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3" r:id="rId2"/>
    <p:sldMasterId id="2147483752" r:id="rId3"/>
    <p:sldMasterId id="2147483770" r:id="rId4"/>
    <p:sldMasterId id="2147483788" r:id="rId5"/>
    <p:sldMasterId id="2147483806" r:id="rId6"/>
  </p:sldMasterIdLst>
  <p:notesMasterIdLst>
    <p:notesMasterId r:id="rId112"/>
  </p:notesMasterIdLst>
  <p:handoutMasterIdLst>
    <p:handoutMasterId r:id="rId113"/>
  </p:handoutMasterIdLst>
  <p:sldIdLst>
    <p:sldId id="318" r:id="rId7"/>
    <p:sldId id="396" r:id="rId8"/>
    <p:sldId id="397" r:id="rId9"/>
    <p:sldId id="285" r:id="rId10"/>
    <p:sldId id="324" r:id="rId11"/>
    <p:sldId id="283" r:id="rId12"/>
    <p:sldId id="316" r:id="rId13"/>
    <p:sldId id="279" r:id="rId14"/>
    <p:sldId id="284" r:id="rId15"/>
    <p:sldId id="278" r:id="rId16"/>
    <p:sldId id="276" r:id="rId17"/>
    <p:sldId id="277" r:id="rId18"/>
    <p:sldId id="288" r:id="rId19"/>
    <p:sldId id="312" r:id="rId20"/>
    <p:sldId id="307" r:id="rId21"/>
    <p:sldId id="308" r:id="rId22"/>
    <p:sldId id="309" r:id="rId23"/>
    <p:sldId id="310" r:id="rId24"/>
    <p:sldId id="311" r:id="rId25"/>
    <p:sldId id="286" r:id="rId26"/>
    <p:sldId id="319" r:id="rId27"/>
    <p:sldId id="295" r:id="rId28"/>
    <p:sldId id="335" r:id="rId29"/>
    <p:sldId id="337" r:id="rId30"/>
    <p:sldId id="338" r:id="rId31"/>
    <p:sldId id="339" r:id="rId32"/>
    <p:sldId id="340" r:id="rId33"/>
    <p:sldId id="341" r:id="rId34"/>
    <p:sldId id="342" r:id="rId35"/>
    <p:sldId id="343" r:id="rId36"/>
    <p:sldId id="345" r:id="rId37"/>
    <p:sldId id="344" r:id="rId38"/>
    <p:sldId id="320" r:id="rId39"/>
    <p:sldId id="331" r:id="rId40"/>
    <p:sldId id="385" r:id="rId41"/>
    <p:sldId id="326" r:id="rId42"/>
    <p:sldId id="327" r:id="rId43"/>
    <p:sldId id="348" r:id="rId44"/>
    <p:sldId id="328" r:id="rId45"/>
    <p:sldId id="321" r:id="rId46"/>
    <p:sldId id="330" r:id="rId47"/>
    <p:sldId id="346" r:id="rId48"/>
    <p:sldId id="336" r:id="rId49"/>
    <p:sldId id="325" r:id="rId50"/>
    <p:sldId id="329" r:id="rId51"/>
    <p:sldId id="347" r:id="rId52"/>
    <p:sldId id="322" r:id="rId53"/>
    <p:sldId id="305" r:id="rId54"/>
    <p:sldId id="349" r:id="rId55"/>
    <p:sldId id="303" r:id="rId56"/>
    <p:sldId id="304" r:id="rId57"/>
    <p:sldId id="350" r:id="rId58"/>
    <p:sldId id="352" r:id="rId59"/>
    <p:sldId id="354" r:id="rId60"/>
    <p:sldId id="398" r:id="rId61"/>
    <p:sldId id="399" r:id="rId62"/>
    <p:sldId id="353" r:id="rId63"/>
    <p:sldId id="355" r:id="rId64"/>
    <p:sldId id="356" r:id="rId65"/>
    <p:sldId id="357" r:id="rId66"/>
    <p:sldId id="313" r:id="rId67"/>
    <p:sldId id="315" r:id="rId68"/>
    <p:sldId id="323" r:id="rId69"/>
    <p:sldId id="299" r:id="rId70"/>
    <p:sldId id="296" r:id="rId71"/>
    <p:sldId id="297" r:id="rId72"/>
    <p:sldId id="302" r:id="rId73"/>
    <p:sldId id="300" r:id="rId74"/>
    <p:sldId id="376" r:id="rId75"/>
    <p:sldId id="377" r:id="rId76"/>
    <p:sldId id="378" r:id="rId77"/>
    <p:sldId id="379" r:id="rId78"/>
    <p:sldId id="380" r:id="rId79"/>
    <p:sldId id="381" r:id="rId80"/>
    <p:sldId id="384" r:id="rId81"/>
    <p:sldId id="358" r:id="rId82"/>
    <p:sldId id="332" r:id="rId83"/>
    <p:sldId id="333" r:id="rId84"/>
    <p:sldId id="334" r:id="rId85"/>
    <p:sldId id="359" r:id="rId86"/>
    <p:sldId id="375" r:id="rId87"/>
    <p:sldId id="360" r:id="rId88"/>
    <p:sldId id="361" r:id="rId89"/>
    <p:sldId id="362" r:id="rId90"/>
    <p:sldId id="363" r:id="rId91"/>
    <p:sldId id="364" r:id="rId92"/>
    <p:sldId id="365" r:id="rId93"/>
    <p:sldId id="366" r:id="rId94"/>
    <p:sldId id="368" r:id="rId95"/>
    <p:sldId id="367" r:id="rId96"/>
    <p:sldId id="369" r:id="rId97"/>
    <p:sldId id="370" r:id="rId98"/>
    <p:sldId id="371" r:id="rId99"/>
    <p:sldId id="372" r:id="rId100"/>
    <p:sldId id="386" r:id="rId101"/>
    <p:sldId id="387" r:id="rId102"/>
    <p:sldId id="388" r:id="rId103"/>
    <p:sldId id="389" r:id="rId104"/>
    <p:sldId id="390" r:id="rId105"/>
    <p:sldId id="391" r:id="rId106"/>
    <p:sldId id="392" r:id="rId107"/>
    <p:sldId id="393" r:id="rId108"/>
    <p:sldId id="394" r:id="rId109"/>
    <p:sldId id="400" r:id="rId110"/>
    <p:sldId id="395"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未命名的章節" id="{D6FCA344-4715-46B8-9CB6-D9C0C968FF55}">
          <p14:sldIdLst>
            <p14:sldId id="318"/>
            <p14:sldId id="396"/>
            <p14:sldId id="397"/>
            <p14:sldId id="285"/>
            <p14:sldId id="324"/>
            <p14:sldId id="283"/>
            <p14:sldId id="316"/>
            <p14:sldId id="279"/>
            <p14:sldId id="284"/>
            <p14:sldId id="278"/>
            <p14:sldId id="276"/>
            <p14:sldId id="277"/>
            <p14:sldId id="288"/>
            <p14:sldId id="312"/>
            <p14:sldId id="307"/>
            <p14:sldId id="308"/>
            <p14:sldId id="309"/>
            <p14:sldId id="310"/>
            <p14:sldId id="311"/>
            <p14:sldId id="286"/>
            <p14:sldId id="319"/>
            <p14:sldId id="295"/>
            <p14:sldId id="335"/>
            <p14:sldId id="337"/>
            <p14:sldId id="338"/>
            <p14:sldId id="339"/>
            <p14:sldId id="340"/>
            <p14:sldId id="341"/>
            <p14:sldId id="342"/>
            <p14:sldId id="343"/>
            <p14:sldId id="345"/>
            <p14:sldId id="344"/>
            <p14:sldId id="320"/>
            <p14:sldId id="331"/>
            <p14:sldId id="385"/>
            <p14:sldId id="326"/>
            <p14:sldId id="327"/>
            <p14:sldId id="348"/>
            <p14:sldId id="328"/>
            <p14:sldId id="321"/>
            <p14:sldId id="330"/>
            <p14:sldId id="346"/>
            <p14:sldId id="336"/>
            <p14:sldId id="325"/>
            <p14:sldId id="329"/>
            <p14:sldId id="347"/>
            <p14:sldId id="322"/>
            <p14:sldId id="305"/>
            <p14:sldId id="349"/>
            <p14:sldId id="303"/>
            <p14:sldId id="304"/>
            <p14:sldId id="350"/>
            <p14:sldId id="352"/>
            <p14:sldId id="354"/>
            <p14:sldId id="398"/>
            <p14:sldId id="399"/>
            <p14:sldId id="353"/>
            <p14:sldId id="355"/>
            <p14:sldId id="356"/>
            <p14:sldId id="357"/>
            <p14:sldId id="313"/>
            <p14:sldId id="315"/>
            <p14:sldId id="323"/>
            <p14:sldId id="299"/>
            <p14:sldId id="296"/>
            <p14:sldId id="297"/>
            <p14:sldId id="302"/>
            <p14:sldId id="300"/>
            <p14:sldId id="376"/>
            <p14:sldId id="377"/>
            <p14:sldId id="378"/>
            <p14:sldId id="379"/>
            <p14:sldId id="380"/>
            <p14:sldId id="381"/>
            <p14:sldId id="384"/>
            <p14:sldId id="358"/>
            <p14:sldId id="332"/>
            <p14:sldId id="333"/>
            <p14:sldId id="334"/>
            <p14:sldId id="359"/>
            <p14:sldId id="375"/>
            <p14:sldId id="360"/>
            <p14:sldId id="361"/>
            <p14:sldId id="362"/>
            <p14:sldId id="363"/>
            <p14:sldId id="364"/>
            <p14:sldId id="365"/>
            <p14:sldId id="366"/>
            <p14:sldId id="368"/>
            <p14:sldId id="367"/>
            <p14:sldId id="369"/>
            <p14:sldId id="370"/>
            <p14:sldId id="371"/>
            <p14:sldId id="372"/>
            <p14:sldId id="386"/>
            <p14:sldId id="387"/>
            <p14:sldId id="388"/>
            <p14:sldId id="389"/>
            <p14:sldId id="390"/>
            <p14:sldId id="391"/>
            <p14:sldId id="392"/>
            <p14:sldId id="393"/>
            <p14:sldId id="394"/>
            <p14:sldId id="400"/>
            <p14:sldId id="3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30" autoAdjust="0"/>
    <p:restoredTop sz="96974" autoAdjust="0"/>
  </p:normalViewPr>
  <p:slideViewPr>
    <p:cSldViewPr>
      <p:cViewPr>
        <p:scale>
          <a:sx n="100" d="100"/>
          <a:sy n="100" d="100"/>
        </p:scale>
        <p:origin x="2336" y="880"/>
      </p:cViewPr>
      <p:guideLst/>
    </p:cSldViewPr>
  </p:slideViewPr>
  <p:outlineViewPr>
    <p:cViewPr>
      <p:scale>
        <a:sx n="33" d="100"/>
        <a:sy n="33" d="100"/>
      </p:scale>
      <p:origin x="0" y="0"/>
    </p:cViewPr>
  </p:outlineViewPr>
  <p:notesTextViewPr>
    <p:cViewPr>
      <p:scale>
        <a:sx n="150" d="100"/>
        <a:sy n="150" d="100"/>
      </p:scale>
      <p:origin x="0" y="0"/>
    </p:cViewPr>
  </p:notesTextViewPr>
  <p:notesViewPr>
    <p:cSldViewPr showGuides="1">
      <p:cViewPr varScale="1">
        <p:scale>
          <a:sx n="104" d="100"/>
          <a:sy n="104" d="100"/>
        </p:scale>
        <p:origin x="4112"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ableStyles" Target="tableStyle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notesMaster" Target="notesMasters/notes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viewProps" Target="viewProps.xml"/><Relationship Id="rId5" Type="http://schemas.openxmlformats.org/officeDocument/2006/relationships/slideMaster" Target="slideMasters/slideMaster4.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2.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3.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1.xml"/><Relationship Id="rId29"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D8B77B-0E34-4B6E-82E7-8786F7C1F697}" type="doc">
      <dgm:prSet loTypeId="urn:microsoft.com/office/officeart/2005/8/layout/cycle1" loCatId="cycle" qsTypeId="urn:microsoft.com/office/officeart/2005/8/quickstyle/3d4" qsCatId="3D" csTypeId="urn:microsoft.com/office/officeart/2005/8/colors/accent1_2" csCatId="accent1" phldr="1"/>
      <dgm:spPr/>
      <dgm:t>
        <a:bodyPr/>
        <a:lstStyle/>
        <a:p>
          <a:endParaRPr lang="zh-TW" altLang="en-US"/>
        </a:p>
      </dgm:t>
    </dgm:pt>
    <dgm:pt modelId="{2A135473-40CC-432F-8C72-FCF1504AD65B}">
      <dgm:prSet phldrT="[文字]" custT="1"/>
      <dgm:spPr/>
      <dgm:t>
        <a:bodyPr/>
        <a:lstStyle/>
        <a:p>
          <a:r>
            <a:rPr lang="en-US" altLang="zh-TW"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Problems</a:t>
          </a:r>
          <a:endParaRPr lang="zh-TW" altLang="en-US"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dgm:t>
    </dgm:pt>
    <dgm:pt modelId="{26BB7FA7-608E-4152-9CBD-E0B04FE58117}" type="parTrans" cxnId="{57371832-75D3-408C-AF48-0A4249922525}">
      <dgm:prSet/>
      <dgm:spPr/>
      <dgm:t>
        <a:bodyPr/>
        <a:lstStyle/>
        <a:p>
          <a:endParaRPr lang="zh-TW" altLang="en-US" sz="3600"/>
        </a:p>
      </dgm:t>
    </dgm:pt>
    <dgm:pt modelId="{9F976326-C7FA-40FC-BEF3-D8F48B0AD87A}" type="sibTrans" cxnId="{57371832-75D3-408C-AF48-0A4249922525}">
      <dgm:prSet/>
      <dgm:spPr>
        <a:solidFill>
          <a:srgbClr val="92D050"/>
        </a:solidFill>
      </dgm:spPr>
      <dgm:t>
        <a:bodyPr/>
        <a:lstStyle/>
        <a:p>
          <a:endParaRPr lang="zh-TW" altLang="en-US" sz="3600"/>
        </a:p>
      </dgm:t>
    </dgm:pt>
    <dgm:pt modelId="{906E88A3-70AC-4F62-9CFE-73F02C005F88}">
      <dgm:prSet phldrT="[文字]" custT="1"/>
      <dgm:spPr/>
      <dgm:t>
        <a:bodyPr/>
        <a:lstStyle/>
        <a:p>
          <a:r>
            <a:rPr lang="en-US" altLang="zh-TW"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Products</a:t>
          </a:r>
          <a:endParaRPr lang="zh-TW" altLang="en-US"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dgm:t>
    </dgm:pt>
    <dgm:pt modelId="{B483751F-23C9-4926-899E-90DA828C7C02}" type="parTrans" cxnId="{2AE10D43-1C43-45F0-B9C2-40AE26657761}">
      <dgm:prSet/>
      <dgm:spPr/>
      <dgm:t>
        <a:bodyPr/>
        <a:lstStyle/>
        <a:p>
          <a:endParaRPr lang="zh-TW" altLang="en-US" sz="3600"/>
        </a:p>
      </dgm:t>
    </dgm:pt>
    <dgm:pt modelId="{E60E195F-BF83-4F46-AD58-5FA471A2E832}" type="sibTrans" cxnId="{2AE10D43-1C43-45F0-B9C2-40AE26657761}">
      <dgm:prSet/>
      <dgm:spPr>
        <a:solidFill>
          <a:srgbClr val="92D050"/>
        </a:solidFill>
      </dgm:spPr>
      <dgm:t>
        <a:bodyPr/>
        <a:lstStyle/>
        <a:p>
          <a:endParaRPr lang="zh-TW" altLang="en-US" sz="3600"/>
        </a:p>
      </dgm:t>
    </dgm:pt>
    <dgm:pt modelId="{2CD157C4-FF6A-442C-882E-8C60679F0FF7}">
      <dgm:prSet phldrT="[文字]" custT="1"/>
      <dgm:spPr/>
      <dgm:t>
        <a:bodyPr/>
        <a:lstStyle/>
        <a:p>
          <a:r>
            <a:rPr lang="en-US" altLang="zh-TW"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Profits</a:t>
          </a:r>
          <a:endParaRPr lang="zh-TW" altLang="en-US"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dgm:t>
    </dgm:pt>
    <dgm:pt modelId="{2D85733D-AE40-4418-98D4-B9F8AB474DEE}" type="parTrans" cxnId="{1DA8B0AA-7ECC-4B2C-B401-30F240BD7152}">
      <dgm:prSet/>
      <dgm:spPr/>
      <dgm:t>
        <a:bodyPr/>
        <a:lstStyle/>
        <a:p>
          <a:endParaRPr lang="zh-TW" altLang="en-US" sz="3600"/>
        </a:p>
      </dgm:t>
    </dgm:pt>
    <dgm:pt modelId="{DD6FF1EB-2568-47F9-9D90-1D2D1EEBEABA}" type="sibTrans" cxnId="{1DA8B0AA-7ECC-4B2C-B401-30F240BD7152}">
      <dgm:prSet/>
      <dgm:spPr>
        <a:solidFill>
          <a:srgbClr val="92D050"/>
        </a:solidFill>
        <a:ln>
          <a:solidFill>
            <a:srgbClr val="92D050"/>
          </a:solidFill>
        </a:ln>
      </dgm:spPr>
      <dgm:t>
        <a:bodyPr/>
        <a:lstStyle/>
        <a:p>
          <a:endParaRPr lang="zh-TW" altLang="en-US" sz="3600"/>
        </a:p>
      </dgm:t>
    </dgm:pt>
    <dgm:pt modelId="{C98617EB-176C-46EE-A94F-107544ADCE54}" type="pres">
      <dgm:prSet presAssocID="{A4D8B77B-0E34-4B6E-82E7-8786F7C1F697}" presName="cycle" presStyleCnt="0">
        <dgm:presLayoutVars>
          <dgm:dir/>
          <dgm:resizeHandles val="exact"/>
        </dgm:presLayoutVars>
      </dgm:prSet>
      <dgm:spPr/>
      <dgm:t>
        <a:bodyPr/>
        <a:lstStyle/>
        <a:p>
          <a:endParaRPr lang="zh-TW" altLang="en-US"/>
        </a:p>
      </dgm:t>
    </dgm:pt>
    <dgm:pt modelId="{F8CFB8A6-AE65-4D8E-BF47-F7B375969035}" type="pres">
      <dgm:prSet presAssocID="{2A135473-40CC-432F-8C72-FCF1504AD65B}" presName="dummy" presStyleCnt="0"/>
      <dgm:spPr/>
    </dgm:pt>
    <dgm:pt modelId="{0634F8DD-7E9A-4BA6-B35C-8826422A1B09}" type="pres">
      <dgm:prSet presAssocID="{2A135473-40CC-432F-8C72-FCF1504AD65B}" presName="node" presStyleLbl="revTx" presStyleIdx="0" presStyleCnt="3" custScaleX="195255" custScaleY="54533" custRadScaleRad="126905" custRadScaleInc="23306">
        <dgm:presLayoutVars>
          <dgm:bulletEnabled val="1"/>
        </dgm:presLayoutVars>
      </dgm:prSet>
      <dgm:spPr/>
      <dgm:t>
        <a:bodyPr/>
        <a:lstStyle/>
        <a:p>
          <a:endParaRPr lang="zh-TW" altLang="en-US"/>
        </a:p>
      </dgm:t>
    </dgm:pt>
    <dgm:pt modelId="{D2D1E781-0B4A-4578-BC2F-E171F34F91B8}" type="pres">
      <dgm:prSet presAssocID="{9F976326-C7FA-40FC-BEF3-D8F48B0AD87A}" presName="sibTrans" presStyleLbl="node1" presStyleIdx="0" presStyleCnt="3" custLinFactNeighborX="8068" custLinFactNeighborY="4279"/>
      <dgm:spPr/>
      <dgm:t>
        <a:bodyPr/>
        <a:lstStyle/>
        <a:p>
          <a:endParaRPr lang="zh-TW" altLang="en-US"/>
        </a:p>
      </dgm:t>
    </dgm:pt>
    <dgm:pt modelId="{ED142356-F3AA-40D2-96D5-041100E1C6B2}" type="pres">
      <dgm:prSet presAssocID="{906E88A3-70AC-4F62-9CFE-73F02C005F88}" presName="dummy" presStyleCnt="0"/>
      <dgm:spPr/>
    </dgm:pt>
    <dgm:pt modelId="{4473BE7C-EE72-4CA6-9483-6DEA50A2F84C}" type="pres">
      <dgm:prSet presAssocID="{906E88A3-70AC-4F62-9CFE-73F02C005F88}" presName="node" presStyleLbl="revTx" presStyleIdx="1" presStyleCnt="3" custScaleX="251226" custScaleY="63769" custRadScaleRad="114895" custRadScaleInc="-2908">
        <dgm:presLayoutVars>
          <dgm:bulletEnabled val="1"/>
        </dgm:presLayoutVars>
      </dgm:prSet>
      <dgm:spPr/>
      <dgm:t>
        <a:bodyPr/>
        <a:lstStyle/>
        <a:p>
          <a:endParaRPr lang="zh-TW" altLang="en-US"/>
        </a:p>
      </dgm:t>
    </dgm:pt>
    <dgm:pt modelId="{2C2B0657-A124-45CC-97CA-676397964C2C}" type="pres">
      <dgm:prSet presAssocID="{E60E195F-BF83-4F46-AD58-5FA471A2E832}" presName="sibTrans" presStyleLbl="node1" presStyleIdx="1" presStyleCnt="3" custLinFactNeighborX="-9442" custLinFactNeighborY="528"/>
      <dgm:spPr/>
      <dgm:t>
        <a:bodyPr/>
        <a:lstStyle/>
        <a:p>
          <a:endParaRPr lang="zh-TW" altLang="en-US"/>
        </a:p>
      </dgm:t>
    </dgm:pt>
    <dgm:pt modelId="{81647485-B500-40DF-8523-0FD8305E56D8}" type="pres">
      <dgm:prSet presAssocID="{2CD157C4-FF6A-442C-882E-8C60679F0FF7}" presName="dummy" presStyleCnt="0"/>
      <dgm:spPr/>
    </dgm:pt>
    <dgm:pt modelId="{EFB35421-B9AB-4990-A0C9-87D2EA71EFD5}" type="pres">
      <dgm:prSet presAssocID="{2CD157C4-FF6A-442C-882E-8C60679F0FF7}" presName="node" presStyleLbl="revTx" presStyleIdx="2" presStyleCnt="3" custScaleX="109395" custScaleY="54533" custRadScaleRad="105854" custRadScaleInc="-19538">
        <dgm:presLayoutVars>
          <dgm:bulletEnabled val="1"/>
        </dgm:presLayoutVars>
      </dgm:prSet>
      <dgm:spPr/>
      <dgm:t>
        <a:bodyPr/>
        <a:lstStyle/>
        <a:p>
          <a:endParaRPr lang="zh-TW" altLang="en-US"/>
        </a:p>
      </dgm:t>
    </dgm:pt>
    <dgm:pt modelId="{7CE52A53-AC58-4D00-8373-ECFCE24EEBB4}" type="pres">
      <dgm:prSet presAssocID="{DD6FF1EB-2568-47F9-9D90-1D2D1EEBEABA}" presName="sibTrans" presStyleLbl="node1" presStyleIdx="2" presStyleCnt="3" custScaleX="102340" custLinFactNeighborX="-1150" custLinFactNeighborY="-2981" custRadScaleRad="103542" custRadScaleInc="-2147483648"/>
      <dgm:spPr/>
      <dgm:t>
        <a:bodyPr/>
        <a:lstStyle/>
        <a:p>
          <a:endParaRPr lang="zh-TW" altLang="en-US"/>
        </a:p>
      </dgm:t>
    </dgm:pt>
  </dgm:ptLst>
  <dgm:cxnLst>
    <dgm:cxn modelId="{1DA8B0AA-7ECC-4B2C-B401-30F240BD7152}" srcId="{A4D8B77B-0E34-4B6E-82E7-8786F7C1F697}" destId="{2CD157C4-FF6A-442C-882E-8C60679F0FF7}" srcOrd="2" destOrd="0" parTransId="{2D85733D-AE40-4418-98D4-B9F8AB474DEE}" sibTransId="{DD6FF1EB-2568-47F9-9D90-1D2D1EEBEABA}"/>
    <dgm:cxn modelId="{2AE10D43-1C43-45F0-B9C2-40AE26657761}" srcId="{A4D8B77B-0E34-4B6E-82E7-8786F7C1F697}" destId="{906E88A3-70AC-4F62-9CFE-73F02C005F88}" srcOrd="1" destOrd="0" parTransId="{B483751F-23C9-4926-899E-90DA828C7C02}" sibTransId="{E60E195F-BF83-4F46-AD58-5FA471A2E832}"/>
    <dgm:cxn modelId="{0EA21CD5-1CFB-4364-8E3B-9EA2D9EA141B}" type="presOf" srcId="{2CD157C4-FF6A-442C-882E-8C60679F0FF7}" destId="{EFB35421-B9AB-4990-A0C9-87D2EA71EFD5}" srcOrd="0" destOrd="0" presId="urn:microsoft.com/office/officeart/2005/8/layout/cycle1"/>
    <dgm:cxn modelId="{230142AE-26CD-4348-91E4-8E94BCEE6032}" type="presOf" srcId="{A4D8B77B-0E34-4B6E-82E7-8786F7C1F697}" destId="{C98617EB-176C-46EE-A94F-107544ADCE54}" srcOrd="0" destOrd="0" presId="urn:microsoft.com/office/officeart/2005/8/layout/cycle1"/>
    <dgm:cxn modelId="{6A69F224-30C4-4081-BBDE-2FB6E1DE0D23}" type="presOf" srcId="{2A135473-40CC-432F-8C72-FCF1504AD65B}" destId="{0634F8DD-7E9A-4BA6-B35C-8826422A1B09}" srcOrd="0" destOrd="0" presId="urn:microsoft.com/office/officeart/2005/8/layout/cycle1"/>
    <dgm:cxn modelId="{EE43C073-1531-49D3-9203-732A5686A189}" type="presOf" srcId="{E60E195F-BF83-4F46-AD58-5FA471A2E832}" destId="{2C2B0657-A124-45CC-97CA-676397964C2C}" srcOrd="0" destOrd="0" presId="urn:microsoft.com/office/officeart/2005/8/layout/cycle1"/>
    <dgm:cxn modelId="{03B0A820-939F-48EC-AA0A-471FC2CD7B3A}" type="presOf" srcId="{9F976326-C7FA-40FC-BEF3-D8F48B0AD87A}" destId="{D2D1E781-0B4A-4578-BC2F-E171F34F91B8}" srcOrd="0" destOrd="0" presId="urn:microsoft.com/office/officeart/2005/8/layout/cycle1"/>
    <dgm:cxn modelId="{4D4A1AEF-1D25-4F0D-AADA-2480D21E36AD}" type="presOf" srcId="{DD6FF1EB-2568-47F9-9D90-1D2D1EEBEABA}" destId="{7CE52A53-AC58-4D00-8373-ECFCE24EEBB4}" srcOrd="0" destOrd="0" presId="urn:microsoft.com/office/officeart/2005/8/layout/cycle1"/>
    <dgm:cxn modelId="{57371832-75D3-408C-AF48-0A4249922525}" srcId="{A4D8B77B-0E34-4B6E-82E7-8786F7C1F697}" destId="{2A135473-40CC-432F-8C72-FCF1504AD65B}" srcOrd="0" destOrd="0" parTransId="{26BB7FA7-608E-4152-9CBD-E0B04FE58117}" sibTransId="{9F976326-C7FA-40FC-BEF3-D8F48B0AD87A}"/>
    <dgm:cxn modelId="{2BB2B422-2564-430A-BA5F-FF2C74B00B1E}" type="presOf" srcId="{906E88A3-70AC-4F62-9CFE-73F02C005F88}" destId="{4473BE7C-EE72-4CA6-9483-6DEA50A2F84C}" srcOrd="0" destOrd="0" presId="urn:microsoft.com/office/officeart/2005/8/layout/cycle1"/>
    <dgm:cxn modelId="{E4F29807-602A-4CD4-975D-361E1F027E13}" type="presParOf" srcId="{C98617EB-176C-46EE-A94F-107544ADCE54}" destId="{F8CFB8A6-AE65-4D8E-BF47-F7B375969035}" srcOrd="0" destOrd="0" presId="urn:microsoft.com/office/officeart/2005/8/layout/cycle1"/>
    <dgm:cxn modelId="{9D000B89-A407-4EA8-9E47-2CA360F05613}" type="presParOf" srcId="{C98617EB-176C-46EE-A94F-107544ADCE54}" destId="{0634F8DD-7E9A-4BA6-B35C-8826422A1B09}" srcOrd="1" destOrd="0" presId="urn:microsoft.com/office/officeart/2005/8/layout/cycle1"/>
    <dgm:cxn modelId="{4FF21936-7A83-4C9B-A3F6-DAFF0E686FF7}" type="presParOf" srcId="{C98617EB-176C-46EE-A94F-107544ADCE54}" destId="{D2D1E781-0B4A-4578-BC2F-E171F34F91B8}" srcOrd="2" destOrd="0" presId="urn:microsoft.com/office/officeart/2005/8/layout/cycle1"/>
    <dgm:cxn modelId="{CE275098-D85F-4F7C-8FAF-803EE4A9A3FF}" type="presParOf" srcId="{C98617EB-176C-46EE-A94F-107544ADCE54}" destId="{ED142356-F3AA-40D2-96D5-041100E1C6B2}" srcOrd="3" destOrd="0" presId="urn:microsoft.com/office/officeart/2005/8/layout/cycle1"/>
    <dgm:cxn modelId="{EEC12F9E-44B8-4FF2-84F5-CFED8BFCC6C2}" type="presParOf" srcId="{C98617EB-176C-46EE-A94F-107544ADCE54}" destId="{4473BE7C-EE72-4CA6-9483-6DEA50A2F84C}" srcOrd="4" destOrd="0" presId="urn:microsoft.com/office/officeart/2005/8/layout/cycle1"/>
    <dgm:cxn modelId="{045F3BF8-5245-4A1A-BC28-D5B9C89E84FA}" type="presParOf" srcId="{C98617EB-176C-46EE-A94F-107544ADCE54}" destId="{2C2B0657-A124-45CC-97CA-676397964C2C}" srcOrd="5" destOrd="0" presId="urn:microsoft.com/office/officeart/2005/8/layout/cycle1"/>
    <dgm:cxn modelId="{EBE6DD35-448E-4E65-8E83-FA86D2E8D160}" type="presParOf" srcId="{C98617EB-176C-46EE-A94F-107544ADCE54}" destId="{81647485-B500-40DF-8523-0FD8305E56D8}" srcOrd="6" destOrd="0" presId="urn:microsoft.com/office/officeart/2005/8/layout/cycle1"/>
    <dgm:cxn modelId="{2562D038-822F-4C80-818D-AA812CBB8F02}" type="presParOf" srcId="{C98617EB-176C-46EE-A94F-107544ADCE54}" destId="{EFB35421-B9AB-4990-A0C9-87D2EA71EFD5}" srcOrd="7" destOrd="0" presId="urn:microsoft.com/office/officeart/2005/8/layout/cycle1"/>
    <dgm:cxn modelId="{E9288EB3-DC67-4005-8752-2115F8E23308}" type="presParOf" srcId="{C98617EB-176C-46EE-A94F-107544ADCE54}" destId="{7CE52A53-AC58-4D00-8373-ECFCE24EEBB4}"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4F8DD-7E9A-4BA6-B35C-8826422A1B09}">
      <dsp:nvSpPr>
        <dsp:cNvPr id="0" name=""/>
        <dsp:cNvSpPr/>
      </dsp:nvSpPr>
      <dsp:spPr>
        <a:xfrm>
          <a:off x="2988334" y="864093"/>
          <a:ext cx="2993121" cy="835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altLang="zh-TW" sz="4000" b="1" kern="12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Problems</a:t>
          </a:r>
          <a:endParaRPr lang="zh-TW" altLang="en-US" sz="40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dsp:txBody>
      <dsp:txXfrm>
        <a:off x="2988334" y="864093"/>
        <a:ext cx="2993121" cy="835952"/>
      </dsp:txXfrm>
    </dsp:sp>
    <dsp:sp modelId="{D2D1E781-0B4A-4578-BC2F-E171F34F91B8}">
      <dsp:nvSpPr>
        <dsp:cNvPr id="0" name=""/>
        <dsp:cNvSpPr/>
      </dsp:nvSpPr>
      <dsp:spPr>
        <a:xfrm>
          <a:off x="1163444" y="9578"/>
          <a:ext cx="3622375" cy="3622375"/>
        </a:xfrm>
        <a:prstGeom prst="circularArrow">
          <a:avLst>
            <a:gd name="adj1" fmla="val 8252"/>
            <a:gd name="adj2" fmla="val 576426"/>
            <a:gd name="adj3" fmla="val 3790496"/>
            <a:gd name="adj4" fmla="val 79243"/>
            <a:gd name="adj5" fmla="val 9627"/>
          </a:avLst>
        </a:prstGeom>
        <a:solidFill>
          <a:srgbClr val="92D0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4473BE7C-EE72-4CA6-9483-6DEA50A2F84C}">
      <dsp:nvSpPr>
        <dsp:cNvPr id="0" name=""/>
        <dsp:cNvSpPr/>
      </dsp:nvSpPr>
      <dsp:spPr>
        <a:xfrm>
          <a:off x="828088" y="3086466"/>
          <a:ext cx="3851117" cy="977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altLang="zh-TW" sz="4000" b="1" kern="12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Products</a:t>
          </a:r>
          <a:endParaRPr lang="zh-TW" altLang="en-US" sz="40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dsp:txBody>
      <dsp:txXfrm>
        <a:off x="828088" y="3086466"/>
        <a:ext cx="3851117" cy="977533"/>
      </dsp:txXfrm>
    </dsp:sp>
    <dsp:sp modelId="{2C2B0657-A124-45CC-97CA-676397964C2C}">
      <dsp:nvSpPr>
        <dsp:cNvPr id="0" name=""/>
        <dsp:cNvSpPr/>
      </dsp:nvSpPr>
      <dsp:spPr>
        <a:xfrm>
          <a:off x="875415" y="-65048"/>
          <a:ext cx="3622375" cy="3622375"/>
        </a:xfrm>
        <a:prstGeom prst="circularArrow">
          <a:avLst>
            <a:gd name="adj1" fmla="val 8252"/>
            <a:gd name="adj2" fmla="val 576426"/>
            <a:gd name="adj3" fmla="val 10119453"/>
            <a:gd name="adj4" fmla="val 6836100"/>
            <a:gd name="adj5" fmla="val 9627"/>
          </a:avLst>
        </a:prstGeom>
        <a:solidFill>
          <a:srgbClr val="92D0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EFB35421-B9AB-4990-A0C9-87D2EA71EFD5}">
      <dsp:nvSpPr>
        <dsp:cNvPr id="0" name=""/>
        <dsp:cNvSpPr/>
      </dsp:nvSpPr>
      <dsp:spPr>
        <a:xfrm>
          <a:off x="422609" y="936102"/>
          <a:ext cx="1676948" cy="835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altLang="zh-TW" sz="4000" b="1" kern="1200"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Profits</a:t>
          </a:r>
          <a:endParaRPr lang="zh-TW" altLang="en-US" sz="40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dsp:txBody>
      <dsp:txXfrm>
        <a:off x="422609" y="936102"/>
        <a:ext cx="1676948" cy="835952"/>
      </dsp:txXfrm>
    </dsp:sp>
    <dsp:sp modelId="{7CE52A53-AC58-4D00-8373-ECFCE24EEBB4}">
      <dsp:nvSpPr>
        <dsp:cNvPr id="0" name=""/>
        <dsp:cNvSpPr/>
      </dsp:nvSpPr>
      <dsp:spPr>
        <a:xfrm>
          <a:off x="1008113" y="-454023"/>
          <a:ext cx="3707139" cy="3622375"/>
        </a:xfrm>
        <a:prstGeom prst="circularArrow">
          <a:avLst>
            <a:gd name="adj1" fmla="val 8252"/>
            <a:gd name="adj2" fmla="val 576426"/>
            <a:gd name="adj3" fmla="val 19593458"/>
            <a:gd name="adj4" fmla="val 12050162"/>
            <a:gd name="adj5" fmla="val 9627"/>
          </a:avLst>
        </a:prstGeom>
        <a:solidFill>
          <a:srgbClr val="92D050"/>
        </a:solidFill>
        <a:ln>
          <a:solidFill>
            <a:srgbClr val="92D050"/>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zh-TW" sz="1200"/>
            </a:lvl1pPr>
          </a:lstStyle>
          <a:p>
            <a:endParaRPr lang="zh-TW"/>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zh-TW" sz="1200"/>
            </a:lvl1pPr>
          </a:lstStyle>
          <a:p>
            <a:fld id="{762B48F5-BACC-47D6-A0F7-82FBF9C6BC85}" type="datetimeFigureOut">
              <a:rPr lang="en-US" altLang="zh-TW"/>
              <a:t>8/21/2014</a:t>
            </a:fld>
            <a:endParaRPr lang="zh-TW"/>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zh-TW" sz="1200"/>
            </a:lvl1pPr>
          </a:lstStyle>
          <a:p>
            <a:endParaRPr lang="zh-TW"/>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zh-TW" sz="1200"/>
            </a:lvl1pPr>
          </a:lstStyle>
          <a:p>
            <a:fld id="{45ACAF8E-318A-4EFE-8633-D9E72ABCE0ED}" type="slidenum">
              <a:rPr lang="zh-TW"/>
              <a:t>‹#›</a:t>
            </a:fld>
            <a:endParaRPr lang="zh-TW"/>
          </a:p>
        </p:txBody>
      </p:sp>
    </p:spTree>
    <p:extLst>
      <p:ext uri="{BB962C8B-B14F-4D97-AF65-F5344CB8AC3E}">
        <p14:creationId xmlns:p14="http://schemas.microsoft.com/office/powerpoint/2010/main" val="240655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zh-TW" sz="1200"/>
            </a:lvl1pPr>
          </a:lstStyle>
          <a:p>
            <a:endParaRPr lang="zh-TW"/>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zh-TW" sz="1200"/>
            </a:lvl1pPr>
          </a:lstStyle>
          <a:p>
            <a:fld id="{0CB1CD00-5424-4675-AB18-2C419B060449}" type="datetimeFigureOut">
              <a:t>2014/8/21</a:t>
            </a:fld>
            <a:endParaRPr lang="zh-TW"/>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zh-TW" sz="1200"/>
            </a:lvl1pPr>
          </a:lstStyle>
          <a:p>
            <a:endParaRPr lang="zh-TW"/>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zh-TW" sz="1200"/>
            </a:lvl1pPr>
          </a:lstStyle>
          <a:p>
            <a:fld id="{5EE2CF44-2B13-41B4-A334-1CDF534EEBBF}" type="slidenum">
              <a:t>‹#›</a:t>
            </a:fld>
            <a:endParaRPr lang="zh-TW"/>
          </a:p>
        </p:txBody>
      </p:sp>
    </p:spTree>
    <p:extLst>
      <p:ext uri="{BB962C8B-B14F-4D97-AF65-F5344CB8AC3E}">
        <p14:creationId xmlns:p14="http://schemas.microsoft.com/office/powerpoint/2010/main" val="445385675"/>
      </p:ext>
    </p:extLst>
  </p:cSld>
  <p:clrMap bg1="lt1" tx1="dk1" bg2="lt2" tx2="dk2" accent1="accent1" accent2="accent2" accent3="accent3" accent4="accent4" accent5="accent5" accent6="accent6" hlink="hlink" folHlink="folHlink"/>
  <p:notesStyle>
    <a:lvl1pPr marL="0" algn="l" defTabSz="914400" rtl="0" eaLnBrk="1" latinLnBrk="0" hangingPunct="1">
      <a:defRPr lang="zh-TW" sz="1200" kern="1200">
        <a:solidFill>
          <a:schemeClr val="tx1"/>
        </a:solidFill>
        <a:latin typeface="+mn-lt"/>
        <a:ea typeface="+mn-ea"/>
        <a:cs typeface="+mn-cs"/>
      </a:defRPr>
    </a:lvl1pPr>
    <a:lvl2pPr marL="457200" algn="l" defTabSz="914400" rtl="0" eaLnBrk="1" latinLnBrk="0" hangingPunct="1">
      <a:defRPr lang="zh-TW" sz="1200" kern="1200">
        <a:solidFill>
          <a:schemeClr val="tx1"/>
        </a:solidFill>
        <a:latin typeface="+mn-lt"/>
        <a:ea typeface="+mn-ea"/>
        <a:cs typeface="+mn-cs"/>
      </a:defRPr>
    </a:lvl2pPr>
    <a:lvl3pPr marL="914400" algn="l" defTabSz="914400" rtl="0" eaLnBrk="1" latinLnBrk="0" hangingPunct="1">
      <a:defRPr lang="zh-TW" sz="1200" kern="1200">
        <a:solidFill>
          <a:schemeClr val="tx1"/>
        </a:solidFill>
        <a:latin typeface="+mn-lt"/>
        <a:ea typeface="+mn-ea"/>
        <a:cs typeface="+mn-cs"/>
      </a:defRPr>
    </a:lvl3pPr>
    <a:lvl4pPr marL="1371600" algn="l" defTabSz="914400" rtl="0" eaLnBrk="1" latinLnBrk="0" hangingPunct="1">
      <a:defRPr lang="zh-TW" sz="1200" kern="1200">
        <a:solidFill>
          <a:schemeClr val="tx1"/>
        </a:solidFill>
        <a:latin typeface="+mn-lt"/>
        <a:ea typeface="+mn-ea"/>
        <a:cs typeface="+mn-cs"/>
      </a:defRPr>
    </a:lvl4pPr>
    <a:lvl5pPr marL="1828800" algn="l" defTabSz="914400" rtl="0" eaLnBrk="1" latinLnBrk="0" hangingPunct="1">
      <a:defRPr lang="zh-TW" sz="1200" kern="1200">
        <a:solidFill>
          <a:schemeClr val="tx1"/>
        </a:solidFill>
        <a:latin typeface="+mn-lt"/>
        <a:ea typeface="+mn-ea"/>
        <a:cs typeface="+mn-cs"/>
      </a:defRPr>
    </a:lvl5pPr>
    <a:lvl6pPr marL="2286000" algn="l" defTabSz="914400" rtl="0" eaLnBrk="1" latinLnBrk="0" hangingPunct="1">
      <a:defRPr lang="zh-TW" sz="1200" kern="1200">
        <a:solidFill>
          <a:schemeClr val="tx1"/>
        </a:solidFill>
        <a:latin typeface="+mn-lt"/>
        <a:ea typeface="+mn-ea"/>
        <a:cs typeface="+mn-cs"/>
      </a:defRPr>
    </a:lvl6pPr>
    <a:lvl7pPr marL="2743200" algn="l" defTabSz="914400" rtl="0" eaLnBrk="1" latinLnBrk="0" hangingPunct="1">
      <a:defRPr lang="zh-TW" sz="1200" kern="1200">
        <a:solidFill>
          <a:schemeClr val="tx1"/>
        </a:solidFill>
        <a:latin typeface="+mn-lt"/>
        <a:ea typeface="+mn-ea"/>
        <a:cs typeface="+mn-cs"/>
      </a:defRPr>
    </a:lvl7pPr>
    <a:lvl8pPr marL="3200400" algn="l" defTabSz="914400" rtl="0" eaLnBrk="1" latinLnBrk="0" hangingPunct="1">
      <a:defRPr lang="zh-TW" sz="1200" kern="1200">
        <a:solidFill>
          <a:schemeClr val="tx1"/>
        </a:solidFill>
        <a:latin typeface="+mn-lt"/>
        <a:ea typeface="+mn-ea"/>
        <a:cs typeface="+mn-cs"/>
      </a:defRPr>
    </a:lvl8pPr>
    <a:lvl9pPr marL="3657600" algn="l" defTabSz="914400" rtl="0" eaLnBrk="1" latinLnBrk="0" hangingPunct="1">
      <a:defRPr lang="zh-TW"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www.google.com.tw/search?biw=1684&amp;bih=888&amp;q=%E7%88%B1%E5%B0%94%E5%85%B0+%E4%BC%A6+%E6%96%AF+%E7%89%B9&amp;stick=H4sIAAAAAAAAAGOovnz8BQMDgzMHnxCnfq6-gWFRgVGyEgeImVWSVaWllZ1spZ9flJ6Yl1mVWJKZn4fCscpITUwpLE0sKkktKvba0KSkdGfXd4_1HA7Zxn2BTIdCYgAcCb1jYAAAAA&amp;sa=X&amp;ei=493xU4vjBMq78gXL3ILwDQ&amp;ved=0CJwBEJsTKAMwEA" TargetMode="External"/><Relationship Id="rId3" Type="http://schemas.openxmlformats.org/officeDocument/2006/relationships/hyperlink" Target="https://www.google.com.tw/search?biw=1684&amp;bih=888&amp;q=%E5%9F%83%E6%A3%AE%E5%93%B2+%E8%82%A1%E5%83%B9&amp;stick=H4sIAAAAAAAAAGOovnz8BQMDgx4HnxCnfq6-gWFRgVGylnx2spV-UmlxZl5qcbF-ZnFxaWqRVXFJfnK2QmFpfknq7tXcV_PL2x5aqu5P91M4ZWeqfuk1ADQSjlZLAAAA&amp;sa=X&amp;ei=493xU4vjBMq78gXL3ILwDQ&amp;ved=0CJUBEOgTMA8" TargetMode="External"/><Relationship Id="rId7" Type="http://schemas.openxmlformats.org/officeDocument/2006/relationships/hyperlink" Target="https://www.google.com.tw/search?biw=1684&amp;bih=888&amp;q=%E6%84%9B%E7%88%BE%E8%98%AD&amp;stick=H4sIAAAAAAAAAGOovnz8BQMDgzMHnxCnfq6-gWFRgVGyEgeIaVxUYqmllZ1spZ9flJ6Yl1mVWJKZn4fCscpITUwpLE0sKkktKg6uWzNnurkMd_cuseR7Uwq41GM4XgIACBVm5GAAAAA&amp;sa=X&amp;ei=493xU4vjBMq78gXL3ILwDQ&amp;ved=0CJsBEJsTKAIwEA"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s://www.google.com.tw/search?biw=1684&amp;bih=888&amp;q=%E5%9F%83%E6%A3%AE%E5%93%B2+%E7%B8%BD%E9%83%A8&amp;stick=H4sIAAAAAAAAAGOovnz8BQMDgyUHnxCnfq6-gWFRgVGyllZ2spV-flF6Yl5mVWJJZn4eCscqIzUxpbA0sagktah4kabQzCV3bq3uLGPt2b9tUtCbOTNXAQDCvJbrVgAAAA&amp;sa=X&amp;ei=493xU4vjBMq78gXL3ILwDQ&amp;ved=0CJoBEOgTKAEwEA" TargetMode="External"/><Relationship Id="rId11" Type="http://schemas.openxmlformats.org/officeDocument/2006/relationships/hyperlink" Target="https://www.google.com.tw/search?biw=1684&amp;bih=888&amp;q=%E5%9F%83%E6%A3%AE%E5%93%B2+%E6%88%90%E7%AB%8B%E6%96%BC&amp;stick=H4sIAAAAAAAAAGOovnz8BQMDgwkHnxCnfq6-gWFRgVGylmp2spV-flF6Yl5mVWJJZn4eCscqLb80LyU15eCrNZ4398_esiNOV8TYo0p2526fWACbGdFtUQAAAA&amp;sa=X&amp;ei=493xU4vjBMq78gXL3ILwDQ&amp;ved=0CKUBEOgTKAEwEg" TargetMode="External"/><Relationship Id="rId5" Type="http://schemas.openxmlformats.org/officeDocument/2006/relationships/hyperlink" Target="https://www.google.com.tw/help/stock_disclaimer.html" TargetMode="External"/><Relationship Id="rId10" Type="http://schemas.openxmlformats.org/officeDocument/2006/relationships/hyperlink" Target="https://www.google.com.tw/search?biw=1684&amp;bih=888&amp;q=%E5%9F%83%E6%A3%AE%E5%93%B2+%E5%AE%A2%E6%88%B6%E6%9C%8D%E5%8B%99%E5%B0%88%E7%B7%9A&amp;stick=H4sIAAAAAAAAAGOovnz8BQMDgzMHnxCnfq6-gWFRgVGylkl2spV-flF6Yl5mVWJJZn4eCscqubS4JD83tUihOLWoLDM5VaEgIz8v1eFRd2Tbzl06O5lbjs35knwnvcP0JwBfqn-FYAAAAA&amp;sa=X&amp;ei=493xU4vjBMq78gXL3ILwDQ&amp;ved=0CKEBEOgTKAEwEQ" TargetMode="External"/><Relationship Id="rId4" Type="http://schemas.openxmlformats.org/officeDocument/2006/relationships/hyperlink" Target="https://www.google.com.tw/search?biw=1684&amp;bih=888&amp;q=NYSE:ACN&amp;sa=X&amp;ei=493xU4vjBMq78gXL3ILwDQ&amp;ved=0CJYBELEVMA8" TargetMode="External"/><Relationship Id="rId9" Type="http://schemas.openxmlformats.org/officeDocument/2006/relationships/hyperlink" Target="https://www.google.com.tw/search?biw=1684&amp;bih=888&amp;q=%E9%83%BD%E6%9F%8F%E6%9E%97&amp;stick=H4sIAAAAAAAAAGOovnz8BQMDgzMHnxCnfq6-gWFRgVGyEgeIaZScVqKllZ1spZ9flJ6Yl1mVWJKZn4fCscpITUwpLE0sKkktKp795aWq6Kn3_kvTF1YY9a--0dxQ8xMAtCErxmAAAAA&amp;sa=X&amp;ei=493xU4vjBMq78gXL3ILwDQ&amp;ved=0CJ0BEJsTKAQwE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駭客朋友，大家好！我是奧樂科技</a:t>
            </a:r>
            <a:r>
              <a:rPr lang="en-US" altLang="zh-TW" dirty="0" smtClean="0"/>
              <a:t>Guide</a:t>
            </a:r>
            <a:r>
              <a:rPr lang="zh-TW" altLang="en-US" dirty="0" smtClean="0"/>
              <a:t>。很高興在這裡跟大家談談「雲端登入安全分析」這個題目。</a:t>
            </a:r>
            <a:endParaRPr lang="en-US" altLang="zh-TW" dirty="0" smtClean="0"/>
          </a:p>
          <a:p>
            <a:endParaRPr lang="en-US" altLang="zh-TW" dirty="0" smtClean="0"/>
          </a:p>
          <a:p>
            <a:r>
              <a:rPr lang="zh-TW" altLang="en-US" dirty="0" smtClean="0"/>
              <a:t>我個人真正的專業是</a:t>
            </a:r>
            <a:r>
              <a:rPr lang="en-US" altLang="zh-TW" dirty="0" smtClean="0"/>
              <a:t>IC</a:t>
            </a:r>
            <a:r>
              <a:rPr lang="zh-TW" altLang="en-US" dirty="0" smtClean="0"/>
              <a:t>設計，邏輯和整合設計，個人電腦南橋、</a:t>
            </a:r>
            <a:r>
              <a:rPr lang="en-US" altLang="zh-TW" dirty="0" smtClean="0"/>
              <a:t>USB</a:t>
            </a:r>
            <a:r>
              <a:rPr lang="zh-TW" altLang="en-US" dirty="0" smtClean="0"/>
              <a:t>過邊。我過去做過的技術包含：南橋裡的</a:t>
            </a:r>
            <a:r>
              <a:rPr lang="en-US" altLang="zh-TW" dirty="0" smtClean="0"/>
              <a:t>IDE Controller</a:t>
            </a:r>
            <a:r>
              <a:rPr lang="zh-TW" altLang="en-US" dirty="0" smtClean="0"/>
              <a:t>硬碟控制器、</a:t>
            </a:r>
            <a:r>
              <a:rPr lang="en-US" altLang="zh-TW" dirty="0" smtClean="0"/>
              <a:t>USB Host Controller</a:t>
            </a:r>
            <a:r>
              <a:rPr lang="zh-TW" altLang="en-US" dirty="0" smtClean="0"/>
              <a:t>、</a:t>
            </a:r>
            <a:r>
              <a:rPr lang="en-US" altLang="zh-TW" dirty="0" smtClean="0"/>
              <a:t>ACPI</a:t>
            </a:r>
            <a:r>
              <a:rPr lang="zh-TW" altLang="en-US" dirty="0" smtClean="0"/>
              <a:t>、</a:t>
            </a:r>
            <a:r>
              <a:rPr lang="en-US" altLang="zh-TW" dirty="0" smtClean="0"/>
              <a:t>SM</a:t>
            </a:r>
            <a:r>
              <a:rPr lang="en-US" altLang="zh-TW" baseline="0" dirty="0" smtClean="0"/>
              <a:t>BUS Host/Device Controller</a:t>
            </a:r>
            <a:r>
              <a:rPr lang="zh-TW" altLang="en-US" baseline="0" dirty="0" smtClean="0"/>
              <a:t>、</a:t>
            </a:r>
            <a:r>
              <a:rPr lang="en-US" altLang="zh-TW" baseline="0" dirty="0" smtClean="0"/>
              <a:t>RTC…2/3</a:t>
            </a:r>
            <a:r>
              <a:rPr lang="zh-TW" altLang="en-US" dirty="0" smtClean="0"/>
              <a:t>南橋</a:t>
            </a:r>
            <a:r>
              <a:rPr lang="zh-TW" altLang="en-US" baseline="0" dirty="0" smtClean="0"/>
              <a:t>；</a:t>
            </a:r>
            <a:r>
              <a:rPr lang="zh-TW" altLang="en-US" dirty="0" smtClean="0"/>
              <a:t>筆電</a:t>
            </a:r>
            <a:r>
              <a:rPr lang="en-US" altLang="zh-TW" dirty="0" smtClean="0"/>
              <a:t>KBC/EC</a:t>
            </a:r>
            <a:r>
              <a:rPr lang="zh-TW" altLang="en-US" dirty="0" smtClean="0"/>
              <a:t>，也就是筆電的鍵盤和電源控制中心，裡面包括：</a:t>
            </a:r>
            <a:r>
              <a:rPr lang="en-US" altLang="zh-TW" dirty="0" smtClean="0"/>
              <a:t>8051 CPU, KBC, EC, ISA, SPI flash, FAN Controller, … all modules in KBC/EC</a:t>
            </a:r>
            <a:r>
              <a:rPr lang="zh-TW" altLang="en-US" dirty="0" smtClean="0"/>
              <a:t>；前公司這顆</a:t>
            </a:r>
            <a:r>
              <a:rPr lang="en-US" altLang="zh-TW" dirty="0" smtClean="0"/>
              <a:t>IC</a:t>
            </a:r>
            <a:r>
              <a:rPr lang="zh-TW" altLang="en-US" dirty="0" smtClean="0"/>
              <a:t>曾經創下全球市占率</a:t>
            </a:r>
            <a:r>
              <a:rPr lang="en-US" altLang="zh-TW" dirty="0" smtClean="0"/>
              <a:t>40%</a:t>
            </a:r>
            <a:r>
              <a:rPr lang="zh-TW" altLang="en-US" dirty="0" smtClean="0"/>
              <a:t>，包含百元電腦、</a:t>
            </a:r>
            <a:r>
              <a:rPr lang="en-US" altLang="zh-TW" dirty="0" smtClean="0"/>
              <a:t>Asus </a:t>
            </a:r>
            <a:r>
              <a:rPr lang="en-US" altLang="zh-TW" dirty="0" err="1" smtClean="0"/>
              <a:t>EeePC</a:t>
            </a:r>
            <a:r>
              <a:rPr lang="zh-TW" altLang="en-US" dirty="0" smtClean="0"/>
              <a:t>、</a:t>
            </a:r>
            <a:r>
              <a:rPr lang="en-US" altLang="zh-TW" dirty="0" err="1" smtClean="0"/>
              <a:t>Acer</a:t>
            </a:r>
            <a:r>
              <a:rPr lang="zh-TW" altLang="en-US" dirty="0" smtClean="0"/>
              <a:t>低價</a:t>
            </a:r>
            <a:r>
              <a:rPr lang="en-US" altLang="zh-TW" dirty="0" smtClean="0"/>
              <a:t>NB</a:t>
            </a:r>
            <a:r>
              <a:rPr lang="zh-TW" altLang="en-US" dirty="0" smtClean="0"/>
              <a:t>都是用我們做的</a:t>
            </a:r>
            <a:r>
              <a:rPr lang="en-US" altLang="zh-TW" dirty="0" smtClean="0"/>
              <a:t>solution</a:t>
            </a:r>
            <a:r>
              <a:rPr lang="zh-TW" altLang="en-US" dirty="0" smtClean="0"/>
              <a:t>；打敗</a:t>
            </a:r>
            <a:r>
              <a:rPr lang="en-US" altLang="zh-TW" dirty="0" smtClean="0"/>
              <a:t>NEC</a:t>
            </a:r>
            <a:r>
              <a:rPr lang="zh-TW" altLang="en-US" dirty="0" smtClean="0"/>
              <a:t>、</a:t>
            </a:r>
            <a:r>
              <a:rPr lang="en-US" altLang="zh-TW" dirty="0" smtClean="0"/>
              <a:t>NSC</a:t>
            </a:r>
            <a:r>
              <a:rPr lang="zh-TW" altLang="en-US" dirty="0" smtClean="0"/>
              <a:t>、</a:t>
            </a:r>
            <a:r>
              <a:rPr lang="en-US" altLang="zh-TW" dirty="0" smtClean="0"/>
              <a:t>SMSC</a:t>
            </a:r>
            <a:r>
              <a:rPr lang="zh-TW" altLang="en-US" dirty="0" smtClean="0"/>
              <a:t>，這幾家外商不是被賣掉，就是被並購；前公司迅杰科技因此股價最高接近</a:t>
            </a:r>
            <a:r>
              <a:rPr lang="en-US" altLang="zh-TW" dirty="0" smtClean="0"/>
              <a:t>250</a:t>
            </a:r>
            <a:r>
              <a:rPr lang="zh-TW" altLang="en-US" dirty="0" smtClean="0"/>
              <a:t>元。我在迅杰帶的</a:t>
            </a:r>
            <a:r>
              <a:rPr lang="en-US" altLang="zh-TW" dirty="0" smtClean="0"/>
              <a:t>Team</a:t>
            </a:r>
            <a:r>
              <a:rPr lang="zh-TW" altLang="en-US" dirty="0" smtClean="0"/>
              <a:t>還做過做過</a:t>
            </a:r>
            <a:r>
              <a:rPr lang="en-US" altLang="zh-TW" dirty="0" smtClean="0"/>
              <a:t>218X DSP, IrDA, touch sensor, SD/MMC Card Controller…</a:t>
            </a:r>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1</a:t>
            </a:fld>
            <a:endParaRPr lang="zh-TW" altLang="en-US"/>
          </a:p>
        </p:txBody>
      </p:sp>
    </p:spTree>
    <p:extLst>
      <p:ext uri="{BB962C8B-B14F-4D97-AF65-F5344CB8AC3E}">
        <p14:creationId xmlns:p14="http://schemas.microsoft.com/office/powerpoint/2010/main" val="1242194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18</a:t>
            </a:fld>
            <a:endParaRPr lang="zh-TW" altLang="en-US"/>
          </a:p>
        </p:txBody>
      </p:sp>
    </p:spTree>
    <p:extLst>
      <p:ext uri="{BB962C8B-B14F-4D97-AF65-F5344CB8AC3E}">
        <p14:creationId xmlns:p14="http://schemas.microsoft.com/office/powerpoint/2010/main" val="1464947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2011~2013</a:t>
            </a:r>
            <a:r>
              <a:rPr lang="zh-TW" altLang="en-US" dirty="0" smtClean="0"/>
              <a:t>資安產品市場成長</a:t>
            </a:r>
            <a:r>
              <a:rPr lang="en-US" altLang="zh-TW" dirty="0" smtClean="0"/>
              <a:t>14~15%</a:t>
            </a:r>
            <a:r>
              <a:rPr lang="zh-TW" altLang="en-US" dirty="0" smtClean="0"/>
              <a:t>。未來成長會更大。</a:t>
            </a:r>
            <a:endParaRPr lang="en-US" altLang="zh-TW" dirty="0" smtClean="0"/>
          </a:p>
          <a:p>
            <a:endParaRPr lang="en-US" altLang="zh-TW" dirty="0" smtClean="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20</a:t>
            </a:fld>
            <a:endParaRPr lang="zh-TW" altLang="en-US"/>
          </a:p>
        </p:txBody>
      </p:sp>
    </p:spTree>
    <p:extLst>
      <p:ext uri="{BB962C8B-B14F-4D97-AF65-F5344CB8AC3E}">
        <p14:creationId xmlns:p14="http://schemas.microsoft.com/office/powerpoint/2010/main" val="2333447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23</a:t>
            </a:fld>
            <a:endParaRPr lang="zh-TW" altLang="en-US"/>
          </a:p>
        </p:txBody>
      </p:sp>
    </p:spTree>
    <p:extLst>
      <p:ext uri="{BB962C8B-B14F-4D97-AF65-F5344CB8AC3E}">
        <p14:creationId xmlns:p14="http://schemas.microsoft.com/office/powerpoint/2010/main" val="3294889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24</a:t>
            </a:fld>
            <a:endParaRPr lang="zh-TW" altLang="en-US"/>
          </a:p>
        </p:txBody>
      </p:sp>
    </p:spTree>
    <p:extLst>
      <p:ext uri="{BB962C8B-B14F-4D97-AF65-F5344CB8AC3E}">
        <p14:creationId xmlns:p14="http://schemas.microsoft.com/office/powerpoint/2010/main" val="2673839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32</a:t>
            </a:fld>
            <a:endParaRPr lang="zh-TW" altLang="en-US"/>
          </a:p>
        </p:txBody>
      </p:sp>
    </p:spTree>
    <p:extLst>
      <p:ext uri="{BB962C8B-B14F-4D97-AF65-F5344CB8AC3E}">
        <p14:creationId xmlns:p14="http://schemas.microsoft.com/office/powerpoint/2010/main" val="2041131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45</a:t>
            </a:fld>
            <a:endParaRPr lang="zh-TW" altLang="en-US"/>
          </a:p>
        </p:txBody>
      </p:sp>
    </p:spTree>
    <p:extLst>
      <p:ext uri="{BB962C8B-B14F-4D97-AF65-F5344CB8AC3E}">
        <p14:creationId xmlns:p14="http://schemas.microsoft.com/office/powerpoint/2010/main" val="3759309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46</a:t>
            </a:fld>
            <a:endParaRPr lang="zh-TW" altLang="en-US"/>
          </a:p>
        </p:txBody>
      </p:sp>
    </p:spTree>
    <p:extLst>
      <p:ext uri="{BB962C8B-B14F-4D97-AF65-F5344CB8AC3E}">
        <p14:creationId xmlns:p14="http://schemas.microsoft.com/office/powerpoint/2010/main" val="1704866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51</a:t>
            </a:fld>
            <a:endParaRPr lang="zh-TW" altLang="en-US"/>
          </a:p>
        </p:txBody>
      </p:sp>
    </p:spTree>
    <p:extLst>
      <p:ext uri="{BB962C8B-B14F-4D97-AF65-F5344CB8AC3E}">
        <p14:creationId xmlns:p14="http://schemas.microsoft.com/office/powerpoint/2010/main" val="2692739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56</a:t>
            </a:fld>
            <a:endParaRPr lang="zh-TW" altLang="en-US"/>
          </a:p>
        </p:txBody>
      </p:sp>
    </p:spTree>
    <p:extLst>
      <p:ext uri="{BB962C8B-B14F-4D97-AF65-F5344CB8AC3E}">
        <p14:creationId xmlns:p14="http://schemas.microsoft.com/office/powerpoint/2010/main" val="301963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61</a:t>
            </a:fld>
            <a:endParaRPr lang="zh-TW" altLang="en-US"/>
          </a:p>
        </p:txBody>
      </p:sp>
    </p:spTree>
    <p:extLst>
      <p:ext uri="{BB962C8B-B14F-4D97-AF65-F5344CB8AC3E}">
        <p14:creationId xmlns:p14="http://schemas.microsoft.com/office/powerpoint/2010/main" val="3678760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幾年自行創業，創立奧樂科技。我們公司是國發基金投資的公司，所以全民（包括）在座各位都算是我們的股東。除了國發基金，我們公司是交大支持的新創公司，所以董事中，包括漢微科董事長（股王）許金榮、威健董事長（上市公司）胡秋江，都是交大學長。</a:t>
            </a:r>
            <a:endParaRPr lang="en-US" altLang="zh-TW" dirty="0" smtClean="0"/>
          </a:p>
          <a:p>
            <a:endParaRPr lang="en-US" altLang="zh-TW" dirty="0" smtClean="0"/>
          </a:p>
          <a:p>
            <a:r>
              <a:rPr lang="zh-TW" altLang="en-US" dirty="0" smtClean="0"/>
              <a:t>奧樂科技的原則是：只做地球上沒人做的產品和服務。我們在公司內會說：只做宇宙上沒人做的產品和服務。</a:t>
            </a:r>
            <a:endParaRPr lang="en-US" altLang="zh-TW" dirty="0" smtClean="0"/>
          </a:p>
          <a:p>
            <a:endParaRPr lang="en-US" altLang="zh-TW" dirty="0" smtClean="0"/>
          </a:p>
          <a:p>
            <a:r>
              <a:rPr lang="zh-TW" altLang="en-US" dirty="0" smtClean="0"/>
              <a:t>我們自己的</a:t>
            </a:r>
            <a:r>
              <a:rPr lang="en-US" altLang="zh-TW" dirty="0" smtClean="0"/>
              <a:t>CPU(TSIR</a:t>
            </a:r>
            <a:r>
              <a:rPr lang="zh-TW" altLang="en-US" dirty="0" smtClean="0"/>
              <a:t>）（我發明的）單一指令架構的</a:t>
            </a:r>
            <a:r>
              <a:rPr lang="en-US" altLang="zh-TW" dirty="0" smtClean="0"/>
              <a:t>CPU</a:t>
            </a:r>
            <a:r>
              <a:rPr lang="zh-TW" altLang="en-US" dirty="0" smtClean="0"/>
              <a:t>，只要用一個</a:t>
            </a:r>
            <a:r>
              <a:rPr lang="en-US" altLang="zh-TW" dirty="0" smtClean="0"/>
              <a:t>move</a:t>
            </a:r>
            <a:r>
              <a:rPr lang="zh-TW" altLang="en-US" dirty="0" smtClean="0"/>
              <a:t>指令，就可以完成所有</a:t>
            </a:r>
            <a:r>
              <a:rPr lang="en-US" altLang="zh-TW" dirty="0" smtClean="0"/>
              <a:t>CPU</a:t>
            </a:r>
            <a:r>
              <a:rPr lang="zh-TW" altLang="en-US" dirty="0" smtClean="0"/>
              <a:t>的動做。今年（</a:t>
            </a:r>
            <a:r>
              <a:rPr lang="en-US" altLang="zh-TW" dirty="0" smtClean="0"/>
              <a:t>2014</a:t>
            </a:r>
            <a:r>
              <a:rPr lang="zh-TW" altLang="en-US" dirty="0" smtClean="0"/>
              <a:t>）初，專利申請被專利審查委員</a:t>
            </a:r>
            <a:r>
              <a:rPr lang="en-US" altLang="zh-TW" dirty="0" err="1" smtClean="0"/>
              <a:t>chellenge</a:t>
            </a:r>
            <a:r>
              <a:rPr lang="zh-TW" altLang="en-US" dirty="0" smtClean="0"/>
              <a:t>說此專利不可實施、不具實用性，我還去申請面談，拿我們的設計檔案（</a:t>
            </a:r>
            <a:r>
              <a:rPr lang="en-US" altLang="zh-TW" dirty="0" smtClean="0"/>
              <a:t>Verilog</a:t>
            </a:r>
            <a:r>
              <a:rPr lang="zh-TW" altLang="en-US" dirty="0" smtClean="0"/>
              <a:t>、電路圖）、晶片</a:t>
            </a:r>
            <a:r>
              <a:rPr lang="en-US" altLang="zh-TW" dirty="0" smtClean="0"/>
              <a:t>layout</a:t>
            </a:r>
            <a:r>
              <a:rPr lang="zh-TW" altLang="en-US" dirty="0" smtClean="0"/>
              <a:t>、還有實際做成的鍵盤加密產品給她看，審查委員一個年輕的美眉，看起來酷酷的。後來她說：「專利名稱與內容不符！」我的感覺是：真是無言。我就跟她說：要給過不過無所謂，因為這個專利的最大用意只是証明本公司的創造力。隔天，專利代理人收到她的來電，說問我們決定如何？（她希望我們改申請專利名稱？）我們專利代理人說，一般審查官是不會主動打電話詢問；這是他第一次遇到。現在情況我也知道如何？</a:t>
            </a:r>
            <a:endParaRPr lang="en-US" altLang="zh-TW" dirty="0" smtClean="0"/>
          </a:p>
          <a:p>
            <a:endParaRPr lang="en-US" altLang="zh-TW" dirty="0" smtClean="0"/>
          </a:p>
          <a:p>
            <a:r>
              <a:rPr lang="en-US" altLang="zh-TW" dirty="0" smtClean="0"/>
              <a:t>TSIR</a:t>
            </a:r>
            <a:r>
              <a:rPr lang="en-US" altLang="zh-TW" baseline="0" dirty="0" smtClean="0"/>
              <a:t> CPU</a:t>
            </a:r>
            <a:r>
              <a:rPr lang="zh-TW" altLang="en-US" baseline="0" dirty="0" smtClean="0"/>
              <a:t>最大的好處是什麼？我們用</a:t>
            </a:r>
            <a:r>
              <a:rPr lang="en-US" altLang="zh-TW" baseline="0" dirty="0" smtClean="0"/>
              <a:t>4KB ROM code</a:t>
            </a:r>
            <a:r>
              <a:rPr lang="zh-TW" altLang="en-US" baseline="0" dirty="0" smtClean="0"/>
              <a:t>可以做出標準</a:t>
            </a:r>
            <a:r>
              <a:rPr lang="en-US" altLang="zh-TW" baseline="0" dirty="0" smtClean="0"/>
              <a:t>USB</a:t>
            </a:r>
            <a:r>
              <a:rPr lang="zh-TW" altLang="en-US" baseline="0" dirty="0" smtClean="0"/>
              <a:t>鍵盤，一盤是</a:t>
            </a:r>
            <a:r>
              <a:rPr lang="en-US" altLang="zh-TW" baseline="0" dirty="0" smtClean="0"/>
              <a:t>8KB</a:t>
            </a:r>
            <a:r>
              <a:rPr lang="zh-TW" altLang="en-US" baseline="0" dirty="0" smtClean="0"/>
              <a:t>到</a:t>
            </a:r>
            <a:r>
              <a:rPr lang="en-US" altLang="zh-TW" baseline="0" dirty="0" smtClean="0"/>
              <a:t>16KB</a:t>
            </a:r>
            <a:r>
              <a:rPr lang="zh-TW" altLang="en-US" baseline="0" dirty="0" smtClean="0"/>
              <a:t>才能做出</a:t>
            </a:r>
            <a:r>
              <a:rPr lang="en-US" altLang="zh-TW" baseline="0" dirty="0" smtClean="0"/>
              <a:t>USB Keyboard</a:t>
            </a:r>
            <a:r>
              <a:rPr lang="zh-TW" altLang="en-US" baseline="0" dirty="0" smtClean="0"/>
              <a:t>。</a:t>
            </a:r>
            <a:r>
              <a:rPr lang="zh-TW" altLang="en-US" dirty="0" smtClean="0"/>
              <a:t>我們用</a:t>
            </a:r>
            <a:r>
              <a:rPr lang="en-US" altLang="zh-TW" dirty="0" smtClean="0"/>
              <a:t>8KB</a:t>
            </a:r>
            <a:r>
              <a:rPr lang="zh-TW" altLang="en-US" dirty="0" smtClean="0"/>
              <a:t>做出 </a:t>
            </a:r>
            <a:r>
              <a:rPr lang="en-US" altLang="zh-TW" dirty="0" smtClean="0"/>
              <a:t>USB </a:t>
            </a:r>
            <a:r>
              <a:rPr lang="zh-TW" altLang="en-US" dirty="0" smtClean="0"/>
              <a:t>加密鍵盤。</a:t>
            </a:r>
            <a:r>
              <a:rPr lang="en-US" altLang="zh-TW" dirty="0" smtClean="0"/>
              <a:t>TSIR CPU</a:t>
            </a:r>
            <a:r>
              <a:rPr lang="zh-TW" altLang="en-US" dirty="0" smtClean="0"/>
              <a:t>是</a:t>
            </a:r>
            <a:r>
              <a:rPr lang="en-US" altLang="zh-TW" dirty="0" smtClean="0"/>
              <a:t>8051 gate count </a:t>
            </a:r>
            <a:r>
              <a:rPr lang="zh-TW" altLang="en-US" dirty="0" smtClean="0"/>
              <a:t>的</a:t>
            </a:r>
            <a:r>
              <a:rPr lang="en-US" altLang="zh-TW" dirty="0" smtClean="0"/>
              <a:t>1/3,</a:t>
            </a:r>
            <a:r>
              <a:rPr lang="en-US" altLang="zh-TW" baseline="0" dirty="0" smtClean="0"/>
              <a:t> 3000 gates</a:t>
            </a:r>
            <a:r>
              <a:rPr lang="zh-TW" altLang="en-US" baseline="0" dirty="0" smtClean="0"/>
              <a:t>左右，所以我們有全球最小</a:t>
            </a:r>
            <a:r>
              <a:rPr lang="en-US" altLang="zh-TW" baseline="0" dirty="0" smtClean="0"/>
              <a:t>USB keyboard controller IC</a:t>
            </a:r>
            <a:r>
              <a:rPr lang="zh-TW" altLang="en-US" baseline="0" dirty="0" smtClean="0"/>
              <a:t>，最省電的</a:t>
            </a:r>
            <a:r>
              <a:rPr lang="en-US" altLang="zh-TW" baseline="0" dirty="0" smtClean="0"/>
              <a:t>USB</a:t>
            </a:r>
            <a:r>
              <a:rPr lang="zh-TW" altLang="en-US" baseline="0" dirty="0" smtClean="0"/>
              <a:t>鍵盤控制器，最小可以到平均的</a:t>
            </a:r>
            <a:r>
              <a:rPr lang="en-US" altLang="zh-TW" baseline="0" dirty="0" smtClean="0"/>
              <a:t>1/20</a:t>
            </a:r>
            <a:r>
              <a:rPr lang="zh-TW" altLang="en-US" baseline="0" dirty="0" smtClean="0"/>
              <a:t>。不過有時候「小」代表沒什麼錢賺，我們還是不做那個流血的生意。所以我們只賣有加密功能的</a:t>
            </a:r>
            <a:r>
              <a:rPr lang="en-US" altLang="zh-TW" dirty="0" smtClean="0"/>
              <a:t>USB</a:t>
            </a:r>
            <a:r>
              <a:rPr lang="zh-TW" altLang="en-US" dirty="0" smtClean="0"/>
              <a:t>加密鍵盤，而且是成品，成品的獲利空間是晶片的十倍。這樣初入社會的新鮮人才不會只有</a:t>
            </a:r>
            <a:r>
              <a:rPr lang="en-US" altLang="zh-TW" dirty="0" smtClean="0"/>
              <a:t>22K</a:t>
            </a:r>
            <a:r>
              <a:rPr lang="zh-TW" altLang="en-US" dirty="0" smtClean="0"/>
              <a:t>薪水。</a:t>
            </a:r>
            <a:endParaRPr lang="en-US" altLang="zh-TW" baseline="0" dirty="0" smtClean="0"/>
          </a:p>
          <a:p>
            <a:endParaRPr lang="en-US" altLang="zh-TW" dirty="0" smtClean="0"/>
          </a:p>
          <a:p>
            <a:r>
              <a:rPr lang="zh-TW" altLang="en-US" dirty="0" smtClean="0"/>
              <a:t>除了</a:t>
            </a:r>
            <a:r>
              <a:rPr lang="en-US" altLang="zh-TW" dirty="0" smtClean="0"/>
              <a:t>CPU</a:t>
            </a:r>
            <a:r>
              <a:rPr lang="zh-TW" altLang="en-US" dirty="0" smtClean="0"/>
              <a:t>、我們還有演算法（</a:t>
            </a:r>
            <a:r>
              <a:rPr lang="en-US" altLang="zh-TW" dirty="0" smtClean="0"/>
              <a:t>AES, RSA, RNG,….)</a:t>
            </a:r>
            <a:r>
              <a:rPr lang="zh-TW" altLang="en-US" dirty="0" smtClean="0"/>
              <a:t>，我們的</a:t>
            </a:r>
            <a:r>
              <a:rPr lang="en-US" altLang="zh-TW" dirty="0" smtClean="0"/>
              <a:t>AES</a:t>
            </a:r>
            <a:r>
              <a:rPr lang="zh-TW" altLang="en-US" dirty="0" smtClean="0"/>
              <a:t>還有通過美國</a:t>
            </a:r>
            <a:r>
              <a:rPr lang="en-US" altLang="zh-TW" dirty="0" smtClean="0"/>
              <a:t>FIPS</a:t>
            </a:r>
            <a:r>
              <a:rPr lang="zh-TW" altLang="en-US" dirty="0" smtClean="0"/>
              <a:t>認證，網路上都可以查到我們的號碼。我們公司還有</a:t>
            </a:r>
            <a:r>
              <a:rPr lang="en-US" altLang="zh-TW" dirty="0" smtClean="0"/>
              <a:t>USB Keyboard,</a:t>
            </a:r>
            <a:r>
              <a:rPr lang="en-US" altLang="zh-TW" baseline="0" dirty="0" smtClean="0"/>
              <a:t> PS2 Keyboard</a:t>
            </a:r>
            <a:r>
              <a:rPr lang="zh-TW" altLang="en-US" baseline="0" dirty="0" smtClean="0"/>
              <a:t>的技術，也就是今天主題最相關的部分，我們就針對</a:t>
            </a:r>
            <a:r>
              <a:rPr lang="en-US" altLang="zh-TW" baseline="0" dirty="0" smtClean="0"/>
              <a:t>PS2</a:t>
            </a:r>
            <a:r>
              <a:rPr lang="zh-TW" altLang="en-US" baseline="0" dirty="0" smtClean="0"/>
              <a:t>的技術來檢測輸入資料的安全性。</a:t>
            </a:r>
            <a:endParaRPr lang="en-US" altLang="zh-TW" baseline="0" dirty="0" smtClean="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6</a:t>
            </a:fld>
            <a:endParaRPr lang="zh-TW" altLang="en-US"/>
          </a:p>
        </p:txBody>
      </p:sp>
    </p:spTree>
    <p:extLst>
      <p:ext uri="{BB962C8B-B14F-4D97-AF65-F5344CB8AC3E}">
        <p14:creationId xmlns:p14="http://schemas.microsoft.com/office/powerpoint/2010/main" val="3920851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68</a:t>
            </a:fld>
            <a:endParaRPr lang="zh-TW" altLang="en-US"/>
          </a:p>
        </p:txBody>
      </p:sp>
    </p:spTree>
    <p:extLst>
      <p:ext uri="{BB962C8B-B14F-4D97-AF65-F5344CB8AC3E}">
        <p14:creationId xmlns:p14="http://schemas.microsoft.com/office/powerpoint/2010/main" val="3893669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75</a:t>
            </a:fld>
            <a:endParaRPr lang="zh-TW" altLang="en-US"/>
          </a:p>
        </p:txBody>
      </p:sp>
    </p:spTree>
    <p:extLst>
      <p:ext uri="{BB962C8B-B14F-4D97-AF65-F5344CB8AC3E}">
        <p14:creationId xmlns:p14="http://schemas.microsoft.com/office/powerpoint/2010/main" val="2269232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76</a:t>
            </a:fld>
            <a:endParaRPr lang="zh-TW" altLang="en-US"/>
          </a:p>
        </p:txBody>
      </p:sp>
    </p:spTree>
    <p:extLst>
      <p:ext uri="{BB962C8B-B14F-4D97-AF65-F5344CB8AC3E}">
        <p14:creationId xmlns:p14="http://schemas.microsoft.com/office/powerpoint/2010/main" val="2120692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我們公最近又發表一篇文章將在</a:t>
            </a:r>
            <a:r>
              <a:rPr lang="en-US" altLang="zh-TW" dirty="0" smtClean="0"/>
              <a:t>9</a:t>
            </a:r>
            <a:r>
              <a:rPr lang="zh-TW" altLang="en-US" dirty="0" smtClean="0"/>
              <a:t>月出刊的中央存保期刊，繼這篇相對討論較多技術雨容，新的文件討論金融效率與政策較多。文中討論到網路資安和金融效率的關聯。</a:t>
            </a:r>
            <a:endParaRPr lang="zh-TW" altLang="en-US" dirty="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77</a:t>
            </a:fld>
            <a:endParaRPr lang="zh-TW" altLang="en-US"/>
          </a:p>
        </p:txBody>
      </p:sp>
    </p:spTree>
    <p:extLst>
      <p:ext uri="{BB962C8B-B14F-4D97-AF65-F5344CB8AC3E}">
        <p14:creationId xmlns:p14="http://schemas.microsoft.com/office/powerpoint/2010/main" val="3026653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什麼是網路業者的金融效率？而不是金融業來搞網路的效率。</a:t>
            </a:r>
            <a:r>
              <a:rPr lang="en-US" altLang="zh-TW" sz="1200" kern="1200" dirty="0" smtClean="0">
                <a:solidFill>
                  <a:schemeClr val="tx1"/>
                </a:solidFill>
                <a:effectLst/>
                <a:latin typeface="+mn-lt"/>
                <a:ea typeface="+mn-ea"/>
                <a:cs typeface="+mn-cs"/>
              </a:rPr>
              <a:t>2013</a:t>
            </a:r>
            <a:r>
              <a:rPr lang="zh-TW" altLang="zh-TW" sz="1200" kern="1200" dirty="0" smtClean="0">
                <a:solidFill>
                  <a:schemeClr val="tx1"/>
                </a:solidFill>
                <a:effectLst/>
                <a:latin typeface="+mn-lt"/>
                <a:ea typeface="+mn-ea"/>
                <a:cs typeface="+mn-cs"/>
              </a:rPr>
              <a:t>年，埃森哲公司在報告中提到</a:t>
            </a:r>
            <a:r>
              <a:rPr lang="en-US" altLang="zh-TW" sz="1200" kern="1200" dirty="0" smtClean="0">
                <a:solidFill>
                  <a:schemeClr val="tx1"/>
                </a:solidFill>
                <a:effectLst/>
                <a:latin typeface="+mn-lt"/>
                <a:ea typeface="+mn-ea"/>
                <a:cs typeface="+mn-cs"/>
              </a:rPr>
              <a:t>2020</a:t>
            </a:r>
            <a:r>
              <a:rPr lang="zh-TW" altLang="zh-TW" sz="1200" kern="1200" dirty="0" smtClean="0">
                <a:solidFill>
                  <a:schemeClr val="tx1"/>
                </a:solidFill>
                <a:effectLst/>
                <a:latin typeface="+mn-lt"/>
                <a:ea typeface="+mn-ea"/>
                <a:cs typeface="+mn-cs"/>
              </a:rPr>
              <a:t>年美國將有</a:t>
            </a:r>
            <a:r>
              <a:rPr lang="en-US" altLang="zh-TW" sz="1200" kern="1200" dirty="0" smtClean="0">
                <a:solidFill>
                  <a:schemeClr val="tx1"/>
                </a:solidFill>
                <a:effectLst/>
                <a:latin typeface="+mn-lt"/>
                <a:ea typeface="+mn-ea"/>
                <a:cs typeface="+mn-cs"/>
              </a:rPr>
              <a:t>35%</a:t>
            </a:r>
            <a:r>
              <a:rPr lang="zh-TW" altLang="zh-TW" sz="1200" kern="1200" dirty="0" smtClean="0">
                <a:solidFill>
                  <a:schemeClr val="tx1"/>
                </a:solidFill>
                <a:effectLst/>
                <a:latin typeface="+mn-lt"/>
                <a:ea typeface="+mn-ea"/>
                <a:cs typeface="+mn-cs"/>
              </a:rPr>
              <a:t>的傳統銀行消失。「失控」的作者凱文·凱利在論壇演講中亦不約而同提到：二十年內，傳統銀行會消失。全球的銀行業者也紛紛表示，目前銀行最大的威脅是跨足金融的網路業者，例如阿里巴巴、騰訊、百度、</a:t>
            </a:r>
            <a:r>
              <a:rPr lang="en-US" altLang="zh-TW" sz="1200" kern="1200" dirty="0" smtClean="0">
                <a:solidFill>
                  <a:schemeClr val="tx1"/>
                </a:solidFill>
                <a:effectLst/>
                <a:latin typeface="+mn-lt"/>
                <a:ea typeface="+mn-ea"/>
                <a:cs typeface="+mn-cs"/>
              </a:rPr>
              <a:t>Google</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Amazon</a:t>
            </a:r>
            <a:r>
              <a:rPr lang="zh-TW" altLang="en-US"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PayPal…</a:t>
            </a:r>
            <a:r>
              <a:rPr lang="zh-TW" altLang="zh-TW" sz="1200" kern="1200" dirty="0" smtClean="0">
                <a:solidFill>
                  <a:schemeClr val="tx1"/>
                </a:solidFill>
                <a:effectLst/>
                <a:latin typeface="+mn-lt"/>
                <a:ea typeface="+mn-ea"/>
                <a:cs typeface="+mn-cs"/>
              </a:rPr>
              <a:t>等等。</a:t>
            </a:r>
          </a:p>
          <a:p>
            <a:endParaRPr lang="en-US" altLang="zh-TW" dirty="0" smtClean="0"/>
          </a:p>
          <a:p>
            <a:r>
              <a:rPr lang="zh-TW" altLang="en-US" sz="1100" kern="1200" dirty="0" smtClean="0">
                <a:solidFill>
                  <a:schemeClr val="tx1"/>
                </a:solidFill>
                <a:effectLst/>
                <a:latin typeface="+mn-lt"/>
                <a:ea typeface="+mn-ea"/>
                <a:cs typeface="+mn-cs"/>
              </a:rPr>
              <a:t>埃森哲是一個管理諮詢、信息技術和業務流程外包的跨國公司。</a:t>
            </a:r>
            <a:r>
              <a:rPr lang="en-US" altLang="zh-TW" sz="1100" kern="1200" dirty="0" smtClean="0">
                <a:solidFill>
                  <a:schemeClr val="tx1"/>
                </a:solidFill>
                <a:effectLst/>
                <a:latin typeface="+mn-lt"/>
                <a:ea typeface="+mn-ea"/>
                <a:cs typeface="+mn-cs"/>
              </a:rPr>
              <a:t>2013</a:t>
            </a:r>
            <a:r>
              <a:rPr lang="zh-TW" altLang="en-US" sz="1100" kern="1200" dirty="0" smtClean="0">
                <a:solidFill>
                  <a:schemeClr val="tx1"/>
                </a:solidFill>
                <a:effectLst/>
                <a:latin typeface="+mn-lt"/>
                <a:ea typeface="+mn-ea"/>
                <a:cs typeface="+mn-cs"/>
              </a:rPr>
              <a:t>年埃森哲在</a:t>
            </a:r>
            <a:r>
              <a:rPr lang="en-US" altLang="zh-TW" sz="1100" kern="1200" dirty="0" smtClean="0">
                <a:solidFill>
                  <a:schemeClr val="tx1"/>
                </a:solidFill>
                <a:effectLst/>
                <a:latin typeface="+mn-lt"/>
                <a:ea typeface="+mn-ea"/>
                <a:cs typeface="+mn-cs"/>
              </a:rPr>
              <a:t>56</a:t>
            </a:r>
            <a:r>
              <a:rPr lang="zh-TW" altLang="en-US" sz="1100" kern="1200" dirty="0" smtClean="0">
                <a:solidFill>
                  <a:schemeClr val="tx1"/>
                </a:solidFill>
                <a:effectLst/>
                <a:latin typeface="+mn-lt"/>
                <a:ea typeface="+mn-ea"/>
                <a:cs typeface="+mn-cs"/>
              </a:rPr>
              <a:t>個國家、</a:t>
            </a:r>
            <a:r>
              <a:rPr lang="en-US" altLang="zh-TW" sz="1100" kern="1200" dirty="0" smtClean="0">
                <a:solidFill>
                  <a:schemeClr val="tx1"/>
                </a:solidFill>
                <a:effectLst/>
                <a:latin typeface="+mn-lt"/>
                <a:ea typeface="+mn-ea"/>
                <a:cs typeface="+mn-cs"/>
              </a:rPr>
              <a:t>200</a:t>
            </a:r>
            <a:r>
              <a:rPr lang="zh-TW" altLang="en-US" sz="1100" kern="1200" dirty="0" smtClean="0">
                <a:solidFill>
                  <a:schemeClr val="tx1"/>
                </a:solidFill>
                <a:effectLst/>
                <a:latin typeface="+mn-lt"/>
                <a:ea typeface="+mn-ea"/>
                <a:cs typeface="+mn-cs"/>
              </a:rPr>
              <a:t>多個城市有超過</a:t>
            </a:r>
            <a:r>
              <a:rPr lang="en-US" altLang="zh-TW" sz="1100" kern="1200" dirty="0" smtClean="0">
                <a:solidFill>
                  <a:schemeClr val="tx1"/>
                </a:solidFill>
                <a:effectLst/>
                <a:latin typeface="+mn-lt"/>
                <a:ea typeface="+mn-ea"/>
                <a:cs typeface="+mn-cs"/>
              </a:rPr>
              <a:t>28</a:t>
            </a:r>
            <a:r>
              <a:rPr lang="zh-TW" altLang="en-US" sz="1100" kern="1200" dirty="0" smtClean="0">
                <a:solidFill>
                  <a:schemeClr val="tx1"/>
                </a:solidFill>
                <a:effectLst/>
                <a:latin typeface="+mn-lt"/>
                <a:ea typeface="+mn-ea"/>
                <a:cs typeface="+mn-cs"/>
              </a:rPr>
              <a:t>萬</a:t>
            </a:r>
            <a:r>
              <a:rPr lang="en-US" altLang="zh-TW" sz="1100" kern="1200" dirty="0" smtClean="0">
                <a:solidFill>
                  <a:schemeClr val="tx1"/>
                </a:solidFill>
                <a:effectLst/>
                <a:latin typeface="+mn-lt"/>
                <a:ea typeface="+mn-ea"/>
                <a:cs typeface="+mn-cs"/>
              </a:rPr>
              <a:t>1</a:t>
            </a:r>
            <a:r>
              <a:rPr lang="zh-TW" altLang="en-US" sz="1100" kern="1200" dirty="0" smtClean="0">
                <a:solidFill>
                  <a:schemeClr val="tx1"/>
                </a:solidFill>
                <a:effectLst/>
                <a:latin typeface="+mn-lt"/>
                <a:ea typeface="+mn-ea"/>
                <a:cs typeface="+mn-cs"/>
              </a:rPr>
              <a:t>千名員工，營業額約</a:t>
            </a:r>
            <a:r>
              <a:rPr lang="en-US" altLang="zh-TW" sz="1100" kern="1200" dirty="0" smtClean="0">
                <a:solidFill>
                  <a:schemeClr val="tx1"/>
                </a:solidFill>
                <a:effectLst/>
                <a:latin typeface="+mn-lt"/>
                <a:ea typeface="+mn-ea"/>
                <a:cs typeface="+mn-cs"/>
              </a:rPr>
              <a:t>286</a:t>
            </a:r>
            <a:r>
              <a:rPr lang="zh-TW" altLang="en-US" sz="1100" kern="1200" dirty="0" smtClean="0">
                <a:solidFill>
                  <a:schemeClr val="tx1"/>
                </a:solidFill>
                <a:effectLst/>
                <a:latin typeface="+mn-lt"/>
                <a:ea typeface="+mn-ea"/>
                <a:cs typeface="+mn-cs"/>
              </a:rPr>
              <a:t>億美元，是世界上最大的管理諮詢公司和</a:t>
            </a:r>
            <a:r>
              <a:rPr lang="en-US" altLang="zh-TW" sz="1100" kern="1200" dirty="0" smtClean="0">
                <a:solidFill>
                  <a:schemeClr val="tx1"/>
                </a:solidFill>
                <a:effectLst/>
                <a:latin typeface="+mn-lt"/>
                <a:ea typeface="+mn-ea"/>
                <a:cs typeface="+mn-cs"/>
              </a:rPr>
              <a:t>《</a:t>
            </a:r>
            <a:r>
              <a:rPr lang="zh-TW" altLang="en-US" sz="1100" kern="1200" dirty="0" smtClean="0">
                <a:solidFill>
                  <a:schemeClr val="tx1"/>
                </a:solidFill>
                <a:effectLst/>
                <a:latin typeface="+mn-lt"/>
                <a:ea typeface="+mn-ea"/>
                <a:cs typeface="+mn-cs"/>
              </a:rPr>
              <a:t>財富</a:t>
            </a:r>
            <a:r>
              <a:rPr lang="en-US" altLang="zh-TW" sz="1100" kern="1200" dirty="0" smtClean="0">
                <a:solidFill>
                  <a:schemeClr val="tx1"/>
                </a:solidFill>
                <a:effectLst/>
                <a:latin typeface="+mn-lt"/>
                <a:ea typeface="+mn-ea"/>
                <a:cs typeface="+mn-cs"/>
              </a:rPr>
              <a:t>》</a:t>
            </a:r>
            <a:r>
              <a:rPr lang="zh-TW" altLang="en-US" sz="1100" kern="1200" dirty="0" smtClean="0">
                <a:solidFill>
                  <a:schemeClr val="tx1"/>
                </a:solidFill>
                <a:effectLst/>
                <a:latin typeface="+mn-lt"/>
                <a:ea typeface="+mn-ea"/>
                <a:cs typeface="+mn-cs"/>
              </a:rPr>
              <a:t>世界</a:t>
            </a:r>
            <a:r>
              <a:rPr lang="en-US" altLang="zh-TW" sz="1100" kern="1200" dirty="0" smtClean="0">
                <a:solidFill>
                  <a:schemeClr val="tx1"/>
                </a:solidFill>
                <a:effectLst/>
                <a:latin typeface="+mn-lt"/>
                <a:ea typeface="+mn-ea"/>
                <a:cs typeface="+mn-cs"/>
              </a:rPr>
              <a:t>500</a:t>
            </a:r>
            <a:r>
              <a:rPr lang="zh-TW" altLang="en-US" sz="1100" kern="1200" dirty="0" smtClean="0">
                <a:solidFill>
                  <a:schemeClr val="tx1"/>
                </a:solidFill>
                <a:effectLst/>
                <a:latin typeface="+mn-lt"/>
                <a:ea typeface="+mn-ea"/>
                <a:cs typeface="+mn-cs"/>
              </a:rPr>
              <a:t>強公司之一。</a:t>
            </a:r>
            <a:endParaRPr lang="en-US" altLang="zh-TW" sz="1100" kern="1200" dirty="0" smtClean="0">
              <a:solidFill>
                <a:schemeClr val="tx1"/>
              </a:solidFill>
              <a:effectLst/>
              <a:latin typeface="+mn-lt"/>
              <a:ea typeface="+mn-ea"/>
              <a:cs typeface="+mn-cs"/>
            </a:endParaRPr>
          </a:p>
          <a:p>
            <a:r>
              <a:rPr lang="zh-TW" altLang="en-US" sz="1200" u="none" strike="noStrike" kern="1200" dirty="0" smtClean="0">
                <a:solidFill>
                  <a:schemeClr val="tx1"/>
                </a:solidFill>
                <a:effectLst/>
                <a:latin typeface="+mn-lt"/>
                <a:ea typeface="+mn-ea"/>
                <a:cs typeface="+mn-cs"/>
                <a:hlinkClick r:id="rId3"/>
              </a:rPr>
              <a:t>股價</a:t>
            </a:r>
            <a:r>
              <a:rPr lang="zh-TW" altLang="en-US" sz="1200" kern="1200" dirty="0" smtClean="0">
                <a:solidFill>
                  <a:schemeClr val="tx1"/>
                </a:solidFill>
                <a:effectLst/>
                <a:latin typeface="+mn-lt"/>
                <a:ea typeface="+mn-ea"/>
                <a:cs typeface="+mn-cs"/>
              </a:rPr>
              <a:t>： </a:t>
            </a:r>
            <a:r>
              <a:rPr lang="en-US" altLang="zh-TW" sz="1200" u="none" strike="noStrike" kern="1200" dirty="0" smtClean="0">
                <a:solidFill>
                  <a:schemeClr val="tx1"/>
                </a:solidFill>
                <a:effectLst/>
                <a:latin typeface="+mn-lt"/>
                <a:ea typeface="+mn-ea"/>
                <a:cs typeface="+mn-cs"/>
                <a:hlinkClick r:id="rId4"/>
              </a:rPr>
              <a:t>ACN</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(NYSE) $79.01 -0.26 (-0.33%)</a:t>
            </a:r>
            <a:r>
              <a:rPr lang="zh-TW" altLang="en-US" sz="1200" kern="1200" dirty="0" smtClean="0">
                <a:solidFill>
                  <a:schemeClr val="tx1"/>
                </a:solidFill>
                <a:effectLst/>
                <a:latin typeface="+mn-lt"/>
                <a:ea typeface="+mn-ea"/>
                <a:cs typeface="+mn-cs"/>
              </a:rPr>
              <a:t/>
            </a:r>
            <a:br>
              <a:rPr lang="zh-TW" altLang="en-US" sz="1200" kern="1200" dirty="0" smtClean="0">
                <a:solidFill>
                  <a:schemeClr val="tx1"/>
                </a:solidFill>
                <a:effectLst/>
                <a:latin typeface="+mn-lt"/>
                <a:ea typeface="+mn-ea"/>
                <a:cs typeface="+mn-cs"/>
              </a:rPr>
            </a:br>
            <a:r>
              <a:rPr lang="en-US" altLang="zh-TW" sz="1200" kern="1200" dirty="0" smtClean="0">
                <a:solidFill>
                  <a:schemeClr val="tx1"/>
                </a:solidFill>
                <a:effectLst/>
                <a:latin typeface="+mn-lt"/>
                <a:ea typeface="+mn-ea"/>
                <a:cs typeface="+mn-cs"/>
              </a:rPr>
              <a:t>8</a:t>
            </a:r>
            <a:r>
              <a:rPr lang="zh-TW" altLang="en-US" sz="1200" kern="1200" dirty="0" smtClean="0">
                <a:solidFill>
                  <a:schemeClr val="tx1"/>
                </a:solidFill>
                <a:effectLst/>
                <a:latin typeface="+mn-lt"/>
                <a:ea typeface="+mn-ea"/>
                <a:cs typeface="+mn-cs"/>
              </a:rPr>
              <a:t>月</a:t>
            </a:r>
            <a:r>
              <a:rPr lang="en-US" altLang="zh-TW" sz="1200" kern="1200" dirty="0" smtClean="0">
                <a:solidFill>
                  <a:schemeClr val="tx1"/>
                </a:solidFill>
                <a:effectLst/>
                <a:latin typeface="+mn-lt"/>
                <a:ea typeface="+mn-ea"/>
                <a:cs typeface="+mn-cs"/>
              </a:rPr>
              <a:t>15</a:t>
            </a:r>
            <a:r>
              <a:rPr lang="zh-TW" altLang="en-US" sz="1200" kern="1200" dirty="0" smtClean="0">
                <a:solidFill>
                  <a:schemeClr val="tx1"/>
                </a:solidFill>
                <a:effectLst/>
                <a:latin typeface="+mn-lt"/>
                <a:ea typeface="+mn-ea"/>
                <a:cs typeface="+mn-cs"/>
              </a:rPr>
              <a:t>日 下午</a:t>
            </a:r>
            <a:r>
              <a:rPr lang="en-US" altLang="zh-TW" sz="1200" kern="1200" dirty="0" smtClean="0">
                <a:solidFill>
                  <a:schemeClr val="tx1"/>
                </a:solidFill>
                <a:effectLst/>
                <a:latin typeface="+mn-lt"/>
                <a:ea typeface="+mn-ea"/>
                <a:cs typeface="+mn-cs"/>
              </a:rPr>
              <a:t>4:02 GMT-4 - </a:t>
            </a:r>
            <a:r>
              <a:rPr lang="zh-TW" altLang="en-US" sz="1200" u="none" strike="noStrike" kern="1200" dirty="0" smtClean="0">
                <a:solidFill>
                  <a:schemeClr val="tx1"/>
                </a:solidFill>
                <a:effectLst/>
                <a:latin typeface="+mn-lt"/>
                <a:ea typeface="+mn-ea"/>
                <a:cs typeface="+mn-cs"/>
                <a:hlinkClick r:id="rId5"/>
              </a:rPr>
              <a:t>免責聲明</a:t>
            </a:r>
            <a:endParaRPr lang="zh-TW" altLang="en-US" sz="1200" kern="1200" dirty="0" smtClean="0">
              <a:solidFill>
                <a:schemeClr val="tx1"/>
              </a:solidFill>
              <a:effectLst/>
              <a:latin typeface="+mn-lt"/>
              <a:ea typeface="+mn-ea"/>
              <a:cs typeface="+mn-cs"/>
            </a:endParaRPr>
          </a:p>
          <a:p>
            <a:r>
              <a:rPr lang="zh-TW" altLang="en-US" sz="1200" u="none" strike="noStrike" kern="1200" dirty="0" smtClean="0">
                <a:solidFill>
                  <a:schemeClr val="tx1"/>
                </a:solidFill>
                <a:effectLst/>
                <a:latin typeface="+mn-lt"/>
                <a:ea typeface="+mn-ea"/>
                <a:cs typeface="+mn-cs"/>
                <a:hlinkClick r:id="rId6"/>
              </a:rPr>
              <a:t>總部</a:t>
            </a:r>
            <a:r>
              <a:rPr lang="zh-TW" altLang="en-US" sz="1200" kern="1200" dirty="0" smtClean="0">
                <a:solidFill>
                  <a:schemeClr val="tx1"/>
                </a:solidFill>
                <a:effectLst/>
                <a:latin typeface="+mn-lt"/>
                <a:ea typeface="+mn-ea"/>
                <a:cs typeface="+mn-cs"/>
              </a:rPr>
              <a:t>： </a:t>
            </a:r>
            <a:r>
              <a:rPr lang="zh-TW" altLang="en-US" sz="1200" u="none" strike="noStrike" kern="1200" dirty="0" smtClean="0">
                <a:solidFill>
                  <a:schemeClr val="tx1"/>
                </a:solidFill>
                <a:effectLst/>
                <a:latin typeface="+mn-lt"/>
                <a:ea typeface="+mn-ea"/>
                <a:cs typeface="+mn-cs"/>
                <a:hlinkClick r:id="rId7"/>
              </a:rPr>
              <a:t>愛爾蘭共和國</a:t>
            </a:r>
            <a:r>
              <a:rPr lang="zh-TW" altLang="en-US" sz="1200" u="none" strike="noStrike" kern="1200" dirty="0" smtClean="0">
                <a:solidFill>
                  <a:schemeClr val="tx1"/>
                </a:solidFill>
                <a:effectLst/>
                <a:latin typeface="+mn-lt"/>
                <a:ea typeface="+mn-ea"/>
                <a:cs typeface="+mn-cs"/>
                <a:hlinkClick r:id="rId8"/>
              </a:rPr>
              <a:t>倫斯特省</a:t>
            </a:r>
            <a:r>
              <a:rPr lang="zh-TW" altLang="en-US" sz="1200" u="none" strike="noStrike" kern="1200" dirty="0" smtClean="0">
                <a:solidFill>
                  <a:schemeClr val="tx1"/>
                </a:solidFill>
                <a:effectLst/>
                <a:latin typeface="+mn-lt"/>
                <a:ea typeface="+mn-ea"/>
                <a:cs typeface="+mn-cs"/>
                <a:hlinkClick r:id="rId9"/>
              </a:rPr>
              <a:t>都柏林</a:t>
            </a:r>
            <a:endParaRPr lang="zh-TW" altLang="en-US" sz="1200" kern="1200" dirty="0" smtClean="0">
              <a:solidFill>
                <a:schemeClr val="tx1"/>
              </a:solidFill>
              <a:effectLst/>
              <a:latin typeface="+mn-lt"/>
              <a:ea typeface="+mn-ea"/>
              <a:cs typeface="+mn-cs"/>
            </a:endParaRPr>
          </a:p>
          <a:p>
            <a:r>
              <a:rPr lang="zh-TW" altLang="en-US" sz="1200" u="none" strike="noStrike" kern="1200" dirty="0" smtClean="0">
                <a:solidFill>
                  <a:schemeClr val="tx1"/>
                </a:solidFill>
                <a:effectLst/>
                <a:latin typeface="+mn-lt"/>
                <a:ea typeface="+mn-ea"/>
                <a:cs typeface="+mn-cs"/>
                <a:hlinkClick r:id="rId10"/>
              </a:rPr>
              <a:t>客戶服務專線</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+1 312-842-5012</a:t>
            </a:r>
          </a:p>
          <a:p>
            <a:r>
              <a:rPr lang="zh-TW" altLang="en-US" sz="1200" u="none" strike="noStrike" kern="1200" dirty="0" smtClean="0">
                <a:solidFill>
                  <a:schemeClr val="tx1"/>
                </a:solidFill>
                <a:effectLst/>
                <a:latin typeface="+mn-lt"/>
                <a:ea typeface="+mn-ea"/>
                <a:cs typeface="+mn-cs"/>
                <a:hlinkClick r:id="rId11"/>
              </a:rPr>
              <a:t>成立於</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1913 </a:t>
            </a:r>
            <a:r>
              <a:rPr lang="zh-TW" altLang="en-US" sz="1200" kern="1200" dirty="0" smtClean="0">
                <a:solidFill>
                  <a:schemeClr val="tx1"/>
                </a:solidFill>
                <a:effectLst/>
                <a:latin typeface="+mn-lt"/>
                <a:ea typeface="+mn-ea"/>
                <a:cs typeface="+mn-cs"/>
              </a:rPr>
              <a:t>年</a:t>
            </a:r>
          </a:p>
          <a:p>
            <a:endParaRPr lang="en-US" altLang="zh-TW" sz="1100" kern="1200" dirty="0" smtClean="0">
              <a:solidFill>
                <a:schemeClr val="tx1"/>
              </a:solidFill>
              <a:effectLst/>
              <a:latin typeface="+mn-lt"/>
              <a:ea typeface="+mn-ea"/>
              <a:cs typeface="+mn-cs"/>
            </a:endParaRPr>
          </a:p>
          <a:p>
            <a:r>
              <a:rPr lang="zh-CN" altLang="en-US" sz="1100" dirty="0" smtClean="0"/>
              <a:t>    这是</a:t>
            </a:r>
            <a:r>
              <a:rPr lang="en-US" altLang="zh-CN" sz="1100" dirty="0" smtClean="0"/>
              <a:t>《</a:t>
            </a:r>
            <a:r>
              <a:rPr lang="zh-CN" altLang="en-US" sz="1100" dirty="0" smtClean="0"/>
              <a:t>黑客帝国</a:t>
            </a:r>
            <a:r>
              <a:rPr lang="en-US" altLang="zh-CN" sz="1100" dirty="0" smtClean="0"/>
              <a:t>》</a:t>
            </a:r>
            <a:r>
              <a:rPr lang="zh-CN" altLang="en-US" sz="1100" dirty="0" smtClean="0"/>
              <a:t>主要演员的必读物之一，这本关于机器、系统、生物和社会的“大部头”，揭示了社会进化、特别是互联网发展的“先知预言”，从这本书里，人们可以窥探到</a:t>
            </a:r>
            <a:r>
              <a:rPr lang="en-US" altLang="zh-CN" sz="1100" dirty="0" smtClean="0"/>
              <a:t>SNS</a:t>
            </a:r>
            <a:r>
              <a:rPr lang="zh-CN" altLang="en-US" sz="1100" dirty="0" smtClean="0"/>
              <a:t>的今天和未来。</a:t>
            </a:r>
            <a:br>
              <a:rPr lang="zh-CN" altLang="en-US" sz="1100" dirty="0" smtClean="0"/>
            </a:br>
            <a:r>
              <a:rPr lang="zh-CN" altLang="en-US" sz="1100" dirty="0" smtClean="0"/>
              <a:t>    </a:t>
            </a:r>
            <a:r>
              <a:rPr lang="en-US" altLang="zh-CN" sz="1100" dirty="0" smtClean="0"/>
              <a:t>《</a:t>
            </a:r>
            <a:r>
              <a:rPr lang="zh-CN" altLang="en-US" sz="1100" dirty="0" smtClean="0"/>
              <a:t>失控</a:t>
            </a:r>
            <a:r>
              <a:rPr lang="en-US" altLang="zh-CN" sz="1100" dirty="0" smtClean="0"/>
              <a:t>》</a:t>
            </a:r>
            <a:r>
              <a:rPr lang="zh-CN" altLang="en-US" sz="1100" dirty="0" smtClean="0"/>
              <a:t>涉猎：天文、化学、生物、计算机、控制论、运筹学、社会学 </a:t>
            </a:r>
            <a:r>
              <a:rPr lang="en-US" altLang="zh-CN" sz="1100" dirty="0" smtClean="0"/>
              <a:t>……</a:t>
            </a:r>
            <a:br>
              <a:rPr lang="en-US" altLang="zh-CN" sz="1100" dirty="0" smtClean="0"/>
            </a:br>
            <a:r>
              <a:rPr lang="en-US" altLang="zh-CN" sz="1100" dirty="0" smtClean="0"/>
              <a:t>    </a:t>
            </a:r>
            <a:r>
              <a:rPr lang="zh-CN" altLang="en-US" sz="1100" dirty="0" smtClean="0"/>
              <a:t>同时又堪比</a:t>
            </a:r>
            <a:r>
              <a:rPr lang="en-US" altLang="zh-CN" sz="1100" dirty="0" smtClean="0"/>
              <a:t>《</a:t>
            </a:r>
            <a:r>
              <a:rPr lang="zh-CN" altLang="en-US" sz="1100" dirty="0" smtClean="0"/>
              <a:t>黑客帝国</a:t>
            </a:r>
            <a:r>
              <a:rPr lang="en-US" altLang="zh-CN" sz="1100" dirty="0" smtClean="0"/>
              <a:t>》</a:t>
            </a:r>
            <a:r>
              <a:rPr lang="zh-CN" altLang="en-US" sz="1100" dirty="0" smtClean="0"/>
              <a:t>中洞悉未来的“神谕”，正在兴起的“云计算”、“物联网”等都可以在这本写于</a:t>
            </a:r>
            <a:r>
              <a:rPr lang="en-US" altLang="zh-CN" sz="1100" dirty="0" smtClean="0"/>
              <a:t>15</a:t>
            </a:r>
            <a:r>
              <a:rPr lang="zh-CN" altLang="en-US" sz="1100" dirty="0" smtClean="0"/>
              <a:t>年前的书中找到相关的影子。</a:t>
            </a:r>
            <a:endParaRPr lang="en-US" altLang="zh-TW" sz="1100" kern="1200" dirty="0" smtClean="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78</a:t>
            </a:fld>
            <a:endParaRPr lang="zh-TW" altLang="en-US"/>
          </a:p>
        </p:txBody>
      </p:sp>
    </p:spTree>
    <p:extLst>
      <p:ext uri="{BB962C8B-B14F-4D97-AF65-F5344CB8AC3E}">
        <p14:creationId xmlns:p14="http://schemas.microsoft.com/office/powerpoint/2010/main" val="2114128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這是今年（</a:t>
            </a:r>
            <a:r>
              <a:rPr lang="en-US" altLang="zh-TW" dirty="0" smtClean="0"/>
              <a:t>2014</a:t>
            </a:r>
            <a:r>
              <a:rPr lang="zh-TW" altLang="en-US" dirty="0" smtClean="0"/>
              <a:t>）</a:t>
            </a:r>
            <a:r>
              <a:rPr lang="en-US" altLang="zh-TW" dirty="0" smtClean="0"/>
              <a:t>5</a:t>
            </a:r>
            <a:r>
              <a:rPr lang="zh-TW" altLang="en-US" dirty="0" smtClean="0"/>
              <a:t>月</a:t>
            </a:r>
            <a:r>
              <a:rPr lang="en-US" altLang="zh-TW" dirty="0" smtClean="0"/>
              <a:t>TED</a:t>
            </a:r>
            <a:r>
              <a:rPr lang="zh-TW" altLang="en-US" dirty="0" smtClean="0"/>
              <a:t>的演講，這位美女駭客叫</a:t>
            </a:r>
            <a:r>
              <a:rPr lang="en-US" altLang="zh-TW" dirty="0" err="1" smtClean="0"/>
              <a:t>Keren</a:t>
            </a:r>
            <a:r>
              <a:rPr lang="zh-TW" altLang="en-US" dirty="0" smtClean="0"/>
              <a:t>，在</a:t>
            </a:r>
            <a:r>
              <a:rPr lang="en-US" altLang="zh-TW" dirty="0" smtClean="0"/>
              <a:t>18</a:t>
            </a:r>
            <a:r>
              <a:rPr lang="zh-TW" altLang="en-US" dirty="0" smtClean="0"/>
              <a:t>分鐘的演說裡，闡明駭客對社會正面的供獻，而不只是一般人所聽聞到「駭客又攻擊了什麼公司或某國家的政府單位的網站」。</a:t>
            </a:r>
            <a:r>
              <a:rPr lang="en-US" altLang="zh-TW" dirty="0" err="1" smtClean="0"/>
              <a:t>Keren</a:t>
            </a:r>
            <a:r>
              <a:rPr lang="zh-TW" altLang="en-US" dirty="0" smtClean="0"/>
              <a:t>認為駭客就像是</a:t>
            </a:r>
            <a:r>
              <a:rPr lang="en-US" altLang="zh-TW" dirty="0" smtClean="0"/>
              <a:t>Internet</a:t>
            </a:r>
            <a:r>
              <a:rPr lang="zh-TW" altLang="en-US" dirty="0" smtClean="0"/>
              <a:t>的免疫系統，駭客就像是人體的白血球，找到</a:t>
            </a:r>
            <a:r>
              <a:rPr lang="en-US" altLang="zh-TW" dirty="0" smtClean="0"/>
              <a:t>Internet</a:t>
            </a:r>
            <a:r>
              <a:rPr lang="zh-TW" altLang="en-US" dirty="0" smtClean="0"/>
              <a:t>系統內的某個病原，也就是</a:t>
            </a:r>
            <a:r>
              <a:rPr lang="en-US" altLang="zh-TW" dirty="0" smtClean="0"/>
              <a:t>bug</a:t>
            </a:r>
            <a:r>
              <a:rPr lang="zh-TW" altLang="en-US" dirty="0" smtClean="0"/>
              <a:t>、弱點、後門等等；然後把白血球把病原吃掉，或是當白血球無法吃掉病原，造成發炎、病發反應，白血球會使用最後手段，經過學習病原的特性，製造免疫蛋白（抗體、抗生素），在短時間內將病原清除乾淨。就像茉莉花革命，阿拉伯之春，駭客在政府切斷</a:t>
            </a:r>
            <a:r>
              <a:rPr lang="en-US" altLang="zh-TW" dirty="0" smtClean="0"/>
              <a:t>Internet</a:t>
            </a:r>
            <a:r>
              <a:rPr lang="zh-TW" altLang="en-US" dirty="0" smtClean="0"/>
              <a:t>幾小時之內，利用各種舊的網路技術，撥接、衛星電話、</a:t>
            </a:r>
            <a:r>
              <a:rPr lang="en-US" altLang="zh-TW" dirty="0" smtClean="0"/>
              <a:t>…</a:t>
            </a:r>
            <a:r>
              <a:rPr lang="zh-TW" altLang="en-US" dirty="0" smtClean="0"/>
              <a:t>把訊息散播出到國際上，同時連絡分散各地的白血球，製造發炎反應，也就是群眾運動。身體健康的生病後會恢復健康，多了抗體。不夠強壯的，會死人。</a:t>
            </a:r>
            <a:endParaRPr lang="en-US" altLang="zh-TW" dirty="0" smtClean="0"/>
          </a:p>
          <a:p>
            <a:endParaRPr lang="en-US" altLang="zh-TW" dirty="0" smtClean="0"/>
          </a:p>
          <a:p>
            <a:r>
              <a:rPr lang="zh-TW" altLang="en-US" dirty="0" smtClean="0"/>
              <a:t>我個人的解讀是，我自己也是駭客：就像「駭客任務」電影中的駭客，駭客是「覺醒者」，醒著的人，了解</a:t>
            </a:r>
            <a:r>
              <a:rPr lang="en-US" altLang="zh-TW" dirty="0" smtClean="0"/>
              <a:t>Internet</a:t>
            </a:r>
            <a:r>
              <a:rPr lang="zh-TW" altLang="en-US" dirty="0" smtClean="0"/>
              <a:t>背後的技術、技巧、目的。駭客更是在群體中，不斷自我進化的個體，有學習能力、靈敏的感應器；自我複製以及複製系統的能力；能呼朋引伴、重建制度；最重要是有解決問題的能力，就像白血球產生抗體。</a:t>
            </a:r>
            <a:endParaRPr lang="en-US" altLang="zh-TW" dirty="0" smtClean="0"/>
          </a:p>
          <a:p>
            <a:endParaRPr lang="en-US" altLang="zh-TW" dirty="0" smtClean="0"/>
          </a:p>
          <a:p>
            <a:r>
              <a:rPr lang="zh-TW" altLang="en-US" dirty="0" smtClean="0"/>
              <a:t>而事實上</a:t>
            </a:r>
            <a:r>
              <a:rPr lang="en-US" altLang="zh-TW" dirty="0" smtClean="0"/>
              <a:t>Internet</a:t>
            </a:r>
            <a:r>
              <a:rPr lang="zh-TW" altLang="en-US" dirty="0" smtClean="0"/>
              <a:t>只是其中用來溝通、通訊的工具，並非只有</a:t>
            </a:r>
            <a:r>
              <a:rPr lang="en-US" altLang="zh-TW" dirty="0" smtClean="0"/>
              <a:t>Internet</a:t>
            </a:r>
            <a:r>
              <a:rPr lang="zh-TW" altLang="en-US" dirty="0" smtClean="0"/>
              <a:t>不可。只是</a:t>
            </a:r>
            <a:r>
              <a:rPr lang="en-US" altLang="zh-TW" dirty="0" smtClean="0"/>
              <a:t>Internet</a:t>
            </a:r>
            <a:r>
              <a:rPr lang="zh-TW" altLang="en-US" dirty="0" smtClean="0"/>
              <a:t>的最大特點和誘因是什麼？低成本、接近於零，接近人類追求的自由，</a:t>
            </a:r>
            <a:r>
              <a:rPr lang="en-US" altLang="zh-TW" dirty="0" smtClean="0"/>
              <a:t>free</a:t>
            </a:r>
            <a:r>
              <a:rPr lang="zh-TW" altLang="en-US" dirty="0" smtClean="0"/>
              <a:t>，免費。（換到下一張</a:t>
            </a:r>
            <a:r>
              <a:rPr lang="en-US" altLang="zh-TW" dirty="0" smtClean="0"/>
              <a:t>4</a:t>
            </a:r>
            <a:r>
              <a:rPr lang="zh-TW" altLang="en-US" dirty="0" smtClean="0"/>
              <a:t>個基本自由）</a:t>
            </a:r>
            <a:endParaRPr lang="en-US" altLang="zh-TW" dirty="0" smtClean="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8</a:t>
            </a:fld>
            <a:endParaRPr lang="zh-TW" altLang="en-US"/>
          </a:p>
        </p:txBody>
      </p:sp>
    </p:spTree>
    <p:extLst>
      <p:ext uri="{BB962C8B-B14F-4D97-AF65-F5344CB8AC3E}">
        <p14:creationId xmlns:p14="http://schemas.microsoft.com/office/powerpoint/2010/main" val="3005963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人類追求的四大自由，美國羅斯福總統在</a:t>
            </a:r>
            <a:r>
              <a:rPr lang="en-US" altLang="zh-TW" dirty="0" smtClean="0"/>
              <a:t>1941</a:t>
            </a:r>
            <a:r>
              <a:rPr lang="zh-TW" altLang="en-US" dirty="0" smtClean="0"/>
              <a:t>年</a:t>
            </a:r>
            <a:r>
              <a:rPr lang="en-US" altLang="zh-TW" dirty="0" smtClean="0"/>
              <a:t>1</a:t>
            </a:r>
            <a:r>
              <a:rPr lang="zh-TW" altLang="en-US" dirty="0" smtClean="0"/>
              <a:t>月</a:t>
            </a:r>
            <a:r>
              <a:rPr lang="en-US" altLang="zh-TW" dirty="0" smtClean="0"/>
              <a:t>6</a:t>
            </a:r>
            <a:r>
              <a:rPr lang="zh-TW" altLang="en-US" dirty="0" smtClean="0"/>
              <a:t>日在致國會咨文的聲明，讓第二次世界大戰局勢丕變。美國開始輸出武器裝備、以致於人員給符合「美國利益」至關重要的國家。因為戰爭總是要有名正言順、師出有名，至今美國依然是世界的霸權國家，也就是新帝國主義（資本帝國）。</a:t>
            </a:r>
            <a:endParaRPr lang="en-US" altLang="zh-TW" dirty="0" smtClean="0"/>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如果各位觀查</a:t>
            </a:r>
            <a:r>
              <a:rPr lang="en-US" altLang="zh-TW" dirty="0" smtClean="0"/>
              <a:t>Internet</a:t>
            </a:r>
            <a:r>
              <a:rPr lang="zh-TW" altLang="en-US" dirty="0" smtClean="0"/>
              <a:t>和使第二次世界大戰局勢丕變的咨文，</a:t>
            </a:r>
            <a:r>
              <a:rPr lang="en-US" altLang="zh-TW" dirty="0" smtClean="0"/>
              <a:t>Internet</a:t>
            </a:r>
            <a:r>
              <a:rPr lang="zh-TW" altLang="en-US" dirty="0" smtClean="0"/>
              <a:t>是</a:t>
            </a:r>
            <a:r>
              <a:rPr lang="en-US" altLang="zh-TW" dirty="0" smtClean="0"/>
              <a:t>1990</a:t>
            </a:r>
            <a:r>
              <a:rPr lang="zh-TW" altLang="en-US" dirty="0" smtClean="0"/>
              <a:t>年代開始，美國輸出全球最重要的一個武器裝備。前面說</a:t>
            </a:r>
            <a:r>
              <a:rPr lang="en-US" altLang="zh-TW" dirty="0" smtClean="0"/>
              <a:t>Internet</a:t>
            </a:r>
            <a:r>
              <a:rPr lang="zh-TW" altLang="en-US" dirty="0" smtClean="0"/>
              <a:t>最大的特點是</a:t>
            </a:r>
            <a:r>
              <a:rPr lang="en-US" altLang="zh-TW" dirty="0" smtClean="0"/>
              <a:t>Free</a:t>
            </a:r>
            <a:r>
              <a:rPr lang="zh-TW" altLang="en-US" dirty="0" smtClean="0"/>
              <a:t>。</a:t>
            </a:r>
            <a:r>
              <a:rPr lang="en-US" altLang="zh-TW" dirty="0" smtClean="0"/>
              <a:t>Free</a:t>
            </a:r>
            <a:r>
              <a:rPr lang="zh-TW" altLang="en-US" dirty="0" smtClean="0"/>
              <a:t>有二個義意：自由</a:t>
            </a:r>
            <a:r>
              <a:rPr lang="en-US" altLang="zh-TW" dirty="0" smtClean="0"/>
              <a:t>(Freedom)</a:t>
            </a:r>
            <a:r>
              <a:rPr lang="zh-TW" altLang="en-US" dirty="0" smtClean="0"/>
              <a:t>和免費</a:t>
            </a:r>
            <a:r>
              <a:rPr lang="en-US" altLang="zh-TW" dirty="0" smtClean="0"/>
              <a:t>(free</a:t>
            </a:r>
            <a:r>
              <a:rPr lang="en-US" altLang="zh-TW" baseline="0" dirty="0" smtClean="0"/>
              <a:t> charge)</a:t>
            </a:r>
            <a:r>
              <a:rPr lang="zh-TW" altLang="en-US" dirty="0" smtClean="0"/>
              <a:t>。自由不代表免費，免費也不代表自由。</a:t>
            </a:r>
            <a:r>
              <a:rPr lang="en-US" altLang="zh-TW" dirty="0" smtClean="0"/>
              <a:t>Internet</a:t>
            </a:r>
            <a:r>
              <a:rPr lang="zh-TW" altLang="en-US" dirty="0" smtClean="0"/>
              <a:t>同時具有二者：自由又免費。你可以自由使用</a:t>
            </a:r>
            <a:r>
              <a:rPr lang="en-US" altLang="zh-TW" dirty="0" smtClean="0"/>
              <a:t>Google</a:t>
            </a:r>
            <a:r>
              <a:rPr lang="zh-TW" altLang="en-US" dirty="0" smtClean="0"/>
              <a:t>搜尋、取得想要的資訊，而且不用錢。以前要寫論文，得去學校圖書館的資料庫查尋系統，到目前為止，每個大學每年依舊都為此花了很多錢，給學術資料庫廠商。</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Internet</a:t>
            </a:r>
            <a:r>
              <a:rPr lang="zh-TW" altLang="en-US" dirty="0" smtClean="0"/>
              <a:t>不是真的免費，個位看看美國網路相關的軟體、硬體、電腦、設備；網路公司，一年賺多少錢？美國</a:t>
            </a:r>
            <a:r>
              <a:rPr lang="en-US" altLang="zh-TW" dirty="0" smtClean="0"/>
              <a:t>2013</a:t>
            </a:r>
            <a:r>
              <a:rPr lang="zh-TW" altLang="en-US" dirty="0" smtClean="0">
                <a:effectLst/>
              </a:rPr>
              <a:t>國際防務市場</a:t>
            </a:r>
            <a:r>
              <a:rPr lang="en-US" altLang="zh-TW" dirty="0" smtClean="0">
                <a:effectLst/>
              </a:rPr>
              <a:t>500</a:t>
            </a:r>
            <a:r>
              <a:rPr lang="zh-TW" altLang="en-US" dirty="0" smtClean="0">
                <a:effectLst/>
              </a:rPr>
              <a:t>億美元</a:t>
            </a:r>
            <a:r>
              <a:rPr lang="en-US" altLang="zh-TW" dirty="0" smtClean="0">
                <a:effectLst/>
              </a:rPr>
              <a:t>(29%)</a:t>
            </a:r>
            <a:r>
              <a:rPr lang="zh-TW" altLang="en-US" dirty="0" smtClean="0">
                <a:effectLst/>
              </a:rPr>
              <a:t>，光</a:t>
            </a:r>
            <a:r>
              <a:rPr lang="en-US" altLang="zh-TW" dirty="0" smtClean="0">
                <a:effectLst/>
              </a:rPr>
              <a:t>Google</a:t>
            </a:r>
            <a:r>
              <a:rPr lang="zh-TW" altLang="en-US" dirty="0" smtClean="0">
                <a:effectLst/>
              </a:rPr>
              <a:t>一家</a:t>
            </a:r>
            <a:r>
              <a:rPr lang="zh-TW" altLang="en-US" dirty="0" smtClean="0"/>
              <a:t>網路公司</a:t>
            </a:r>
            <a:r>
              <a:rPr lang="zh-TW" altLang="en-US" dirty="0" smtClean="0">
                <a:effectLst/>
              </a:rPr>
              <a:t>去年</a:t>
            </a:r>
            <a:r>
              <a:rPr lang="en-US" altLang="zh-TW" dirty="0" smtClean="0">
                <a:effectLst/>
              </a:rPr>
              <a:t>(2013)</a:t>
            </a:r>
            <a:r>
              <a:rPr lang="zh-TW" altLang="en-US" dirty="0" smtClean="0">
                <a:effectLst/>
              </a:rPr>
              <a:t>營收就達</a:t>
            </a:r>
            <a:r>
              <a:rPr lang="en-US" altLang="zh-TW" dirty="0" smtClean="0">
                <a:effectLst/>
              </a:rPr>
              <a:t>650</a:t>
            </a:r>
            <a:r>
              <a:rPr lang="zh-TW" altLang="en-US" dirty="0" smtClean="0">
                <a:effectLst/>
              </a:rPr>
              <a:t>億美元。</a:t>
            </a:r>
            <a:endParaRPr lang="en-US" altLang="zh-TW" dirty="0" smtClean="0">
              <a:effectLst/>
            </a:endParaRPr>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9</a:t>
            </a:fld>
            <a:endParaRPr lang="zh-TW" altLang="en-US"/>
          </a:p>
        </p:txBody>
      </p:sp>
    </p:spTree>
    <p:extLst>
      <p:ext uri="{BB962C8B-B14F-4D97-AF65-F5344CB8AC3E}">
        <p14:creationId xmlns:p14="http://schemas.microsoft.com/office/powerpoint/2010/main" val="1172657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來看看自由或免費的代價是什麼？這一張圖是來自「</a:t>
            </a:r>
            <a:r>
              <a:rPr lang="zh-TW" altLang="en-US" sz="1200" dirty="0" smtClean="0"/>
              <a:t>美國戰略與國際研究中心」的一篇報告，</a:t>
            </a:r>
            <a:r>
              <a:rPr lang="zh-TW" altLang="en-US" dirty="0" smtClean="0"/>
              <a:t>「</a:t>
            </a:r>
            <a:r>
              <a:rPr lang="zh-TW" altLang="en-US" sz="1200" dirty="0" smtClean="0"/>
              <a:t>美國戰略與國際研究中心」是美國二大智庫之一，這一篇是</a:t>
            </a:r>
            <a:r>
              <a:rPr lang="zh-TW" altLang="en-US" dirty="0" smtClean="0"/>
              <a:t>「</a:t>
            </a:r>
            <a:r>
              <a:rPr lang="zh-TW" altLang="en-US" sz="1200" dirty="0" smtClean="0"/>
              <a:t>美國戰略與國際研究中心」與</a:t>
            </a:r>
            <a:r>
              <a:rPr lang="en-US" altLang="zh-TW" sz="1200" dirty="0" smtClean="0"/>
              <a:t>Intel</a:t>
            </a:r>
            <a:r>
              <a:rPr lang="zh-TW" altLang="en-US" sz="1200" dirty="0" smtClean="0"/>
              <a:t>也就是</a:t>
            </a:r>
            <a:r>
              <a:rPr lang="en-US" altLang="zh-TW" sz="1200" dirty="0" smtClean="0"/>
              <a:t>2010</a:t>
            </a:r>
            <a:r>
              <a:rPr lang="zh-TW" altLang="en-US" sz="1200" dirty="0" smtClean="0"/>
              <a:t>年被</a:t>
            </a:r>
            <a:r>
              <a:rPr lang="en-US" altLang="zh-TW" sz="1200" dirty="0" smtClean="0"/>
              <a:t>Intel</a:t>
            </a:r>
            <a:r>
              <a:rPr lang="zh-TW" altLang="en-US" sz="1200" dirty="0" smtClean="0"/>
              <a:t>被購的防毐軟體公司</a:t>
            </a:r>
            <a:r>
              <a:rPr lang="en-US" altLang="zh-TW" sz="1200" dirty="0" err="1" smtClean="0"/>
              <a:t>MAcFee</a:t>
            </a:r>
            <a:r>
              <a:rPr lang="zh-TW" altLang="en-US" sz="1200" dirty="0" smtClean="0"/>
              <a:t>於今年</a:t>
            </a:r>
            <a:r>
              <a:rPr lang="en-US" altLang="zh-TW" sz="1200" dirty="0" smtClean="0"/>
              <a:t>6</a:t>
            </a:r>
            <a:r>
              <a:rPr lang="zh-TW" altLang="en-US" sz="1200" dirty="0" smtClean="0"/>
              <a:t>月發表的第二集關於網路犯罪的研究。</a:t>
            </a: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在圖中可見網路犯罪</a:t>
            </a:r>
            <a:r>
              <a:rPr lang="en-US" altLang="zh-TW" sz="1200" dirty="0" smtClean="0"/>
              <a:t>GDP</a:t>
            </a:r>
            <a:r>
              <a:rPr lang="zh-TW" altLang="en-US" sz="1200" dirty="0" smtClean="0"/>
              <a:t>高的地區、顏色深的地方：德國、荷蘭、美國、大陸、新加坡</a:t>
            </a:r>
            <a:r>
              <a:rPr lang="en-US" altLang="zh-TW" sz="1200" dirty="0" smtClean="0"/>
              <a:t>…</a:t>
            </a:r>
            <a:r>
              <a:rPr lang="zh-TW" altLang="en-US" sz="1200" dirty="0" smtClean="0"/>
              <a:t>科技、網路、金融發達的地區。</a:t>
            </a: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紅色表示沒有數據，台灣則是被歸屬在大陸。</a:t>
            </a: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美國和大陸二大經濟體、二大網軍對立地區：一個</a:t>
            </a:r>
            <a:r>
              <a:rPr lang="en-US" altLang="zh-TW" sz="1200" dirty="0" smtClean="0"/>
              <a:t>0.64,</a:t>
            </a:r>
            <a:r>
              <a:rPr lang="zh-TW" altLang="en-US" sz="1200" dirty="0" smtClean="0"/>
              <a:t>一個</a:t>
            </a:r>
            <a:r>
              <a:rPr lang="en-US" altLang="zh-TW" sz="1200" dirty="0" smtClean="0"/>
              <a:t>0.63</a:t>
            </a:r>
            <a:r>
              <a:rPr lang="zh-TW" altLang="en-US" sz="1200" dirty="0" smtClean="0"/>
              <a:t>。</a:t>
            </a:r>
            <a:endParaRPr lang="en-US" altLang="zh-TW" sz="1200" dirty="0" smtClean="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10</a:t>
            </a:fld>
            <a:endParaRPr lang="zh-TW" altLang="en-US"/>
          </a:p>
        </p:txBody>
      </p:sp>
    </p:spTree>
    <p:extLst>
      <p:ext uri="{BB962C8B-B14F-4D97-AF65-F5344CB8AC3E}">
        <p14:creationId xmlns:p14="http://schemas.microsoft.com/office/powerpoint/2010/main" val="2720609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全球每年因為黑客攻擊造成的</a:t>
            </a:r>
            <a:r>
              <a:rPr lang="en-US" altLang="zh-TW" dirty="0" smtClean="0"/>
              <a:t>GDP</a:t>
            </a:r>
            <a:r>
              <a:rPr lang="en-US" altLang="zh-TW" baseline="0" dirty="0" smtClean="0"/>
              <a:t> 0.8%</a:t>
            </a:r>
            <a:r>
              <a:rPr lang="zh-TW" altLang="en-US" dirty="0" smtClean="0"/>
              <a:t>損失。</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GDP</a:t>
            </a:r>
            <a:r>
              <a:rPr lang="en-US" altLang="zh-TW" baseline="0" dirty="0" smtClean="0"/>
              <a:t> 0.8%</a:t>
            </a:r>
            <a:r>
              <a:rPr lang="zh-TW" altLang="en-US" baseline="0" dirty="0" smtClean="0"/>
              <a:t>大家較無感，</a:t>
            </a:r>
            <a:endParaRPr lang="zh-TW" altLang="en-US" dirty="0" smtClean="0"/>
          </a:p>
          <a:p>
            <a:r>
              <a:rPr lang="zh-TW" altLang="en-US" dirty="0" smtClean="0"/>
              <a:t>金額</a:t>
            </a:r>
            <a:r>
              <a:rPr lang="en-US" altLang="zh-TW" dirty="0" smtClean="0"/>
              <a:t>4000</a:t>
            </a:r>
            <a:r>
              <a:rPr lang="zh-TW" altLang="en-US" dirty="0" smtClean="0"/>
              <a:t>億美元，大家就知道這不是一個小數目了。</a:t>
            </a:r>
            <a:endParaRPr lang="en-US" altLang="zh-TW" dirty="0" smtClean="0"/>
          </a:p>
          <a:p>
            <a:r>
              <a:rPr lang="zh-TW" altLang="en-US" dirty="0" smtClean="0"/>
              <a:t>相當於台灣、阿根廷、奧地利、泰國等等國家的一年</a:t>
            </a:r>
            <a:r>
              <a:rPr lang="en-US" altLang="zh-TW" dirty="0" smtClean="0"/>
              <a:t>GDP</a:t>
            </a:r>
            <a:r>
              <a:rPr lang="zh-TW" altLang="en-US" dirty="0" smtClean="0"/>
              <a:t>。</a:t>
            </a:r>
            <a:endParaRPr lang="en-US" altLang="zh-TW" dirty="0" smtClean="0"/>
          </a:p>
          <a:p>
            <a:r>
              <a:rPr lang="en-US" altLang="zh-TW" dirty="0" smtClean="0"/>
              <a:t>GDP 0.8%</a:t>
            </a:r>
            <a:r>
              <a:rPr lang="zh-TW" altLang="en-US" dirty="0" smtClean="0"/>
              <a:t>約</a:t>
            </a:r>
            <a:r>
              <a:rPr lang="en-US" altLang="zh-TW" dirty="0" smtClean="0"/>
              <a:t>=</a:t>
            </a:r>
            <a:r>
              <a:rPr lang="zh-TW" altLang="en-US" dirty="0" smtClean="0"/>
              <a:t>國家所有企業獲利的</a:t>
            </a:r>
            <a:r>
              <a:rPr lang="en-US" altLang="zh-TW" dirty="0" smtClean="0"/>
              <a:t>5%</a:t>
            </a:r>
            <a:r>
              <a:rPr lang="zh-TW" altLang="en-US" dirty="0" smtClean="0"/>
              <a:t>。</a:t>
            </a:r>
            <a:endParaRPr lang="en-US" altLang="zh-TW" dirty="0" smtClean="0"/>
          </a:p>
          <a:p>
            <a:r>
              <a:rPr lang="zh-TW" altLang="en-US" dirty="0" smtClean="0"/>
              <a:t>等於 </a:t>
            </a:r>
            <a:r>
              <a:rPr lang="en-US" altLang="zh-TW" dirty="0" smtClean="0"/>
              <a:t>5% </a:t>
            </a:r>
            <a:r>
              <a:rPr lang="zh-TW" altLang="en-US" dirty="0" smtClean="0"/>
              <a:t>獲利都繳給駭客集團了。</a:t>
            </a:r>
            <a:endParaRPr lang="en-US" altLang="zh-TW" dirty="0" smtClean="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11</a:t>
            </a:fld>
            <a:endParaRPr lang="zh-TW" altLang="en-US"/>
          </a:p>
        </p:txBody>
      </p:sp>
    </p:spTree>
    <p:extLst>
      <p:ext uri="{BB962C8B-B14F-4D97-AF65-F5344CB8AC3E}">
        <p14:creationId xmlns:p14="http://schemas.microsoft.com/office/powerpoint/2010/main" val="2003272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另外一篇美國戰略與國際研究中心研究，駭客造成的經濟損失中，高達</a:t>
            </a:r>
            <a:r>
              <a:rPr lang="en-US" altLang="zh-TW" sz="1200" dirty="0" smtClean="0"/>
              <a:t>50</a:t>
            </a:r>
            <a:r>
              <a:rPr lang="zh-TW" altLang="en-US" sz="1200" dirty="0" smtClean="0"/>
              <a:t>萬人失業。</a:t>
            </a:r>
            <a:endParaRPr lang="en-US" altLang="zh-TW" sz="1200" dirty="0" smtClean="0"/>
          </a:p>
          <a:p>
            <a:endParaRPr lang="zh-TW" altLang="en-US" dirty="0"/>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12</a:t>
            </a:fld>
            <a:endParaRPr lang="zh-TW" altLang="en-US"/>
          </a:p>
        </p:txBody>
      </p:sp>
    </p:spTree>
    <p:extLst>
      <p:ext uri="{BB962C8B-B14F-4D97-AF65-F5344CB8AC3E}">
        <p14:creationId xmlns:p14="http://schemas.microsoft.com/office/powerpoint/2010/main" val="2797830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來看看</a:t>
            </a:r>
            <a:r>
              <a:rPr lang="en-US" altLang="zh-TW" dirty="0" smtClean="0"/>
              <a:t>2010~2014</a:t>
            </a:r>
            <a:r>
              <a:rPr lang="zh-TW" altLang="en-US" dirty="0" smtClean="0"/>
              <a:t>一些實際案例，</a:t>
            </a:r>
            <a:endParaRPr lang="en-US" altLang="zh-TW" dirty="0" smtClean="0"/>
          </a:p>
          <a:p>
            <a:r>
              <a:rPr lang="en-US" altLang="zh-TW" dirty="0" smtClean="0"/>
              <a:t>2010</a:t>
            </a:r>
            <a:r>
              <a:rPr lang="zh-TW" altLang="en-US" dirty="0" smtClean="0"/>
              <a:t>年，</a:t>
            </a:r>
            <a:r>
              <a:rPr lang="zh-TW" altLang="zh-TW" sz="1200" kern="100" dirty="0" smtClean="0">
                <a:effectLst/>
                <a:latin typeface="+mn-ea"/>
                <a:ea typeface="+mn-ea"/>
              </a:rPr>
              <a:t>資安人</a:t>
            </a:r>
            <a:r>
              <a:rPr lang="zh-TW" altLang="en-US" sz="1200" kern="100" dirty="0" smtClean="0">
                <a:effectLst/>
                <a:latin typeface="+mn-ea"/>
                <a:ea typeface="+mn-ea"/>
              </a:rPr>
              <a:t>的消息：</a:t>
            </a:r>
            <a:r>
              <a:rPr lang="zh-TW" altLang="en-US" dirty="0" smtClean="0"/>
              <a:t>美國中小企業被駭，損失</a:t>
            </a:r>
            <a:r>
              <a:rPr lang="en-US" altLang="zh-TW" dirty="0" smtClean="0"/>
              <a:t>4000</a:t>
            </a:r>
            <a:r>
              <a:rPr lang="zh-TW" altLang="en-US" dirty="0" smtClean="0"/>
              <a:t>萬美元；同年</a:t>
            </a:r>
            <a:r>
              <a:rPr lang="zh-TW" altLang="zh-TW" sz="1200" kern="100" dirty="0" smtClean="0">
                <a:effectLst/>
                <a:latin typeface="+mn-ea"/>
                <a:ea typeface="+mn-ea"/>
              </a:rPr>
              <a:t>中央社</a:t>
            </a:r>
            <a:r>
              <a:rPr lang="zh-TW" altLang="en-US" sz="1200" kern="100" dirty="0" smtClean="0">
                <a:effectLst/>
                <a:latin typeface="+mn-ea"/>
                <a:ea typeface="+mn-ea"/>
              </a:rPr>
              <a:t>新聞：</a:t>
            </a:r>
            <a:r>
              <a:rPr lang="zh-TW" altLang="zh-TW" sz="1200" kern="100" dirty="0" smtClean="0">
                <a:effectLst/>
                <a:latin typeface="+mn-ea"/>
                <a:ea typeface="+mn-ea"/>
              </a:rPr>
              <a:t>殭屍病毒猖獗側錄按鍵竊個資被盜</a:t>
            </a:r>
            <a:r>
              <a:rPr lang="en-US" altLang="zh-TW" sz="1200" kern="100" dirty="0" smtClean="0">
                <a:effectLst/>
                <a:latin typeface="+mn-ea"/>
                <a:ea typeface="+mn-ea"/>
              </a:rPr>
              <a:t>320</a:t>
            </a:r>
            <a:r>
              <a:rPr lang="zh-TW" altLang="zh-TW" sz="1200" kern="100" dirty="0" smtClean="0">
                <a:effectLst/>
                <a:latin typeface="+mn-ea"/>
                <a:ea typeface="+mn-ea"/>
              </a:rPr>
              <a:t>萬美元</a:t>
            </a:r>
            <a:r>
              <a:rPr lang="zh-TW" altLang="en-US" sz="1200" kern="100" dirty="0" smtClean="0">
                <a:effectLst/>
                <a:latin typeface="+mn-ea"/>
                <a:ea typeface="+mn-ea"/>
              </a:rPr>
              <a:t>。</a:t>
            </a:r>
            <a:endParaRPr lang="en-US" altLang="zh-TW" sz="1200" kern="100" dirty="0" smtClean="0">
              <a:effectLst/>
              <a:latin typeface="+mn-ea"/>
              <a:ea typeface="+mn-ea"/>
            </a:endParaRPr>
          </a:p>
          <a:p>
            <a:r>
              <a:rPr lang="en-US" altLang="zh-TW" dirty="0" smtClean="0"/>
              <a:t>2011</a:t>
            </a:r>
            <a:r>
              <a:rPr lang="zh-TW" altLang="en-US" dirty="0" smtClean="0"/>
              <a:t>年，日本</a:t>
            </a:r>
            <a:r>
              <a:rPr lang="zh-TW" altLang="zh-TW" sz="1200" kern="100" dirty="0" smtClean="0">
                <a:effectLst/>
                <a:latin typeface="+mn-ea"/>
                <a:ea typeface="+mn-ea"/>
              </a:rPr>
              <a:t>病毒竊密碼網路銀行被盜</a:t>
            </a:r>
            <a:r>
              <a:rPr lang="en-US" altLang="zh-TW" sz="1200" kern="100" dirty="0" smtClean="0">
                <a:effectLst/>
                <a:latin typeface="+mn-ea"/>
                <a:ea typeface="+mn-ea"/>
              </a:rPr>
              <a:t>2.8 </a:t>
            </a:r>
            <a:r>
              <a:rPr lang="zh-TW" altLang="zh-TW" sz="1200" kern="100" dirty="0" smtClean="0">
                <a:effectLst/>
                <a:latin typeface="+mn-ea"/>
                <a:ea typeface="+mn-ea"/>
              </a:rPr>
              <a:t>億日元</a:t>
            </a:r>
            <a:r>
              <a:rPr lang="zh-TW" altLang="en-US" sz="1200" kern="100" dirty="0" smtClean="0">
                <a:effectLst/>
                <a:latin typeface="+mn-ea"/>
                <a:ea typeface="+mn-ea"/>
              </a:rPr>
              <a:t>；同年大陸新華網，</a:t>
            </a:r>
            <a:r>
              <a:rPr lang="zh-TW" altLang="zh-TW" sz="1200" kern="100" dirty="0" smtClean="0">
                <a:effectLst/>
                <a:latin typeface="+mn-ea"/>
                <a:ea typeface="+mn-ea"/>
              </a:rPr>
              <a:t>工行</a:t>
            </a:r>
            <a:r>
              <a:rPr lang="en-US" altLang="zh-TW" sz="1200" kern="100" dirty="0" smtClean="0">
                <a:effectLst/>
                <a:latin typeface="+mn-ea"/>
                <a:ea typeface="+mn-ea"/>
              </a:rPr>
              <a:t>U</a:t>
            </a:r>
            <a:r>
              <a:rPr lang="zh-TW" altLang="zh-TW" sz="1200" kern="100" dirty="0" smtClean="0">
                <a:effectLst/>
                <a:latin typeface="+mn-ea"/>
                <a:ea typeface="+mn-ea"/>
              </a:rPr>
              <a:t>盾用戶巨款</a:t>
            </a:r>
            <a:r>
              <a:rPr lang="en-US" altLang="zh-TW" sz="1200" kern="100" dirty="0" smtClean="0">
                <a:effectLst/>
                <a:latin typeface="+mn-ea"/>
                <a:ea typeface="+mn-ea"/>
              </a:rPr>
              <a:t>30</a:t>
            </a:r>
            <a:r>
              <a:rPr lang="zh-TW" altLang="zh-TW" sz="1200" kern="100" dirty="0" smtClean="0">
                <a:effectLst/>
                <a:latin typeface="+mn-ea"/>
                <a:ea typeface="+mn-ea"/>
              </a:rPr>
              <a:t>秒內被盜</a:t>
            </a:r>
            <a:r>
              <a:rPr lang="en-US" altLang="zh-TW" sz="1200" kern="100" dirty="0" smtClean="0">
                <a:effectLst/>
                <a:latin typeface="+mn-ea"/>
                <a:ea typeface="+mn-ea"/>
              </a:rPr>
              <a:t>30</a:t>
            </a:r>
            <a:r>
              <a:rPr lang="zh-TW" altLang="zh-TW" sz="1200" kern="100" dirty="0" smtClean="0">
                <a:effectLst/>
                <a:latin typeface="+mn-ea"/>
                <a:ea typeface="+mn-ea"/>
              </a:rPr>
              <a:t>萬</a:t>
            </a:r>
            <a:r>
              <a:rPr lang="en-US" altLang="zh-TW" sz="1200" kern="100" dirty="0" smtClean="0">
                <a:effectLst/>
                <a:latin typeface="+mn-ea"/>
                <a:ea typeface="+mn-ea"/>
              </a:rPr>
              <a:t>RMB</a:t>
            </a:r>
            <a:r>
              <a:rPr lang="zh-TW" altLang="en-US" sz="1200" kern="100" dirty="0" smtClean="0">
                <a:effectLst/>
                <a:latin typeface="+mn-ea"/>
                <a:ea typeface="+mn-ea"/>
              </a:rPr>
              <a:t>。</a:t>
            </a:r>
            <a:endParaRPr lang="en-US" altLang="zh-TW" sz="1200" kern="100" dirty="0" smtClean="0">
              <a:effectLst/>
              <a:latin typeface="+mn-ea"/>
              <a:ea typeface="+mn-ea"/>
            </a:endParaRPr>
          </a:p>
          <a:p>
            <a:r>
              <a:rPr lang="en-US" altLang="zh-TW" sz="1200" kern="100" dirty="0" smtClean="0">
                <a:effectLst/>
                <a:latin typeface="+mn-ea"/>
                <a:ea typeface="+mn-ea"/>
              </a:rPr>
              <a:t>2012</a:t>
            </a:r>
            <a:r>
              <a:rPr lang="zh-TW" altLang="en-US" sz="1200" kern="100" dirty="0" smtClean="0">
                <a:effectLst/>
                <a:latin typeface="+mn-ea"/>
                <a:ea typeface="+mn-ea"/>
              </a:rPr>
              <a:t>年，</a:t>
            </a:r>
            <a:r>
              <a:rPr lang="zh-TW" altLang="zh-TW" sz="1200" kern="100" dirty="0" smtClean="0">
                <a:effectLst/>
                <a:latin typeface="+mn-ea"/>
                <a:ea typeface="+mn-ea"/>
              </a:rPr>
              <a:t>美國</a:t>
            </a:r>
            <a:r>
              <a:rPr lang="en-US" altLang="zh-TW" sz="1200" kern="100" dirty="0" smtClean="0">
                <a:effectLst/>
                <a:latin typeface="+mn-ea"/>
                <a:ea typeface="+mn-ea"/>
              </a:rPr>
              <a:t> 810 </a:t>
            </a:r>
            <a:r>
              <a:rPr lang="zh-TW" altLang="zh-TW" sz="1200" kern="100" dirty="0" smtClean="0">
                <a:effectLst/>
                <a:latin typeface="+mn-ea"/>
                <a:ea typeface="+mn-ea"/>
              </a:rPr>
              <a:t>萬帳戶遭到電子轉帳被盜 </a:t>
            </a:r>
            <a:r>
              <a:rPr lang="en-US" altLang="zh-TW" sz="1200" kern="100" dirty="0" smtClean="0">
                <a:effectLst/>
                <a:latin typeface="+mn-ea"/>
                <a:ea typeface="+mn-ea"/>
              </a:rPr>
              <a:t>370 </a:t>
            </a:r>
            <a:r>
              <a:rPr lang="zh-TW" altLang="zh-TW" sz="1200" kern="100" dirty="0" smtClean="0">
                <a:effectLst/>
                <a:latin typeface="+mn-ea"/>
                <a:ea typeface="+mn-ea"/>
              </a:rPr>
              <a:t>億美元</a:t>
            </a:r>
            <a:r>
              <a:rPr lang="zh-TW" altLang="en-US" sz="1200" kern="100" dirty="0" smtClean="0">
                <a:effectLst/>
                <a:latin typeface="+mn-ea"/>
                <a:ea typeface="+mn-ea"/>
              </a:rPr>
              <a:t>。</a:t>
            </a:r>
            <a:r>
              <a:rPr lang="zh-TW" altLang="zh-TW" sz="1200" kern="100" dirty="0" smtClean="0">
                <a:effectLst/>
                <a:latin typeface="+mn-ea"/>
                <a:ea typeface="+mn-ea"/>
              </a:rPr>
              <a:t>宙斯病毒發威</a:t>
            </a:r>
            <a:r>
              <a:rPr lang="en-US" altLang="zh-TW" sz="1200" kern="100" dirty="0" smtClean="0">
                <a:effectLst/>
                <a:latin typeface="+mn-ea"/>
                <a:ea typeface="+mn-ea"/>
              </a:rPr>
              <a:t>,</a:t>
            </a:r>
            <a:r>
              <a:rPr lang="zh-TW" altLang="zh-TW" sz="1200" kern="100" dirty="0" smtClean="0">
                <a:effectLst/>
                <a:latin typeface="+mn-ea"/>
                <a:ea typeface="+mn-ea"/>
              </a:rPr>
              <a:t>歐洲</a:t>
            </a:r>
            <a:r>
              <a:rPr lang="en-US" altLang="zh-TW" sz="1200" kern="100" dirty="0" smtClean="0">
                <a:effectLst/>
                <a:latin typeface="+mn-ea"/>
                <a:ea typeface="+mn-ea"/>
              </a:rPr>
              <a:t>32</a:t>
            </a:r>
            <a:r>
              <a:rPr lang="zh-TW" altLang="zh-TW" sz="1200" kern="100" dirty="0" smtClean="0">
                <a:effectLst/>
                <a:latin typeface="+mn-ea"/>
                <a:ea typeface="+mn-ea"/>
              </a:rPr>
              <a:t>網銀被盗</a:t>
            </a:r>
            <a:r>
              <a:rPr lang="en-US" altLang="zh-TW" sz="1200" kern="100" dirty="0" smtClean="0">
                <a:effectLst/>
                <a:latin typeface="+mn-ea"/>
                <a:ea typeface="+mn-ea"/>
              </a:rPr>
              <a:t>4700</a:t>
            </a:r>
            <a:r>
              <a:rPr lang="zh-TW" altLang="zh-TW" sz="1200" kern="100" dirty="0" smtClean="0">
                <a:effectLst/>
                <a:latin typeface="+mn-ea"/>
                <a:ea typeface="+mn-ea"/>
              </a:rPr>
              <a:t>萬美元</a:t>
            </a:r>
            <a:r>
              <a:rPr lang="zh-TW" altLang="en-US" sz="1200" kern="100" dirty="0" smtClean="0">
                <a:effectLst/>
                <a:latin typeface="+mn-ea"/>
                <a:ea typeface="+mn-ea"/>
              </a:rPr>
              <a:t>。</a:t>
            </a:r>
            <a:endParaRPr lang="en-US" altLang="zh-TW" sz="1200" kern="100" dirty="0" smtClean="0">
              <a:effectLst/>
              <a:latin typeface="+mn-ea"/>
              <a:ea typeface="+mn-ea"/>
            </a:endParaRPr>
          </a:p>
          <a:p>
            <a:r>
              <a:rPr lang="en-US" altLang="zh-TW" sz="1200" kern="100" dirty="0" smtClean="0">
                <a:effectLst/>
                <a:latin typeface="+mn-ea"/>
                <a:ea typeface="+mn-ea"/>
              </a:rPr>
              <a:t>2013</a:t>
            </a:r>
            <a:r>
              <a:rPr lang="zh-TW" altLang="en-US" sz="1200" kern="100" dirty="0" smtClean="0">
                <a:effectLst/>
                <a:latin typeface="+mn-ea"/>
                <a:ea typeface="+mn-ea"/>
              </a:rPr>
              <a:t>年，</a:t>
            </a:r>
            <a:r>
              <a:rPr lang="zh-TW" altLang="zh-TW" sz="1200" kern="100" dirty="0" smtClean="0">
                <a:effectLst/>
                <a:latin typeface="+mn-ea"/>
                <a:ea typeface="+mn-ea"/>
              </a:rPr>
              <a:t>駭客鎖定中小企業</a:t>
            </a:r>
            <a:r>
              <a:rPr lang="en-US" altLang="zh-TW" sz="1200" kern="100" dirty="0" smtClean="0">
                <a:effectLst/>
                <a:latin typeface="+mn-ea"/>
                <a:ea typeface="+mn-ea"/>
              </a:rPr>
              <a:t>, </a:t>
            </a:r>
            <a:r>
              <a:rPr lang="zh-TW" altLang="zh-TW" sz="1200" kern="100" dirty="0" smtClean="0">
                <a:effectLst/>
                <a:latin typeface="+mn-ea"/>
                <a:ea typeface="+mn-ea"/>
              </a:rPr>
              <a:t>電郵密碼詐鉅款</a:t>
            </a:r>
            <a:r>
              <a:rPr lang="en-US" altLang="zh-TW" sz="1200" kern="100" dirty="0" smtClean="0">
                <a:effectLst/>
                <a:latin typeface="+mn-ea"/>
                <a:ea typeface="+mn-ea"/>
              </a:rPr>
              <a:t>,</a:t>
            </a:r>
            <a:r>
              <a:rPr lang="zh-TW" altLang="zh-TW" sz="1200" kern="100" dirty="0" smtClean="0">
                <a:effectLst/>
                <a:latin typeface="+mn-ea"/>
                <a:ea typeface="+mn-ea"/>
              </a:rPr>
              <a:t>損失金額超過六千萬</a:t>
            </a:r>
            <a:r>
              <a:rPr lang="zh-TW" altLang="en-US" sz="1200" kern="100" dirty="0" smtClean="0">
                <a:effectLst/>
                <a:latin typeface="+mn-ea"/>
                <a:ea typeface="+mn-ea"/>
              </a:rPr>
              <a:t>。</a:t>
            </a:r>
            <a:r>
              <a:rPr lang="zh-TW" altLang="zh-TW" sz="1200" kern="100" dirty="0" smtClean="0">
                <a:effectLst/>
                <a:latin typeface="+mn-ea"/>
                <a:ea typeface="+mn-ea"/>
              </a:rPr>
              <a:t>網路銀行</a:t>
            </a:r>
            <a:r>
              <a:rPr lang="en-US" altLang="zh-TW" sz="1200" kern="100" dirty="0" smtClean="0">
                <a:effectLst/>
                <a:latin typeface="+mn-ea"/>
                <a:ea typeface="+mn-ea"/>
              </a:rPr>
              <a:t>SMS</a:t>
            </a:r>
            <a:r>
              <a:rPr lang="zh-TW" altLang="zh-TW" sz="1200" kern="100" dirty="0" smtClean="0">
                <a:effectLst/>
                <a:latin typeface="+mn-ea"/>
                <a:ea typeface="+mn-ea"/>
              </a:rPr>
              <a:t>認證機制不安全</a:t>
            </a:r>
            <a:r>
              <a:rPr lang="zh-TW" altLang="en-US" sz="1200" kern="100" dirty="0" smtClean="0">
                <a:effectLst/>
                <a:latin typeface="+mn-ea"/>
                <a:ea typeface="+mn-ea"/>
              </a:rPr>
              <a:t>。</a:t>
            </a:r>
            <a:endParaRPr lang="en-US" altLang="zh-TW" sz="1200" kern="100" dirty="0" smtClean="0">
              <a:effectLst/>
              <a:latin typeface="+mn-ea"/>
              <a:ea typeface="+mn-ea"/>
            </a:endParaRPr>
          </a:p>
          <a:p>
            <a:r>
              <a:rPr lang="en-US" altLang="zh-TW" sz="1200" kern="100" dirty="0" smtClean="0">
                <a:effectLst/>
                <a:latin typeface="+mn-ea"/>
                <a:ea typeface="+mn-ea"/>
              </a:rPr>
              <a:t>2014</a:t>
            </a:r>
            <a:r>
              <a:rPr lang="zh-TW" altLang="en-US" sz="1200" kern="100" dirty="0" smtClean="0">
                <a:effectLst/>
                <a:latin typeface="+mn-ea"/>
                <a:ea typeface="+mn-ea"/>
              </a:rPr>
              <a:t>年，</a:t>
            </a:r>
            <a:r>
              <a:rPr lang="zh-TW" altLang="zh-TW" sz="1200" kern="100" dirty="0" smtClean="0">
                <a:effectLst/>
                <a:latin typeface="+mn-ea"/>
                <a:ea typeface="+mn-ea"/>
              </a:rPr>
              <a:t>卡巴斯基</a:t>
            </a:r>
            <a:r>
              <a:rPr lang="en-US" altLang="zh-TW" sz="1200" kern="100" dirty="0" smtClean="0">
                <a:effectLst/>
                <a:latin typeface="+mn-ea"/>
                <a:ea typeface="+mn-ea"/>
              </a:rPr>
              <a:t>6</a:t>
            </a:r>
            <a:r>
              <a:rPr lang="zh-TW" altLang="en-US" sz="1200" kern="100" dirty="0" smtClean="0">
                <a:effectLst/>
                <a:latin typeface="+mn-ea"/>
                <a:ea typeface="+mn-ea"/>
              </a:rPr>
              <a:t>月的新聞，</a:t>
            </a:r>
            <a:r>
              <a:rPr lang="zh-TW" altLang="zh-TW" sz="1200" kern="100" dirty="0" smtClean="0">
                <a:effectLst/>
                <a:latin typeface="+mn-ea"/>
                <a:ea typeface="+mn-ea"/>
              </a:rPr>
              <a:t>宙斯變種病毒繼續發威</a:t>
            </a:r>
            <a:r>
              <a:rPr lang="en-US" altLang="zh-TW" sz="1200" kern="100" dirty="0" smtClean="0">
                <a:effectLst/>
                <a:latin typeface="+mn-ea"/>
                <a:ea typeface="+mn-ea"/>
              </a:rPr>
              <a:t>,</a:t>
            </a:r>
            <a:r>
              <a:rPr lang="en-US" altLang="zh-TW" sz="1200" kern="100" dirty="0" err="1" smtClean="0">
                <a:effectLst/>
                <a:latin typeface="+mn-ea"/>
                <a:ea typeface="+mn-ea"/>
              </a:rPr>
              <a:t>Luuuk</a:t>
            </a:r>
            <a:r>
              <a:rPr lang="zh-TW" altLang="zh-TW" sz="1200" kern="100" dirty="0" smtClean="0">
                <a:effectLst/>
                <a:latin typeface="+mn-ea"/>
                <a:ea typeface="+mn-ea"/>
              </a:rPr>
              <a:t>一週內詐騙銀行</a:t>
            </a:r>
            <a:r>
              <a:rPr lang="en-US" altLang="zh-TW" sz="1200" kern="100" dirty="0" smtClean="0">
                <a:effectLst/>
                <a:latin typeface="+mn-ea"/>
                <a:ea typeface="+mn-ea"/>
              </a:rPr>
              <a:t>50</a:t>
            </a:r>
            <a:r>
              <a:rPr lang="zh-TW" altLang="zh-TW" sz="1200" kern="100" dirty="0" smtClean="0">
                <a:effectLst/>
                <a:latin typeface="+mn-ea"/>
                <a:ea typeface="+mn-ea"/>
              </a:rPr>
              <a:t>萬歐元</a:t>
            </a:r>
            <a:r>
              <a:rPr lang="zh-TW" altLang="en-US" sz="1200" kern="100" dirty="0" smtClean="0">
                <a:effectLst/>
                <a:latin typeface="+mn-ea"/>
                <a:ea typeface="+mn-ea"/>
              </a:rPr>
              <a:t>。</a:t>
            </a:r>
            <a:endParaRPr lang="en-US" altLang="zh-TW" sz="1200" kern="100" dirty="0" smtClean="0">
              <a:effectLst/>
              <a:latin typeface="+mn-ea"/>
              <a:ea typeface="+mn-ea"/>
            </a:endParaRPr>
          </a:p>
          <a:p>
            <a:r>
              <a:rPr lang="zh-TW" altLang="en-US" sz="1200" kern="100" dirty="0" smtClean="0">
                <a:effectLst/>
                <a:latin typeface="+mn-ea"/>
                <a:ea typeface="+mn-ea"/>
              </a:rPr>
              <a:t>直到目前為止，台灣有些銀行還在用。我用的渣打銀行，就還有</a:t>
            </a:r>
            <a:r>
              <a:rPr lang="en-US" altLang="zh-TW" sz="1200" kern="100" dirty="0" smtClean="0">
                <a:effectLst/>
                <a:latin typeface="+mn-ea"/>
                <a:ea typeface="+mn-ea"/>
              </a:rPr>
              <a:t>SMS OTP</a:t>
            </a:r>
            <a:r>
              <a:rPr lang="zh-TW" altLang="en-US" sz="1200" kern="100" dirty="0" smtClean="0">
                <a:effectLst/>
                <a:latin typeface="+mn-ea"/>
                <a:ea typeface="+mn-ea"/>
              </a:rPr>
              <a:t>服務；另一家台新則早就關閉</a:t>
            </a:r>
            <a:r>
              <a:rPr lang="en-US" altLang="zh-TW" sz="1200" kern="100" dirty="0" smtClean="0">
                <a:effectLst/>
                <a:latin typeface="+mn-ea"/>
                <a:ea typeface="+mn-ea"/>
              </a:rPr>
              <a:t>SMS OTP</a:t>
            </a:r>
            <a:r>
              <a:rPr lang="zh-TW" altLang="en-US" sz="1200" kern="100" dirty="0" smtClean="0">
                <a:effectLst/>
                <a:latin typeface="+mn-ea"/>
                <a:ea typeface="+mn-ea"/>
              </a:rPr>
              <a:t>功能。</a:t>
            </a:r>
            <a:endParaRPr lang="en-US" altLang="zh-TW" sz="1200" kern="100" dirty="0" smtClean="0">
              <a:effectLst/>
              <a:latin typeface="+mn-ea"/>
              <a:ea typeface="+mn-ea"/>
            </a:endParaRPr>
          </a:p>
          <a:p>
            <a:endParaRPr lang="en-US" altLang="zh-TW" sz="1200" kern="100" dirty="0" smtClean="0">
              <a:effectLst/>
              <a:latin typeface="+mn-ea"/>
              <a:ea typeface="+mn-ea"/>
            </a:endParaRPr>
          </a:p>
          <a:p>
            <a:endParaRPr lang="en-US" altLang="zh-TW" sz="1200" kern="100" dirty="0" smtClean="0">
              <a:effectLst/>
              <a:latin typeface="+mn-ea"/>
              <a:ea typeface="+mn-ea"/>
            </a:endParaRPr>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13</a:t>
            </a:fld>
            <a:endParaRPr lang="zh-TW" altLang="en-US"/>
          </a:p>
        </p:txBody>
      </p:sp>
    </p:spTree>
    <p:extLst>
      <p:ext uri="{BB962C8B-B14F-4D97-AF65-F5344CB8AC3E}">
        <p14:creationId xmlns:p14="http://schemas.microsoft.com/office/powerpoint/2010/main" val="871454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EE2CF44-2B13-41B4-A334-1CDF534EEBBF}" type="slidenum">
              <a:rPr lang="en-US" altLang="zh-TW" smtClean="0"/>
              <a:t>16</a:t>
            </a:fld>
            <a:endParaRPr lang="zh-TW" altLang="en-US"/>
          </a:p>
        </p:txBody>
      </p:sp>
    </p:spTree>
    <p:extLst>
      <p:ext uri="{BB962C8B-B14F-4D97-AF65-F5344CB8AC3E}">
        <p14:creationId xmlns:p14="http://schemas.microsoft.com/office/powerpoint/2010/main" val="3743543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6" name="Slide Number Placeholder 5"/>
          <p:cNvSpPr>
            <a:spLocks noGrp="1"/>
          </p:cNvSpPr>
          <p:nvPr>
            <p:ph type="sldNum" sz="quarter" idx="12"/>
          </p:nvPr>
        </p:nvSpPr>
        <p:spPr/>
        <p:txBody>
          <a:bodyPr/>
          <a:lstStyle/>
          <a:p>
            <a:fld id="{432E91A3-902B-426A-8B1E-24C9CE5D3BA3}" type="slidenum">
              <a:rPr lang="zh-TW" altLang="en-US" smtClean="0"/>
              <a:pPr/>
              <a:t>‹#›</a:t>
            </a:fld>
            <a:endParaRPr lang="zh-TW" altLang="en-US" dirty="0"/>
          </a:p>
        </p:txBody>
      </p:sp>
      <p:sp>
        <p:nvSpPr>
          <p:cNvPr id="7" name="矩形 6"/>
          <p:cNvSpPr/>
          <p:nvPr userDrawn="1"/>
        </p:nvSpPr>
        <p:spPr bwMode="gray">
          <a:xfrm>
            <a:off x="-1191" y="2825016"/>
            <a:ext cx="9141714" cy="3180930"/>
          </a:xfrm>
          <a:prstGeom prst="rect">
            <a:avLst/>
          </a:prstGeom>
          <a:solidFill>
            <a:schemeClr val="bg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userDrawn="1"/>
        </p:nvSpPr>
        <p:spPr bwMode="black">
          <a:xfrm>
            <a:off x="-1191" y="3075710"/>
            <a:ext cx="9141714" cy="263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24470402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a:xfrm>
            <a:off x="5759052" y="5883276"/>
            <a:ext cx="2057400" cy="365125"/>
          </a:xfrm>
          <a:prstGeom prst="rect">
            <a:avLst/>
          </a:prstGeom>
        </p:spPr>
        <p:txBody>
          <a:bodyPr/>
          <a:lstStyle/>
          <a:p>
            <a:fld id="{B32090A4-B642-477C-A733-CE1ED8892090}" type="datetime1">
              <a:rPr lang="zh-TW" altLang="en-US" smtClean="0"/>
              <a:t>2014/8/21</a:t>
            </a:fld>
            <a:endParaRPr lang="zh-TW" altLang="en-US" dirty="0"/>
          </a:p>
        </p:txBody>
      </p:sp>
      <p:sp>
        <p:nvSpPr>
          <p:cNvPr id="6" name="Footer Placeholder 5"/>
          <p:cNvSpPr>
            <a:spLocks noGrp="1"/>
          </p:cNvSpPr>
          <p:nvPr>
            <p:ph type="ftr" sz="quarter" idx="11"/>
          </p:nvPr>
        </p:nvSpPr>
        <p:spPr>
          <a:xfrm>
            <a:off x="685347" y="5883276"/>
            <a:ext cx="5004649" cy="365125"/>
          </a:xfrm>
          <a:prstGeom prst="rect">
            <a:avLst/>
          </a:prstGeom>
        </p:spPr>
        <p:txBody>
          <a:bodyPr/>
          <a:lstStyle/>
          <a:p>
            <a:endParaRPr lang="zh-TW" altLang="en-US" dirty="0"/>
          </a:p>
        </p:txBody>
      </p:sp>
      <p:sp>
        <p:nvSpPr>
          <p:cNvPr id="7" name="Slide Number Placeholder 6"/>
          <p:cNvSpPr>
            <a:spLocks noGrp="1"/>
          </p:cNvSpPr>
          <p:nvPr>
            <p:ph type="sldNum" sz="quarter" idx="12"/>
          </p:nvPr>
        </p:nvSpPr>
        <p:spPr/>
        <p:txBody>
          <a:bodyPr/>
          <a:lstStyle/>
          <a:p>
            <a:fld id="{E31375A4-56A4-47D6-9801-1991572033F7}" type="slidenum">
              <a:rPr lang="en-US" altLang="zh-TW" smtClean="0"/>
              <a:pPr/>
              <a:t>‹#›</a:t>
            </a:fld>
            <a:endParaRPr lang="zh-TW" altLang="en-US" dirty="0"/>
          </a:p>
        </p:txBody>
      </p:sp>
    </p:spTree>
    <p:extLst>
      <p:ext uri="{BB962C8B-B14F-4D97-AF65-F5344CB8AC3E}">
        <p14:creationId xmlns:p14="http://schemas.microsoft.com/office/powerpoint/2010/main" val="3155580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a:xfrm>
            <a:off x="5759052" y="5883276"/>
            <a:ext cx="2057400" cy="365125"/>
          </a:xfrm>
          <a:prstGeom prst="rect">
            <a:avLst/>
          </a:prstGeom>
        </p:spPr>
        <p:txBody>
          <a:bodyPr/>
          <a:lstStyle/>
          <a:p>
            <a:fld id="{F63C9BA0-FC29-4490-9B23-E536E9005167}" type="datetime1">
              <a:rPr lang="zh-TW" altLang="en-US" smtClean="0"/>
              <a:t>2014/8/21</a:t>
            </a:fld>
            <a:endParaRPr lang="zh-TW" altLang="en-US" dirty="0"/>
          </a:p>
        </p:txBody>
      </p:sp>
      <p:sp>
        <p:nvSpPr>
          <p:cNvPr id="6" name="Footer Placeholder 5"/>
          <p:cNvSpPr>
            <a:spLocks noGrp="1"/>
          </p:cNvSpPr>
          <p:nvPr>
            <p:ph type="ftr" sz="quarter" idx="11"/>
          </p:nvPr>
        </p:nvSpPr>
        <p:spPr>
          <a:xfrm>
            <a:off x="685347" y="5883276"/>
            <a:ext cx="5004649" cy="365125"/>
          </a:xfrm>
          <a:prstGeom prst="rect">
            <a:avLst/>
          </a:prstGeom>
        </p:spPr>
        <p:txBody>
          <a:bodyPr/>
          <a:lstStyle/>
          <a:p>
            <a:endParaRPr lang="zh-TW" altLang="en-US" dirty="0"/>
          </a:p>
        </p:txBody>
      </p:sp>
      <p:sp>
        <p:nvSpPr>
          <p:cNvPr id="7" name="Slide Number Placeholder 6"/>
          <p:cNvSpPr>
            <a:spLocks noGrp="1"/>
          </p:cNvSpPr>
          <p:nvPr>
            <p:ph type="sldNum" sz="quarter" idx="12"/>
          </p:nvPr>
        </p:nvSpPr>
        <p:spPr/>
        <p:txBody>
          <a:bodyPr/>
          <a:lstStyle/>
          <a:p>
            <a:fld id="{E31375A4-56A4-47D6-9801-1991572033F7}" type="slidenum">
              <a:rPr lang="en-US" altLang="zh-TW" smtClean="0"/>
              <a:pPr/>
              <a:t>‹#›</a:t>
            </a:fld>
            <a:endParaRPr lang="zh-TW" altLang="en-US" dirty="0"/>
          </a:p>
        </p:txBody>
      </p:sp>
    </p:spTree>
    <p:extLst>
      <p:ext uri="{BB962C8B-B14F-4D97-AF65-F5344CB8AC3E}">
        <p14:creationId xmlns:p14="http://schemas.microsoft.com/office/powerpoint/2010/main" val="2367203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zh-TW" altLang="en-US" smtClean="0"/>
              <a:t>按一下以編輯母片標題樣式</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a:xfrm>
            <a:off x="5759052" y="5883276"/>
            <a:ext cx="2057400" cy="365125"/>
          </a:xfrm>
          <a:prstGeom prst="rect">
            <a:avLst/>
          </a:prstGeom>
        </p:spPr>
        <p:txBody>
          <a:bodyPr/>
          <a:lstStyle/>
          <a:p>
            <a:fld id="{22BEB03F-D4DB-4055-A9E2-8BDB605F2868}" type="datetime1">
              <a:rPr lang="zh-TW" altLang="en-US" smtClean="0"/>
              <a:t>2014/8/21</a:t>
            </a:fld>
            <a:endParaRPr lang="zh-TW" altLang="en-US" dirty="0"/>
          </a:p>
        </p:txBody>
      </p:sp>
      <p:sp>
        <p:nvSpPr>
          <p:cNvPr id="6" name="Footer Placeholder 5"/>
          <p:cNvSpPr>
            <a:spLocks noGrp="1"/>
          </p:cNvSpPr>
          <p:nvPr>
            <p:ph type="ftr" sz="quarter" idx="11"/>
          </p:nvPr>
        </p:nvSpPr>
        <p:spPr>
          <a:xfrm>
            <a:off x="685347" y="5883276"/>
            <a:ext cx="5004649" cy="365125"/>
          </a:xfrm>
          <a:prstGeom prst="rect">
            <a:avLst/>
          </a:prstGeom>
        </p:spPr>
        <p:txBody>
          <a:bodyPr/>
          <a:lstStyle/>
          <a:p>
            <a:endParaRPr lang="zh-TW" altLang="en-US" dirty="0"/>
          </a:p>
        </p:txBody>
      </p:sp>
      <p:sp>
        <p:nvSpPr>
          <p:cNvPr id="7" name="Slide Number Placeholder 6"/>
          <p:cNvSpPr>
            <a:spLocks noGrp="1"/>
          </p:cNvSpPr>
          <p:nvPr>
            <p:ph type="sldNum" sz="quarter" idx="12"/>
          </p:nvPr>
        </p:nvSpPr>
        <p:spPr/>
        <p:txBody>
          <a:bodyPr/>
          <a:lstStyle/>
          <a:p>
            <a:fld id="{E31375A4-56A4-47D6-9801-1991572033F7}" type="slidenum">
              <a:rPr lang="en-US" altLang="zh-TW" smtClean="0"/>
              <a:pPr/>
              <a:t>‹#›</a:t>
            </a:fld>
            <a:endParaRPr lang="zh-TW" altLang="en-US" dirty="0"/>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96650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a:xfrm>
            <a:off x="5759052" y="5883276"/>
            <a:ext cx="2057400" cy="365125"/>
          </a:xfrm>
          <a:prstGeom prst="rect">
            <a:avLst/>
          </a:prstGeom>
        </p:spPr>
        <p:txBody>
          <a:bodyPr/>
          <a:lstStyle/>
          <a:p>
            <a:fld id="{43C6EC00-F688-47BC-9455-49AC4B13D123}" type="datetime1">
              <a:rPr lang="zh-TW" altLang="en-US" smtClean="0"/>
              <a:t>2014/8/21</a:t>
            </a:fld>
            <a:endParaRPr lang="zh-TW" altLang="en-US" dirty="0"/>
          </a:p>
        </p:txBody>
      </p:sp>
      <p:sp>
        <p:nvSpPr>
          <p:cNvPr id="6" name="Footer Placeholder 5"/>
          <p:cNvSpPr>
            <a:spLocks noGrp="1"/>
          </p:cNvSpPr>
          <p:nvPr>
            <p:ph type="ftr" sz="quarter" idx="11"/>
          </p:nvPr>
        </p:nvSpPr>
        <p:spPr>
          <a:xfrm>
            <a:off x="685347" y="5883276"/>
            <a:ext cx="5004649" cy="365125"/>
          </a:xfrm>
          <a:prstGeom prst="rect">
            <a:avLst/>
          </a:prstGeom>
        </p:spPr>
        <p:txBody>
          <a:bodyPr/>
          <a:lstStyle/>
          <a:p>
            <a:endParaRPr lang="zh-TW" altLang="en-US" dirty="0"/>
          </a:p>
        </p:txBody>
      </p:sp>
      <p:sp>
        <p:nvSpPr>
          <p:cNvPr id="7" name="Slide Number Placeholder 6"/>
          <p:cNvSpPr>
            <a:spLocks noGrp="1"/>
          </p:cNvSpPr>
          <p:nvPr>
            <p:ph type="sldNum" sz="quarter" idx="12"/>
          </p:nvPr>
        </p:nvSpPr>
        <p:spPr/>
        <p:txBody>
          <a:bodyPr/>
          <a:lstStyle/>
          <a:p>
            <a:fld id="{E31375A4-56A4-47D6-9801-1991572033F7}" type="slidenum">
              <a:rPr lang="en-US" altLang="zh-TW" smtClean="0"/>
              <a:pPr/>
              <a:t>‹#›</a:t>
            </a:fld>
            <a:endParaRPr lang="zh-TW" altLang="en-US" dirty="0"/>
          </a:p>
        </p:txBody>
      </p:sp>
    </p:spTree>
    <p:extLst>
      <p:ext uri="{BB962C8B-B14F-4D97-AF65-F5344CB8AC3E}">
        <p14:creationId xmlns:p14="http://schemas.microsoft.com/office/powerpoint/2010/main" val="3598105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zh-TW" altLang="en-US" smtClean="0"/>
              <a:t>按一下以編輯母片標題樣式</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3" name="Date Placeholder 2"/>
          <p:cNvSpPr>
            <a:spLocks noGrp="1"/>
          </p:cNvSpPr>
          <p:nvPr>
            <p:ph type="dt" sz="half" idx="10"/>
          </p:nvPr>
        </p:nvSpPr>
        <p:spPr>
          <a:xfrm>
            <a:off x="5759052" y="5883276"/>
            <a:ext cx="2057400" cy="365125"/>
          </a:xfrm>
          <a:prstGeom prst="rect">
            <a:avLst/>
          </a:prstGeom>
        </p:spPr>
        <p:txBody>
          <a:bodyPr/>
          <a:lstStyle/>
          <a:p>
            <a:fld id="{ADF496D8-F73F-41C9-95C9-9F59132C7D1A}" type="datetime1">
              <a:rPr lang="zh-TW" altLang="en-US" smtClean="0"/>
              <a:t>2014/8/21</a:t>
            </a:fld>
            <a:endParaRPr lang="en-US" dirty="0"/>
          </a:p>
        </p:txBody>
      </p:sp>
      <p:sp>
        <p:nvSpPr>
          <p:cNvPr id="4" name="Footer Placeholder 3"/>
          <p:cNvSpPr>
            <a:spLocks noGrp="1"/>
          </p:cNvSpPr>
          <p:nvPr>
            <p:ph type="ftr" sz="quarter" idx="11"/>
          </p:nvPr>
        </p:nvSpPr>
        <p:spPr>
          <a:xfrm>
            <a:off x="685347" y="5883276"/>
            <a:ext cx="5004649"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432E91A3-902B-426A-8B1E-24C9CE5D3BA3}" type="slidenum">
              <a:rPr lang="zh-TW" altLang="en-US" smtClean="0"/>
              <a:pPr/>
              <a:t>‹#›</a:t>
            </a:fld>
            <a:endParaRPr lang="zh-TW" altLang="en-US" dirty="0"/>
          </a:p>
        </p:txBody>
      </p:sp>
    </p:spTree>
    <p:extLst>
      <p:ext uri="{BB962C8B-B14F-4D97-AF65-F5344CB8AC3E}">
        <p14:creationId xmlns:p14="http://schemas.microsoft.com/office/powerpoint/2010/main" val="1947792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zh-TW" altLang="en-US" smtClean="0"/>
              <a:t>按一下以編輯母片標題樣式</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3" name="Date Placeholder 2"/>
          <p:cNvSpPr>
            <a:spLocks noGrp="1"/>
          </p:cNvSpPr>
          <p:nvPr>
            <p:ph type="dt" sz="half" idx="10"/>
          </p:nvPr>
        </p:nvSpPr>
        <p:spPr>
          <a:xfrm>
            <a:off x="5759052" y="5883276"/>
            <a:ext cx="2057400" cy="365125"/>
          </a:xfrm>
          <a:prstGeom prst="rect">
            <a:avLst/>
          </a:prstGeom>
        </p:spPr>
        <p:txBody>
          <a:bodyPr/>
          <a:lstStyle/>
          <a:p>
            <a:fld id="{2ABE1118-790B-4F73-82F0-63BBB03213D2}" type="datetime1">
              <a:rPr lang="zh-TW" altLang="en-US" smtClean="0"/>
              <a:t>2014/8/21</a:t>
            </a:fld>
            <a:endParaRPr lang="en-US" dirty="0"/>
          </a:p>
        </p:txBody>
      </p:sp>
      <p:sp>
        <p:nvSpPr>
          <p:cNvPr id="4" name="Footer Placeholder 3"/>
          <p:cNvSpPr>
            <a:spLocks noGrp="1"/>
          </p:cNvSpPr>
          <p:nvPr>
            <p:ph type="ftr" sz="quarter" idx="11"/>
          </p:nvPr>
        </p:nvSpPr>
        <p:spPr>
          <a:xfrm>
            <a:off x="685347" y="5883276"/>
            <a:ext cx="5004649"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432E91A3-902B-426A-8B1E-24C9CE5D3BA3}" type="slidenum">
              <a:rPr lang="zh-TW" altLang="en-US" smtClean="0"/>
              <a:pPr/>
              <a:t>‹#›</a:t>
            </a:fld>
            <a:endParaRPr lang="zh-TW" altLang="en-US" dirty="0"/>
          </a:p>
        </p:txBody>
      </p:sp>
    </p:spTree>
    <p:extLst>
      <p:ext uri="{BB962C8B-B14F-4D97-AF65-F5344CB8AC3E}">
        <p14:creationId xmlns:p14="http://schemas.microsoft.com/office/powerpoint/2010/main" val="4207801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a:xfrm>
            <a:off x="5759052" y="5883276"/>
            <a:ext cx="2057400" cy="365125"/>
          </a:xfrm>
          <a:prstGeom prst="rect">
            <a:avLst/>
          </a:prstGeom>
        </p:spPr>
        <p:txBody>
          <a:bodyPr/>
          <a:lstStyle/>
          <a:p>
            <a:fld id="{320DEAB4-58D9-4917-804F-8E3F211E354B}" type="datetime1">
              <a:rPr lang="zh-TW" altLang="en-US" smtClean="0"/>
              <a:t>2014/8/21</a:t>
            </a:fld>
            <a:endParaRPr lang="zh-TW" altLang="en-US" dirty="0"/>
          </a:p>
        </p:txBody>
      </p:sp>
      <p:sp>
        <p:nvSpPr>
          <p:cNvPr id="5" name="Footer Placeholder 4"/>
          <p:cNvSpPr>
            <a:spLocks noGrp="1"/>
          </p:cNvSpPr>
          <p:nvPr>
            <p:ph type="ftr" sz="quarter" idx="11"/>
          </p:nvPr>
        </p:nvSpPr>
        <p:spPr>
          <a:xfrm>
            <a:off x="685347" y="5883276"/>
            <a:ext cx="5004649" cy="365125"/>
          </a:xfrm>
          <a:prstGeom prst="rect">
            <a:avLst/>
          </a:prstGeom>
        </p:spPr>
        <p:txBody>
          <a:bodyPr/>
          <a:lstStyle/>
          <a:p>
            <a:endParaRPr lang="zh-TW" altLang="en-US" dirty="0"/>
          </a:p>
        </p:txBody>
      </p:sp>
      <p:sp>
        <p:nvSpPr>
          <p:cNvPr id="6" name="Slide Number Placeholder 5"/>
          <p:cNvSpPr>
            <a:spLocks noGrp="1"/>
          </p:cNvSpPr>
          <p:nvPr>
            <p:ph type="sldNum" sz="quarter" idx="12"/>
          </p:nvPr>
        </p:nvSpPr>
        <p:spPr/>
        <p:txBody>
          <a:bodyPr/>
          <a:lstStyle/>
          <a:p>
            <a:fld id="{E31375A4-56A4-47D6-9801-1991572033F7}" type="slidenum">
              <a:rPr lang="en-US" altLang="zh-TW" smtClean="0"/>
              <a:pPr/>
              <a:t>‹#›</a:t>
            </a:fld>
            <a:endParaRPr lang="zh-TW" altLang="en-US" dirty="0"/>
          </a:p>
        </p:txBody>
      </p:sp>
    </p:spTree>
    <p:extLst>
      <p:ext uri="{BB962C8B-B14F-4D97-AF65-F5344CB8AC3E}">
        <p14:creationId xmlns:p14="http://schemas.microsoft.com/office/powerpoint/2010/main" val="3704111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a:xfrm>
            <a:off x="5759052" y="5883276"/>
            <a:ext cx="2057400" cy="365125"/>
          </a:xfrm>
          <a:prstGeom prst="rect">
            <a:avLst/>
          </a:prstGeom>
        </p:spPr>
        <p:txBody>
          <a:bodyPr/>
          <a:lstStyle/>
          <a:p>
            <a:fld id="{1916208C-43B2-47EA-9D58-37466862D3C2}" type="datetime1">
              <a:rPr lang="zh-TW" altLang="en-US" smtClean="0"/>
              <a:t>2014/8/21</a:t>
            </a:fld>
            <a:endParaRPr lang="zh-TW" altLang="en-US" dirty="0"/>
          </a:p>
        </p:txBody>
      </p:sp>
      <p:sp>
        <p:nvSpPr>
          <p:cNvPr id="5" name="Footer Placeholder 4"/>
          <p:cNvSpPr>
            <a:spLocks noGrp="1"/>
          </p:cNvSpPr>
          <p:nvPr>
            <p:ph type="ftr" sz="quarter" idx="11"/>
          </p:nvPr>
        </p:nvSpPr>
        <p:spPr>
          <a:xfrm>
            <a:off x="685347" y="5883276"/>
            <a:ext cx="5004649" cy="365125"/>
          </a:xfrm>
          <a:prstGeom prst="rect">
            <a:avLst/>
          </a:prstGeom>
        </p:spPr>
        <p:txBody>
          <a:bodyPr/>
          <a:lstStyle/>
          <a:p>
            <a:endParaRPr lang="zh-TW" altLang="en-US" dirty="0"/>
          </a:p>
        </p:txBody>
      </p:sp>
      <p:sp>
        <p:nvSpPr>
          <p:cNvPr id="6" name="Slide Number Placeholder 5"/>
          <p:cNvSpPr>
            <a:spLocks noGrp="1"/>
          </p:cNvSpPr>
          <p:nvPr>
            <p:ph type="sldNum" sz="quarter" idx="12"/>
          </p:nvPr>
        </p:nvSpPr>
        <p:spPr/>
        <p:txBody>
          <a:bodyPr/>
          <a:lstStyle/>
          <a:p>
            <a:fld id="{E31375A4-56A4-47D6-9801-1991572033F7}" type="slidenum">
              <a:rPr lang="en-US" altLang="zh-TW" smtClean="0"/>
              <a:pPr/>
              <a:t>‹#›</a:t>
            </a:fld>
            <a:endParaRPr lang="zh-TW" altLang="en-US" dirty="0"/>
          </a:p>
        </p:txBody>
      </p:sp>
    </p:spTree>
    <p:extLst>
      <p:ext uri="{BB962C8B-B14F-4D97-AF65-F5344CB8AC3E}">
        <p14:creationId xmlns:p14="http://schemas.microsoft.com/office/powerpoint/2010/main" val="2679433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01941" y="1600200"/>
            <a:ext cx="2341960" cy="1828800"/>
          </a:xfrm>
        </p:spPr>
        <p:txBody>
          <a:bodyPr anchor="b">
            <a:normAutofit/>
          </a:bodyPr>
          <a:lstStyle>
            <a:lvl1pPr latinLnBrk="0">
              <a:defRPr lang="zh-TW" sz="2550"/>
            </a:lvl1pPr>
          </a:lstStyle>
          <a:p>
            <a:r>
              <a:rPr lang="zh-TW" altLang="en-US" smtClean="0"/>
              <a:t>按一下以編輯母片標題樣式</a:t>
            </a:r>
            <a:endParaRPr lang="zh-TW"/>
          </a:p>
        </p:txBody>
      </p:sp>
      <p:sp>
        <p:nvSpPr>
          <p:cNvPr id="3" name="內容版面配置區 2"/>
          <p:cNvSpPr>
            <a:spLocks noGrp="1"/>
          </p:cNvSpPr>
          <p:nvPr>
            <p:ph idx="1"/>
          </p:nvPr>
        </p:nvSpPr>
        <p:spPr>
          <a:xfrm>
            <a:off x="570309" y="762000"/>
            <a:ext cx="4800600" cy="5334000"/>
          </a:xfrm>
        </p:spPr>
        <p:txBody>
          <a:bodyPr>
            <a:normAutofit/>
          </a:bodyPr>
          <a:lstStyle>
            <a:lvl1pPr latinLnBrk="0">
              <a:defRPr lang="zh-TW" sz="1500"/>
            </a:lvl1pPr>
            <a:lvl2pPr latinLnBrk="0">
              <a:defRPr lang="zh-TW" sz="1350"/>
            </a:lvl2pPr>
            <a:lvl3pPr latinLnBrk="0">
              <a:defRPr lang="zh-TW" sz="1200"/>
            </a:lvl3pPr>
            <a:lvl4pPr latinLnBrk="0">
              <a:defRPr lang="zh-TW" sz="1050"/>
            </a:lvl4pPr>
            <a:lvl5pPr latinLnBrk="0">
              <a:defRPr lang="zh-TW" sz="1050"/>
            </a:lvl5pPr>
            <a:lvl6pPr latinLnBrk="0">
              <a:defRPr lang="zh-TW" sz="1050"/>
            </a:lvl6pPr>
            <a:lvl7pPr latinLnBrk="0">
              <a:defRPr lang="zh-TW" sz="1050"/>
            </a:lvl7pPr>
            <a:lvl8pPr latinLnBrk="0">
              <a:defRPr lang="zh-TW" sz="1050"/>
            </a:lvl8pPr>
            <a:lvl9pPr latinLnBrk="0">
              <a:defRPr lang="zh-TW" sz="105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4" name="文字版面配置區 3"/>
          <p:cNvSpPr>
            <a:spLocks noGrp="1"/>
          </p:cNvSpPr>
          <p:nvPr>
            <p:ph type="body" sz="half" idx="2"/>
          </p:nvPr>
        </p:nvSpPr>
        <p:spPr>
          <a:xfrm>
            <a:off x="6000780" y="3429000"/>
            <a:ext cx="2343121" cy="1828800"/>
          </a:xfrm>
        </p:spPr>
        <p:txBody>
          <a:bodyPr/>
          <a:lstStyle>
            <a:lvl1pPr marL="0" indent="0" latinLnBrk="0">
              <a:spcBef>
                <a:spcPts val="0"/>
              </a:spcBef>
              <a:buNone/>
              <a:defRPr lang="zh-TW" sz="1200"/>
            </a:lvl1pPr>
            <a:lvl2pPr marL="342900" indent="0" latinLnBrk="0">
              <a:buNone/>
              <a:defRPr lang="zh-TW" sz="1050"/>
            </a:lvl2pPr>
            <a:lvl3pPr marL="685800" indent="0" latinLnBrk="0">
              <a:buNone/>
              <a:defRPr lang="zh-TW" sz="900"/>
            </a:lvl3pPr>
            <a:lvl4pPr marL="1028700" indent="0" latinLnBrk="0">
              <a:buNone/>
              <a:defRPr lang="zh-TW" sz="750"/>
            </a:lvl4pPr>
            <a:lvl5pPr marL="1371600" indent="0" latinLnBrk="0">
              <a:buNone/>
              <a:defRPr lang="zh-TW" sz="750"/>
            </a:lvl5pPr>
            <a:lvl6pPr marL="1714500" indent="0" latinLnBrk="0">
              <a:buNone/>
              <a:defRPr lang="zh-TW" sz="750"/>
            </a:lvl6pPr>
            <a:lvl7pPr marL="2057400" indent="0" latinLnBrk="0">
              <a:buNone/>
              <a:defRPr lang="zh-TW" sz="750"/>
            </a:lvl7pPr>
            <a:lvl8pPr marL="2400300" indent="0" latinLnBrk="0">
              <a:buNone/>
              <a:defRPr lang="zh-TW" sz="750"/>
            </a:lvl8pPr>
            <a:lvl9pPr marL="2743200" indent="0" latinLnBrk="0">
              <a:buNone/>
              <a:defRPr lang="zh-TW" sz="750"/>
            </a:lvl9pPr>
          </a:lstStyle>
          <a:p>
            <a:pPr lvl="0"/>
            <a:r>
              <a:rPr lang="zh-TW" altLang="en-US" smtClean="0"/>
              <a:t>按一下以編輯母片文字樣式</a:t>
            </a:r>
          </a:p>
        </p:txBody>
      </p:sp>
      <p:sp>
        <p:nvSpPr>
          <p:cNvPr id="5" name="日期版面配置區 4"/>
          <p:cNvSpPr>
            <a:spLocks noGrp="1"/>
          </p:cNvSpPr>
          <p:nvPr>
            <p:ph type="dt" sz="half" idx="10"/>
          </p:nvPr>
        </p:nvSpPr>
        <p:spPr>
          <a:xfrm>
            <a:off x="5759052" y="5883276"/>
            <a:ext cx="2057400" cy="365125"/>
          </a:xfrm>
          <a:prstGeom prst="rect">
            <a:avLst/>
          </a:prstGeom>
        </p:spPr>
        <p:txBody>
          <a:bodyPr/>
          <a:lstStyle/>
          <a:p>
            <a:fld id="{A2DDA7BE-AF37-45BF-AF9E-00C5EDC61A18}" type="datetime1">
              <a:rPr lang="zh-TW" altLang="en-US" smtClean="0"/>
              <a:t>2014/8/21</a:t>
            </a:fld>
            <a:endParaRPr lang="zh-TW"/>
          </a:p>
        </p:txBody>
      </p:sp>
      <p:sp>
        <p:nvSpPr>
          <p:cNvPr id="6" name="頁尾版面配置區 5"/>
          <p:cNvSpPr>
            <a:spLocks noGrp="1"/>
          </p:cNvSpPr>
          <p:nvPr>
            <p:ph type="ftr" sz="quarter" idx="11"/>
          </p:nvPr>
        </p:nvSpPr>
        <p:spPr>
          <a:xfrm>
            <a:off x="685347" y="5883276"/>
            <a:ext cx="5004649" cy="365125"/>
          </a:xfrm>
          <a:prstGeom prst="rect">
            <a:avLst/>
          </a:prstGeom>
        </p:spPr>
        <p:txBody>
          <a:bodyPr/>
          <a:lstStyle/>
          <a:p>
            <a:endParaRPr lang="zh-TW"/>
          </a:p>
        </p:txBody>
      </p:sp>
      <p:sp>
        <p:nvSpPr>
          <p:cNvPr id="7" name="投影片編號版面配置區 6"/>
          <p:cNvSpPr>
            <a:spLocks noGrp="1"/>
          </p:cNvSpPr>
          <p:nvPr>
            <p:ph type="sldNum" sz="quarter" idx="12"/>
          </p:nvPr>
        </p:nvSpPr>
        <p:spPr/>
        <p:txBody>
          <a:bodyPr/>
          <a:lstStyle/>
          <a:p>
            <a:fld id="{E31375A4-56A4-47D6-9801-1991572033F7}" type="slidenum">
              <a:t>‹#›</a:t>
            </a:fld>
            <a:endParaRPr lang="zh-TW"/>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二個內容">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1295400"/>
          </a:xfrm>
        </p:spPr>
        <p:txBody>
          <a:bodyPr anchor="ctr"/>
          <a:lstStyle>
            <a:lvl1pPr algn="l">
              <a:defRPr/>
            </a:lvl1pPr>
            <a:extLst/>
          </a:lstStyle>
          <a:p>
            <a:pPr eaLnBrk="1" latinLnBrk="0" hangingPunct="1"/>
            <a:r>
              <a:rPr lang="zh-TW" altLang="en-US" dirty="0" smtClean="0"/>
              <a:t>按一下以編輯母片標題樣式</a:t>
            </a:r>
            <a:endParaRPr dirty="0"/>
          </a:p>
        </p:txBody>
      </p:sp>
      <p:sp>
        <p:nvSpPr>
          <p:cNvPr id="4" name="Content Placeholder 3"/>
          <p:cNvSpPr>
            <a:spLocks noGrp="1"/>
          </p:cNvSpPr>
          <p:nvPr>
            <p:ph sz="half" idx="2"/>
          </p:nvPr>
        </p:nvSpPr>
        <p:spPr>
          <a:xfrm>
            <a:off x="467544" y="1600200"/>
            <a:ext cx="8226400" cy="4525963"/>
          </a:xfrm>
        </p:spPr>
        <p:txBody>
          <a:bodyPr/>
          <a:lstStyle>
            <a:lvl1pPr eaLnBrk="1" latinLnBrk="0" hangingPunct="1">
              <a:defRPr kumimoji="1" lang="zh-TW" sz="2800"/>
            </a:lvl1pPr>
            <a:lvl2pPr eaLnBrk="1" latinLnBrk="0" hangingPunct="1">
              <a:defRPr kumimoji="1" lang="zh-TW" sz="2400"/>
            </a:lvl2pPr>
            <a:lvl3pPr eaLnBrk="1" latinLnBrk="0" hangingPunct="1">
              <a:defRPr kumimoji="1" lang="zh-TW" sz="2000"/>
            </a:lvl3pPr>
            <a:lvl4pPr eaLnBrk="1" latinLnBrk="0" hangingPunct="1">
              <a:defRPr kumimoji="1" lang="zh-TW" sz="1800"/>
            </a:lvl4pPr>
            <a:lvl5pPr eaLnBrk="1" latinLnBrk="0" hangingPunct="1">
              <a:defRPr kumimoji="1" lang="zh-TW" sz="1800"/>
            </a:lvl5pPr>
            <a:extLst/>
          </a:lstStyle>
          <a:p>
            <a:pPr lvl="0" eaLnBrk="1" latinLnBrk="0" hangingPunct="1"/>
            <a:r>
              <a:rPr lang="zh-TW" altLang="en-US" dirty="0" smtClean="0"/>
              <a:t>按一下以編輯母片文字樣式</a:t>
            </a:r>
          </a:p>
          <a:p>
            <a:pPr lvl="1" eaLnBrk="1" latinLnBrk="0" hangingPunct="1"/>
            <a:r>
              <a:rPr lang="zh-TW" altLang="en-US" dirty="0" smtClean="0"/>
              <a:t>第二層</a:t>
            </a:r>
          </a:p>
          <a:p>
            <a:pPr lvl="2" eaLnBrk="1" latinLnBrk="0" hangingPunct="1"/>
            <a:r>
              <a:rPr lang="zh-TW" altLang="en-US" dirty="0" smtClean="0"/>
              <a:t>第三層</a:t>
            </a:r>
          </a:p>
          <a:p>
            <a:pPr lvl="3" eaLnBrk="1" latinLnBrk="0" hangingPunct="1"/>
            <a:r>
              <a:rPr lang="zh-TW" altLang="en-US" dirty="0" smtClean="0"/>
              <a:t>第四層</a:t>
            </a:r>
          </a:p>
          <a:p>
            <a:pPr lvl="4" eaLnBrk="1" latinLnBrk="0" hangingPunct="1"/>
            <a:r>
              <a:rPr lang="zh-TW" altLang="en-US" dirty="0" smtClean="0"/>
              <a:t>第五層</a:t>
            </a:r>
            <a:endParaRPr dirty="0"/>
          </a:p>
        </p:txBody>
      </p:sp>
      <p:sp>
        <p:nvSpPr>
          <p:cNvPr id="5" name="Date Placeholder 4"/>
          <p:cNvSpPr>
            <a:spLocks noGrp="1"/>
          </p:cNvSpPr>
          <p:nvPr>
            <p:ph type="dt" sz="half" idx="10"/>
          </p:nvPr>
        </p:nvSpPr>
        <p:spPr>
          <a:xfrm>
            <a:off x="5759052" y="5883276"/>
            <a:ext cx="2057400" cy="365125"/>
          </a:xfrm>
          <a:prstGeom prst="rect">
            <a:avLst/>
          </a:prstGeom>
        </p:spPr>
        <p:txBody>
          <a:bodyPr/>
          <a:lstStyle>
            <a:extLst/>
          </a:lstStyle>
          <a:p>
            <a:fld id="{EE24171D-EFDA-4CA4-BE1D-372E99DF85AA}" type="datetime1">
              <a:rPr kumimoji="1" lang="zh-TW" altLang="en-US" smtClean="0"/>
              <a:t>2014/8/21</a:t>
            </a:fld>
            <a:endParaRPr kumimoji="1" lang="zh-TW"/>
          </a:p>
        </p:txBody>
      </p:sp>
      <p:sp>
        <p:nvSpPr>
          <p:cNvPr id="6" name="Footer Placeholder 5"/>
          <p:cNvSpPr>
            <a:spLocks noGrp="1"/>
          </p:cNvSpPr>
          <p:nvPr>
            <p:ph type="ftr" sz="quarter" idx="11"/>
          </p:nvPr>
        </p:nvSpPr>
        <p:spPr>
          <a:xfrm>
            <a:off x="685347" y="5883276"/>
            <a:ext cx="5004649" cy="365125"/>
          </a:xfrm>
          <a:prstGeom prst="rect">
            <a:avLst/>
          </a:prstGeom>
        </p:spPr>
        <p:txBody>
          <a:bodyPr/>
          <a:lstStyle>
            <a:extLst/>
          </a:lstStyle>
          <a:p>
            <a:endParaRPr kumimoji="1" lang="zh-TW" dirty="0"/>
          </a:p>
        </p:txBody>
      </p:sp>
      <p:sp>
        <p:nvSpPr>
          <p:cNvPr id="7"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CFCEA-4F0A-4661-9CAB-2A115FA7D024}" type="slidenum">
              <a:rPr kumimoji="1" lang="en-US" altLang="zh-TW" smtClean="0">
                <a:solidFill>
                  <a:schemeClr val="tx2"/>
                </a:solidFill>
              </a:rPr>
              <a:pPr/>
              <a:t>‹#›</a:t>
            </a:fld>
            <a:endParaRPr kumimoji="1" lang="zh-TW" altLang="en-US" dirty="0">
              <a:solidFill>
                <a:schemeClr val="tx2"/>
              </a:solidFill>
            </a:endParaRPr>
          </a:p>
        </p:txBody>
      </p:sp>
    </p:spTree>
    <p:extLst>
      <p:ext uri="{BB962C8B-B14F-4D97-AF65-F5344CB8AC3E}">
        <p14:creationId xmlns:p14="http://schemas.microsoft.com/office/powerpoint/2010/main" val="20293719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altLang="zh-TW" smtClean="0"/>
              <a:t>‹#›</a:t>
            </a:fld>
            <a:endParaRPr lang="zh-TW" altLang="en-US"/>
          </a:p>
        </p:txBody>
      </p:sp>
    </p:spTree>
    <p:extLst>
      <p:ext uri="{BB962C8B-B14F-4D97-AF65-F5344CB8AC3E}">
        <p14:creationId xmlns:p14="http://schemas.microsoft.com/office/powerpoint/2010/main" val="85467221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43712A3B-E0E4-4E15-87BD-40B414520A45}" type="datetime1">
              <a:rPr lang="zh-TW" altLang="en-US" smtClean="0">
                <a:solidFill>
                  <a:prstClr val="black">
                    <a:tint val="75000"/>
                  </a:prstClr>
                </a:solidFill>
              </a:r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
        <p:nvSpPr>
          <p:cNvPr id="18" name="日期版面配置區 3"/>
          <p:cNvSpPr txBox="1">
            <a:spLocks/>
          </p:cNvSpPr>
          <p:nvPr userDrawn="1"/>
        </p:nvSpPr>
        <p:spPr>
          <a:xfrm>
            <a:off x="350658" y="116633"/>
            <a:ext cx="216024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a:defRPr/>
            </a:pPr>
            <a:r>
              <a:rPr kumimoji="1" lang="en-US" altLang="zh-TW" sz="1500" dirty="0" smtClean="0">
                <a:solidFill>
                  <a:srgbClr val="FA9600"/>
                </a:solidFill>
              </a:rPr>
              <a:t>www.</a:t>
            </a:r>
            <a:r>
              <a:rPr kumimoji="1" lang="en-US" altLang="zh-TW" sz="2400" b="1" dirty="0" smtClean="0">
                <a:solidFill>
                  <a:srgbClr val="FA9600"/>
                </a:solidFill>
              </a:rPr>
              <a:t>othe</a:t>
            </a:r>
            <a:r>
              <a:rPr kumimoji="1" lang="en-US" altLang="zh-TW" sz="1500" dirty="0" smtClean="0">
                <a:solidFill>
                  <a:srgbClr val="FA9600"/>
                </a:solidFill>
              </a:rPr>
              <a:t>.com.tw</a:t>
            </a:r>
            <a:endParaRPr kumimoji="1" lang="zh-TW" altLang="en-US" sz="1500" dirty="0">
              <a:solidFill>
                <a:srgbClr val="FA9600"/>
              </a:solidFill>
            </a:endParaRPr>
          </a:p>
        </p:txBody>
      </p:sp>
      <p:pic>
        <p:nvPicPr>
          <p:cNvPr id="20" name="Picture 2" descr="D:\P\oTHE_team\Logo\OTHE_Tek_logo_upper_lower_white_border.png"/>
          <p:cNvPicPr>
            <a:picLocks noChangeAspect="1" noChangeArrowheads="1"/>
          </p:cNvPicPr>
          <p:nvPr userDrawn="1"/>
        </p:nvPicPr>
        <p:blipFill>
          <a:blip r:embed="rId2" cstate="print"/>
          <a:srcRect/>
          <a:stretch>
            <a:fillRect/>
          </a:stretch>
        </p:blipFill>
        <p:spPr bwMode="auto">
          <a:xfrm>
            <a:off x="5275676" y="142853"/>
            <a:ext cx="964413" cy="421511"/>
          </a:xfrm>
          <a:prstGeom prst="rect">
            <a:avLst/>
          </a:prstGeom>
          <a:noFill/>
        </p:spPr>
      </p:pic>
    </p:spTree>
    <p:extLst>
      <p:ext uri="{BB962C8B-B14F-4D97-AF65-F5344CB8AC3E}">
        <p14:creationId xmlns:p14="http://schemas.microsoft.com/office/powerpoint/2010/main" val="1766127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7FEB3A3F-893C-448A-84EB-3F58CD65F496}" type="datetime1">
              <a:rPr lang="zh-TW" altLang="en-US" smtClean="0">
                <a:solidFill>
                  <a:prstClr val="black">
                    <a:tint val="75000"/>
                  </a:prstClr>
                </a:solidFill>
              </a:r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700294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17B7FFD0-D5EF-4ACD-A229-A00B97218A5F}" type="datetime1">
              <a:rPr lang="zh-TW" altLang="en-US" smtClean="0">
                <a:solidFill>
                  <a:prstClr val="black">
                    <a:tint val="75000"/>
                  </a:prstClr>
                </a:solidFill>
              </a:r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497731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6EB40A8E-DDE3-4F20-A455-A72929DCBA71}" type="datetime1">
              <a:rPr lang="zh-TW" altLang="en-US" smtClean="0">
                <a:solidFill>
                  <a:prstClr val="black">
                    <a:tint val="75000"/>
                  </a:prstClr>
                </a:solidFill>
              </a:rPr>
              <a:t>2014/8/21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263386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A53067D1-73CB-4462-91FF-0593E7E1038A}" type="datetime1">
              <a:rPr lang="zh-TW" altLang="en-US" smtClean="0">
                <a:solidFill>
                  <a:prstClr val="black">
                    <a:tint val="75000"/>
                  </a:prstClr>
                </a:solidFill>
              </a:rPr>
              <a:t>2014/8/21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397090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5FDB8D72-0918-479D-AEB4-8A769E73DA99}" type="datetime1">
              <a:rPr lang="zh-TW" altLang="en-US" smtClean="0">
                <a:solidFill>
                  <a:prstClr val="black">
                    <a:tint val="75000"/>
                  </a:prstClr>
                </a:solidFill>
              </a:rPr>
              <a:t>2014/8/21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813164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CF480D-C36E-4E5B-A2C0-233C9C7E82FF}" type="datetime1">
              <a:rPr lang="zh-TW" altLang="en-US" smtClean="0">
                <a:solidFill>
                  <a:prstClr val="black">
                    <a:tint val="75000"/>
                  </a:prstClr>
                </a:solidFill>
              </a:rPr>
              <a:t>2014/8/21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240670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293ECC5-F4D9-444C-8C5B-A769AAC93858}" type="datetime1">
              <a:rPr lang="zh-TW" altLang="en-US" smtClean="0">
                <a:solidFill>
                  <a:prstClr val="black">
                    <a:tint val="75000"/>
                  </a:prstClr>
                </a:solidFill>
              </a:rPr>
              <a:t>2014/8/21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500654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F382E8BF-DD01-4577-A124-54031E868250}" type="datetime1">
              <a:rPr lang="zh-TW" altLang="en-US" smtClean="0">
                <a:solidFill>
                  <a:prstClr val="black">
                    <a:tint val="75000"/>
                  </a:prstClr>
                </a:solidFill>
              </a:rPr>
              <a:t>2014/8/21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150918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CC3DEF2B-BDD9-49C8-AB8E-9F68B1B7273D}" type="datetime1">
              <a:rPr lang="zh-TW" altLang="en-US" smtClean="0">
                <a:solidFill>
                  <a:prstClr val="black">
                    <a:tint val="75000"/>
                  </a:prstClr>
                </a:solidFill>
              </a:r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37790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814912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zh-TW" altLang="en-US" smtClean="0"/>
              <a:t>按一下以編輯母片標題樣式</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6409B761-98F4-4FB9-8134-208393028A84}" type="datetime1">
              <a:rPr lang="zh-TW" altLang="en-US" smtClean="0">
                <a:solidFill>
                  <a:prstClr val="black">
                    <a:tint val="75000"/>
                  </a:prstClr>
                </a:solidFill>
              </a:r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endParaRPr lang="en-US" sz="1350" dirty="0">
              <a:solidFill>
                <a:srgbClr val="90C226">
                  <a:lumMod val="60000"/>
                  <a:lumOff val="40000"/>
                </a:srgbClr>
              </a:solidFill>
              <a:latin typeface="Arial"/>
            </a:endParaRPr>
          </a:p>
        </p:txBody>
      </p:sp>
    </p:spTree>
    <p:extLst>
      <p:ext uri="{BB962C8B-B14F-4D97-AF65-F5344CB8AC3E}">
        <p14:creationId xmlns:p14="http://schemas.microsoft.com/office/powerpoint/2010/main" val="3341584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E4A584E0-5454-4997-B956-36A3FDEB11EC}" type="datetime1">
              <a:rPr lang="zh-TW" altLang="en-US" smtClean="0">
                <a:solidFill>
                  <a:prstClr val="black">
                    <a:tint val="75000"/>
                  </a:prstClr>
                </a:solidFill>
              </a:r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833410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zh-TW" altLang="en-US" smtClean="0"/>
              <a:t>按一下以編輯母片標題樣式</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E9687DD0-D684-43B2-9D33-1427960534C4}" type="datetime1">
              <a:rPr lang="zh-TW" altLang="en-US" smtClean="0">
                <a:solidFill>
                  <a:prstClr val="black">
                    <a:tint val="75000"/>
                  </a:prstClr>
                </a:solidFill>
              </a:r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193641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zh-TW" altLang="en-US" smtClean="0"/>
              <a:t>按一下以編輯母片標題樣式</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87953616-FF07-488F-A445-E4B476641D2F}" type="datetime1">
              <a:rPr lang="zh-TW" altLang="en-US" smtClean="0">
                <a:solidFill>
                  <a:prstClr val="black">
                    <a:tint val="75000"/>
                  </a:prstClr>
                </a:solidFill>
              </a:r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214766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B2F042C1-9FF9-43AD-A016-995FEBAD9AC2}" type="datetime1">
              <a:rPr lang="zh-TW" altLang="en-US" smtClean="0">
                <a:solidFill>
                  <a:prstClr val="black">
                    <a:tint val="75000"/>
                  </a:prstClr>
                </a:solidFill>
              </a:r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889774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9B95FF9A-4DC7-45ED-AD5E-3D266F8976C5}" type="datetime1">
              <a:rPr lang="zh-TW" altLang="en-US" smtClean="0">
                <a:solidFill>
                  <a:prstClr val="black">
                    <a:tint val="75000"/>
                  </a:prstClr>
                </a:solidFill>
              </a:r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909530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9" name="標題 8"/>
          <p:cNvSpPr>
            <a:spLocks noGrp="1"/>
          </p:cNvSpPr>
          <p:nvPr>
            <p:ph type="title"/>
          </p:nvPr>
        </p:nvSpPr>
        <p:spPr/>
        <p:txBody>
          <a:bodyPr/>
          <a:lstStyle/>
          <a:p>
            <a:r>
              <a:rPr lang="zh-TW" altLang="en-US" smtClean="0"/>
              <a:t>按一下以編輯母片標題樣式</a:t>
            </a:r>
            <a:endParaRPr lang="zh-TW" altLang="en-US"/>
          </a:p>
        </p:txBody>
      </p:sp>
      <p:sp>
        <p:nvSpPr>
          <p:cNvPr id="10" name="日期版面配置區 9"/>
          <p:cNvSpPr>
            <a:spLocks noGrp="1"/>
          </p:cNvSpPr>
          <p:nvPr>
            <p:ph type="dt" sz="half" idx="10"/>
          </p:nvPr>
        </p:nvSpPr>
        <p:spPr/>
        <p:txBody>
          <a:bodyPr/>
          <a:lstStyle/>
          <a:p>
            <a:fld id="{3744BE84-9B1A-4EA0-B34C-D02BB4B4A180}" type="datetime1">
              <a:rPr lang="zh-TW" altLang="en-US" smtClean="0">
                <a:solidFill>
                  <a:prstClr val="black">
                    <a:tint val="75000"/>
                  </a:prstClr>
                </a:solidFill>
              </a:rPr>
              <a:t>2014/8/21</a:t>
            </a:fld>
            <a:endParaRPr lang="en-US" dirty="0">
              <a:solidFill>
                <a:prstClr val="black">
                  <a:tint val="75000"/>
                </a:prstClr>
              </a:solidFill>
            </a:endParaRPr>
          </a:p>
        </p:txBody>
      </p:sp>
      <p:sp>
        <p:nvSpPr>
          <p:cNvPr id="11" name="投影片編號版面配置區 10"/>
          <p:cNvSpPr>
            <a:spLocks noGrp="1"/>
          </p:cNvSpPr>
          <p:nvPr>
            <p:ph type="sldNum" sz="quarter" idx="11"/>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85194767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FB7A3BAC-86C2-4E4D-9BB6-A693D88AB692}"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
        <p:nvSpPr>
          <p:cNvPr id="18" name="日期版面配置區 3"/>
          <p:cNvSpPr txBox="1">
            <a:spLocks/>
          </p:cNvSpPr>
          <p:nvPr userDrawn="1"/>
        </p:nvSpPr>
        <p:spPr>
          <a:xfrm>
            <a:off x="350658" y="116633"/>
            <a:ext cx="216024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a:defRPr/>
            </a:pPr>
            <a:r>
              <a:rPr kumimoji="1" lang="en-US" altLang="zh-TW" sz="1500" dirty="0" smtClean="0">
                <a:solidFill>
                  <a:srgbClr val="FA9600"/>
                </a:solidFill>
              </a:rPr>
              <a:t>www.</a:t>
            </a:r>
            <a:r>
              <a:rPr kumimoji="1" lang="en-US" altLang="zh-TW" sz="2400" b="1" dirty="0" smtClean="0">
                <a:solidFill>
                  <a:srgbClr val="FA9600"/>
                </a:solidFill>
              </a:rPr>
              <a:t>othe</a:t>
            </a:r>
            <a:r>
              <a:rPr kumimoji="1" lang="en-US" altLang="zh-TW" sz="1500" dirty="0" smtClean="0">
                <a:solidFill>
                  <a:srgbClr val="FA9600"/>
                </a:solidFill>
              </a:rPr>
              <a:t>.com.tw</a:t>
            </a:r>
            <a:endParaRPr kumimoji="1" lang="zh-TW" altLang="en-US" sz="1500" dirty="0">
              <a:solidFill>
                <a:srgbClr val="FA9600"/>
              </a:solidFill>
            </a:endParaRPr>
          </a:p>
        </p:txBody>
      </p:sp>
      <p:pic>
        <p:nvPicPr>
          <p:cNvPr id="20" name="Picture 2" descr="D:\P\oTHE_team\Logo\OTHE_Tek_logo_upper_lower_white_border.png"/>
          <p:cNvPicPr>
            <a:picLocks noChangeAspect="1" noChangeArrowheads="1"/>
          </p:cNvPicPr>
          <p:nvPr userDrawn="1"/>
        </p:nvPicPr>
        <p:blipFill>
          <a:blip r:embed="rId2" cstate="print"/>
          <a:srcRect/>
          <a:stretch>
            <a:fillRect/>
          </a:stretch>
        </p:blipFill>
        <p:spPr bwMode="auto">
          <a:xfrm>
            <a:off x="5275676" y="142853"/>
            <a:ext cx="964413" cy="421511"/>
          </a:xfrm>
          <a:prstGeom prst="rect">
            <a:avLst/>
          </a:prstGeom>
          <a:noFill/>
        </p:spPr>
      </p:pic>
    </p:spTree>
    <p:extLst>
      <p:ext uri="{BB962C8B-B14F-4D97-AF65-F5344CB8AC3E}">
        <p14:creationId xmlns:p14="http://schemas.microsoft.com/office/powerpoint/2010/main" val="3828462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32956DFA-06A7-4A92-8202-038AE4696A14}"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747172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184388310"/>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altLang="zh-TW" smtClean="0"/>
              <a:t>‹#›</a:t>
            </a:fld>
            <a:endParaRPr lang="zh-TW" altLang="en-US"/>
          </a:p>
        </p:txBody>
      </p:sp>
    </p:spTree>
    <p:extLst>
      <p:ext uri="{BB962C8B-B14F-4D97-AF65-F5344CB8AC3E}">
        <p14:creationId xmlns:p14="http://schemas.microsoft.com/office/powerpoint/2010/main" val="3274240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37934497"/>
      </p:ext>
    </p:extLst>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903342499"/>
      </p:ext>
    </p:extLst>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292092663"/>
      </p:ext>
    </p:extLst>
  </p:cSld>
  <p:clrMapOvr>
    <a:masterClrMapping/>
  </p:clrMapOvr>
  <p:hf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4015189363"/>
      </p:ext>
    </p:extLst>
  </p:cSld>
  <p:clrMapOvr>
    <a:masterClrMapping/>
  </p:clrMapOvr>
  <p:hf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611293898"/>
      </p:ext>
    </p:extLst>
  </p:cSld>
  <p:clrMapOvr>
    <a:masterClrMapping/>
  </p:clrMapOvr>
  <p:hf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913799127"/>
      </p:ext>
    </p:extLst>
  </p:cSld>
  <p:clrMapOvr>
    <a:masterClrMapping/>
  </p:clrMapOvr>
  <p:hf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184757672"/>
      </p:ext>
    </p:extLst>
  </p:cSld>
  <p:clrMapOvr>
    <a:masterClrMapping/>
  </p:clrMapOvr>
  <p:hf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zh-TW" altLang="en-US" smtClean="0"/>
              <a:t>按一下以編輯母片標題樣式</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endParaRPr lang="en-US" sz="1350" dirty="0">
              <a:solidFill>
                <a:srgbClr val="90C226">
                  <a:lumMod val="60000"/>
                  <a:lumOff val="40000"/>
                </a:srgbClr>
              </a:solidFill>
              <a:latin typeface="Arial"/>
            </a:endParaRPr>
          </a:p>
        </p:txBody>
      </p:sp>
    </p:spTree>
    <p:extLst>
      <p:ext uri="{BB962C8B-B14F-4D97-AF65-F5344CB8AC3E}">
        <p14:creationId xmlns:p14="http://schemas.microsoft.com/office/powerpoint/2010/main" val="425356012"/>
      </p:ext>
    </p:extLst>
  </p:cSld>
  <p:clrMapOvr>
    <a:masterClrMapping/>
  </p:clrMapOvr>
  <p:hf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109563388"/>
      </p:ext>
    </p:extLst>
  </p:cSld>
  <p:clrMapOvr>
    <a:masterClrMapping/>
  </p:clrMapOvr>
  <p:hf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zh-TW" altLang="en-US" smtClean="0"/>
              <a:t>按一下以編輯母片標題樣式</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623369486"/>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altLang="zh-TW" smtClean="0"/>
              <a:t>‹#›</a:t>
            </a:fld>
            <a:endParaRPr lang="zh-TW" altLang="en-US"/>
          </a:p>
        </p:txBody>
      </p:sp>
    </p:spTree>
    <p:extLst>
      <p:ext uri="{BB962C8B-B14F-4D97-AF65-F5344CB8AC3E}">
        <p14:creationId xmlns:p14="http://schemas.microsoft.com/office/powerpoint/2010/main" val="16742962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zh-TW" altLang="en-US" smtClean="0"/>
              <a:t>按一下以編輯母片標題樣式</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24285487"/>
      </p:ext>
    </p:extLst>
  </p:cSld>
  <p:clrMapOvr>
    <a:masterClrMapping/>
  </p:clrMapOvr>
  <p:hf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953362517"/>
      </p:ext>
    </p:extLst>
  </p:cSld>
  <p:clrMapOvr>
    <a:masterClrMapping/>
  </p:clrMapOvr>
  <p:hf hdr="0" ftr="0"/>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4151584171"/>
      </p:ext>
    </p:extLst>
  </p:cSld>
  <p:clrMapOvr>
    <a:masterClrMapping/>
  </p:clrMapOvr>
  <p:hf hdr="0" ftr="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9" name="標題 8"/>
          <p:cNvSpPr>
            <a:spLocks noGrp="1"/>
          </p:cNvSpPr>
          <p:nvPr>
            <p:ph type="title"/>
          </p:nvPr>
        </p:nvSpPr>
        <p:spPr/>
        <p:txBody>
          <a:bodyPr/>
          <a:lstStyle/>
          <a:p>
            <a:r>
              <a:rPr lang="zh-TW" altLang="en-US" smtClean="0"/>
              <a:t>按一下以編輯母片標題樣式</a:t>
            </a:r>
            <a:endParaRPr lang="zh-TW" altLang="en-US"/>
          </a:p>
        </p:txBody>
      </p:sp>
      <p:sp>
        <p:nvSpPr>
          <p:cNvPr id="10" name="日期版面配置區 9"/>
          <p:cNvSpPr>
            <a:spLocks noGrp="1"/>
          </p:cNvSpPr>
          <p:nvPr>
            <p:ph type="dt" sz="half" idx="10"/>
          </p:nvPr>
        </p:nvSpPr>
        <p:spPr/>
        <p:txBody>
          <a:bodyPr/>
          <a:lstStyle/>
          <a:p>
            <a:fld id="{32956DFA-06A7-4A92-8202-038AE4696A14}"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11" name="投影片編號版面配置區 10"/>
          <p:cNvSpPr>
            <a:spLocks noGrp="1"/>
          </p:cNvSpPr>
          <p:nvPr>
            <p:ph type="sldNum" sz="quarter" idx="11"/>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56670913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FB7A3BAC-86C2-4E4D-9BB6-A693D88AB692}"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
        <p:nvSpPr>
          <p:cNvPr id="18" name="日期版面配置區 3"/>
          <p:cNvSpPr txBox="1">
            <a:spLocks/>
          </p:cNvSpPr>
          <p:nvPr userDrawn="1"/>
        </p:nvSpPr>
        <p:spPr>
          <a:xfrm>
            <a:off x="350658" y="116633"/>
            <a:ext cx="216024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a:defRPr/>
            </a:pPr>
            <a:r>
              <a:rPr kumimoji="1" lang="en-US" altLang="zh-TW" sz="1500" dirty="0" smtClean="0">
                <a:solidFill>
                  <a:srgbClr val="FA9600"/>
                </a:solidFill>
              </a:rPr>
              <a:t>www.</a:t>
            </a:r>
            <a:r>
              <a:rPr kumimoji="1" lang="en-US" altLang="zh-TW" sz="2400" b="1" dirty="0" smtClean="0">
                <a:solidFill>
                  <a:srgbClr val="FA9600"/>
                </a:solidFill>
              </a:rPr>
              <a:t>othe</a:t>
            </a:r>
            <a:r>
              <a:rPr kumimoji="1" lang="en-US" altLang="zh-TW" sz="1500" dirty="0" smtClean="0">
                <a:solidFill>
                  <a:srgbClr val="FA9600"/>
                </a:solidFill>
              </a:rPr>
              <a:t>.com.tw</a:t>
            </a:r>
            <a:endParaRPr kumimoji="1" lang="zh-TW" altLang="en-US" sz="1500" dirty="0">
              <a:solidFill>
                <a:srgbClr val="FA9600"/>
              </a:solidFill>
            </a:endParaRPr>
          </a:p>
        </p:txBody>
      </p:sp>
      <p:pic>
        <p:nvPicPr>
          <p:cNvPr id="20" name="Picture 2" descr="D:\P\oTHE_team\Logo\OTHE_Tek_logo_upper_lower_white_border.png"/>
          <p:cNvPicPr>
            <a:picLocks noChangeAspect="1" noChangeArrowheads="1"/>
          </p:cNvPicPr>
          <p:nvPr userDrawn="1"/>
        </p:nvPicPr>
        <p:blipFill>
          <a:blip r:embed="rId2" cstate="print"/>
          <a:srcRect/>
          <a:stretch>
            <a:fillRect/>
          </a:stretch>
        </p:blipFill>
        <p:spPr bwMode="auto">
          <a:xfrm>
            <a:off x="5275676" y="142853"/>
            <a:ext cx="964413" cy="421511"/>
          </a:xfrm>
          <a:prstGeom prst="rect">
            <a:avLst/>
          </a:prstGeom>
          <a:noFill/>
        </p:spPr>
      </p:pic>
    </p:spTree>
    <p:extLst>
      <p:ext uri="{BB962C8B-B14F-4D97-AF65-F5344CB8AC3E}">
        <p14:creationId xmlns:p14="http://schemas.microsoft.com/office/powerpoint/2010/main" val="2069632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32956DFA-06A7-4A92-8202-038AE4696A14}"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142357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396988880"/>
      </p:ext>
    </p:extLst>
  </p:cSld>
  <p:clrMapOvr>
    <a:masterClrMapping/>
  </p:clrMapOvr>
  <p:hf hdr="0" ftr="0"/>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512188416"/>
      </p:ext>
    </p:extLst>
  </p:cSld>
  <p:clrMapOvr>
    <a:masterClrMapping/>
  </p:clrMapOvr>
  <p:hf hdr="0" ftr="0"/>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887930768"/>
      </p:ext>
    </p:extLst>
  </p:cSld>
  <p:clrMapOvr>
    <a:masterClrMapping/>
  </p:clrMapOvr>
  <p:hf hdr="0" ftr="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420640242"/>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a:xfrm>
            <a:off x="5759052" y="5883276"/>
            <a:ext cx="2057400" cy="365125"/>
          </a:xfrm>
          <a:prstGeom prst="rect">
            <a:avLst/>
          </a:prstGeom>
        </p:spPr>
        <p:txBody>
          <a:bodyPr/>
          <a:lstStyle/>
          <a:p>
            <a:fld id="{FB2C95D2-64D2-4E2A-AD80-CDCDF889E03F}" type="datetime1">
              <a:rPr lang="zh-TW" altLang="en-US" smtClean="0"/>
              <a:t>2014/8/21</a:t>
            </a:fld>
            <a:endParaRPr lang="zh-TW"/>
          </a:p>
        </p:txBody>
      </p:sp>
      <p:sp>
        <p:nvSpPr>
          <p:cNvPr id="4" name="Footer Placeholder 3"/>
          <p:cNvSpPr>
            <a:spLocks noGrp="1"/>
          </p:cNvSpPr>
          <p:nvPr>
            <p:ph type="ftr" sz="quarter" idx="11"/>
          </p:nvPr>
        </p:nvSpPr>
        <p:spPr>
          <a:xfrm>
            <a:off x="685347" y="5883276"/>
            <a:ext cx="5004649" cy="365125"/>
          </a:xfrm>
          <a:prstGeom prst="rect">
            <a:avLst/>
          </a:prstGeom>
        </p:spPr>
        <p:txBody>
          <a:bodyPr/>
          <a:lstStyle/>
          <a:p>
            <a:endParaRPr lang="zh-TW"/>
          </a:p>
        </p:txBody>
      </p:sp>
      <p:sp>
        <p:nvSpPr>
          <p:cNvPr id="5" name="Slide Number Placeholder 4"/>
          <p:cNvSpPr>
            <a:spLocks noGrp="1"/>
          </p:cNvSpPr>
          <p:nvPr>
            <p:ph type="sldNum" sz="quarter" idx="12"/>
          </p:nvPr>
        </p:nvSpPr>
        <p:spPr/>
        <p:txBody>
          <a:bodyPr/>
          <a:lstStyle/>
          <a:p>
            <a:fld id="{E31375A4-56A4-47D6-9801-1991572033F7}" type="slidenum">
              <a:rPr lang="en-US" altLang="zh-TW" smtClean="0"/>
              <a:t>‹#›</a:t>
            </a:fld>
            <a:endParaRPr lang="zh-TW" altLang="en-US"/>
          </a:p>
        </p:txBody>
      </p:sp>
    </p:spTree>
    <p:extLst>
      <p:ext uri="{BB962C8B-B14F-4D97-AF65-F5344CB8AC3E}">
        <p14:creationId xmlns:p14="http://schemas.microsoft.com/office/powerpoint/2010/main" val="18950888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370864688"/>
      </p:ext>
    </p:extLst>
  </p:cSld>
  <p:clrMapOvr>
    <a:masterClrMapping/>
  </p:clrMapOvr>
  <p:hf hdr="0" ftr="0"/>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888427966"/>
      </p:ext>
    </p:extLst>
  </p:cSld>
  <p:clrMapOvr>
    <a:masterClrMapping/>
  </p:clrMapOvr>
  <p:hf hdr="0" ftr="0"/>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4106986394"/>
      </p:ext>
    </p:extLst>
  </p:cSld>
  <p:clrMapOvr>
    <a:masterClrMapping/>
  </p:clrMapOvr>
  <p:hf hdr="0" ft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680782722"/>
      </p:ext>
    </p:extLst>
  </p:cSld>
  <p:clrMapOvr>
    <a:masterClrMapping/>
  </p:clrMapOvr>
  <p:hf hdr="0" ftr="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zh-TW" altLang="en-US" smtClean="0"/>
              <a:t>按一下以編輯母片標題樣式</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endParaRPr lang="en-US" sz="1350" dirty="0">
              <a:solidFill>
                <a:srgbClr val="90C226">
                  <a:lumMod val="60000"/>
                  <a:lumOff val="40000"/>
                </a:srgbClr>
              </a:solidFill>
              <a:latin typeface="Arial"/>
            </a:endParaRPr>
          </a:p>
        </p:txBody>
      </p:sp>
    </p:spTree>
    <p:extLst>
      <p:ext uri="{BB962C8B-B14F-4D97-AF65-F5344CB8AC3E}">
        <p14:creationId xmlns:p14="http://schemas.microsoft.com/office/powerpoint/2010/main" val="2811701460"/>
      </p:ext>
    </p:extLst>
  </p:cSld>
  <p:clrMapOvr>
    <a:masterClrMapping/>
  </p:clrMapOvr>
  <p:hf hdr="0" ftr="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118160350"/>
      </p:ext>
    </p:extLst>
  </p:cSld>
  <p:clrMapOvr>
    <a:masterClrMapping/>
  </p:clrMapOvr>
  <p:hf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zh-TW" altLang="en-US" smtClean="0"/>
              <a:t>按一下以編輯母片標題樣式</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014893834"/>
      </p:ext>
    </p:extLst>
  </p:cSld>
  <p:clrMapOvr>
    <a:masterClrMapping/>
  </p:clrMapOvr>
  <p:hf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zh-TW" altLang="en-US" smtClean="0"/>
              <a:t>按一下以編輯母片標題樣式</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993838896"/>
      </p:ext>
    </p:extLst>
  </p:cSld>
  <p:clrMapOvr>
    <a:masterClrMapping/>
  </p:clrMapOvr>
  <p:hf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632760578"/>
      </p:ext>
    </p:extLst>
  </p:cSld>
  <p:clrMapOvr>
    <a:masterClrMapping/>
  </p:clrMapOvr>
  <p:hf hdr="0" ftr="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DED11D25-8617-4717-96FB-E3480A0BBF7F}"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845044402"/>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759052" y="5883276"/>
            <a:ext cx="2057400" cy="365125"/>
          </a:xfrm>
          <a:prstGeom prst="rect">
            <a:avLst/>
          </a:prstGeom>
        </p:spPr>
        <p:txBody>
          <a:bodyPr/>
          <a:lstStyle/>
          <a:p>
            <a:fld id="{5FBE90FC-7F23-4055-B46E-B500BEA39FA8}" type="datetime1">
              <a:rPr lang="zh-TW" altLang="en-US" smtClean="0"/>
              <a:t>2014/8/21</a:t>
            </a:fld>
            <a:endParaRPr lang="zh-TW"/>
          </a:p>
        </p:txBody>
      </p:sp>
      <p:sp>
        <p:nvSpPr>
          <p:cNvPr id="3" name="Footer Placeholder 2"/>
          <p:cNvSpPr>
            <a:spLocks noGrp="1"/>
          </p:cNvSpPr>
          <p:nvPr>
            <p:ph type="ftr" sz="quarter" idx="11"/>
          </p:nvPr>
        </p:nvSpPr>
        <p:spPr>
          <a:xfrm>
            <a:off x="685347" y="5883276"/>
            <a:ext cx="5004649" cy="365125"/>
          </a:xfrm>
          <a:prstGeom prst="rect">
            <a:avLst/>
          </a:prstGeom>
        </p:spPr>
        <p:txBody>
          <a:bodyPr/>
          <a:lstStyle/>
          <a:p>
            <a:endParaRPr lang="zh-TW"/>
          </a:p>
        </p:txBody>
      </p:sp>
      <p:sp>
        <p:nvSpPr>
          <p:cNvPr id="4" name="Slide Number Placeholder 3"/>
          <p:cNvSpPr>
            <a:spLocks noGrp="1"/>
          </p:cNvSpPr>
          <p:nvPr>
            <p:ph type="sldNum" sz="quarter" idx="12"/>
          </p:nvPr>
        </p:nvSpPr>
        <p:spPr/>
        <p:txBody>
          <a:bodyPr/>
          <a:lstStyle/>
          <a:p>
            <a:fld id="{E31375A4-56A4-47D6-9801-1991572033F7}" type="slidenum">
              <a:rPr lang="en-US" altLang="zh-TW" smtClean="0"/>
              <a:t>‹#›</a:t>
            </a:fld>
            <a:endParaRPr lang="zh-TW" altLang="en-US"/>
          </a:p>
        </p:txBody>
      </p:sp>
    </p:spTree>
    <p:extLst>
      <p:ext uri="{BB962C8B-B14F-4D97-AF65-F5344CB8AC3E}">
        <p14:creationId xmlns:p14="http://schemas.microsoft.com/office/powerpoint/2010/main" val="1650646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9" name="標題 8"/>
          <p:cNvSpPr>
            <a:spLocks noGrp="1"/>
          </p:cNvSpPr>
          <p:nvPr>
            <p:ph type="title"/>
          </p:nvPr>
        </p:nvSpPr>
        <p:spPr/>
        <p:txBody>
          <a:bodyPr/>
          <a:lstStyle/>
          <a:p>
            <a:r>
              <a:rPr lang="zh-TW" altLang="en-US" smtClean="0"/>
              <a:t>按一下以編輯母片標題樣式</a:t>
            </a:r>
            <a:endParaRPr lang="zh-TW" altLang="en-US"/>
          </a:p>
        </p:txBody>
      </p:sp>
      <p:sp>
        <p:nvSpPr>
          <p:cNvPr id="10" name="日期版面配置區 9"/>
          <p:cNvSpPr>
            <a:spLocks noGrp="1"/>
          </p:cNvSpPr>
          <p:nvPr>
            <p:ph type="dt" sz="half" idx="10"/>
          </p:nvPr>
        </p:nvSpPr>
        <p:spPr/>
        <p:txBody>
          <a:bodyPr/>
          <a:lstStyle/>
          <a:p>
            <a:fld id="{32956DFA-06A7-4A92-8202-038AE4696A14}"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11" name="投影片編號版面配置區 10"/>
          <p:cNvSpPr>
            <a:spLocks noGrp="1"/>
          </p:cNvSpPr>
          <p:nvPr>
            <p:ph type="sldNum" sz="quarter" idx="11"/>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07113628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18" name="日期版面配置區 3"/>
          <p:cNvSpPr txBox="1">
            <a:spLocks/>
          </p:cNvSpPr>
          <p:nvPr userDrawn="1"/>
        </p:nvSpPr>
        <p:spPr>
          <a:xfrm>
            <a:off x="350658" y="116633"/>
            <a:ext cx="216024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a:defRPr/>
            </a:pPr>
            <a:r>
              <a:rPr kumimoji="1" lang="en-US" altLang="zh-TW" sz="1500" dirty="0" smtClean="0">
                <a:solidFill>
                  <a:srgbClr val="FA9600"/>
                </a:solidFill>
              </a:rPr>
              <a:t>www.</a:t>
            </a:r>
            <a:r>
              <a:rPr kumimoji="1" lang="en-US" altLang="zh-TW" sz="2400" b="1" dirty="0" smtClean="0">
                <a:solidFill>
                  <a:srgbClr val="FA9600"/>
                </a:solidFill>
              </a:rPr>
              <a:t>othe</a:t>
            </a:r>
            <a:r>
              <a:rPr kumimoji="1" lang="en-US" altLang="zh-TW" sz="1500" dirty="0" smtClean="0">
                <a:solidFill>
                  <a:srgbClr val="FA9600"/>
                </a:solidFill>
              </a:rPr>
              <a:t>.com.tw</a:t>
            </a:r>
            <a:endParaRPr kumimoji="1" lang="zh-TW" altLang="en-US" sz="1500" dirty="0">
              <a:solidFill>
                <a:srgbClr val="FA9600"/>
              </a:solidFill>
            </a:endParaRPr>
          </a:p>
        </p:txBody>
      </p:sp>
      <p:pic>
        <p:nvPicPr>
          <p:cNvPr id="22" name="Picture 2" descr="D:\P\oTHE_team\Logo\OTHE_Tek_logo_upper_lower_white_border.png"/>
          <p:cNvPicPr>
            <a:picLocks noChangeAspect="1" noChangeArrowheads="1"/>
          </p:cNvPicPr>
          <p:nvPr userDrawn="1"/>
        </p:nvPicPr>
        <p:blipFill>
          <a:blip r:embed="rId2" cstate="print"/>
          <a:srcRect/>
          <a:stretch>
            <a:fillRect/>
          </a:stretch>
        </p:blipFill>
        <p:spPr bwMode="auto">
          <a:xfrm>
            <a:off x="5275676" y="142853"/>
            <a:ext cx="964413" cy="421511"/>
          </a:xfrm>
          <a:prstGeom prst="rect">
            <a:avLst/>
          </a:prstGeom>
          <a:noFill/>
        </p:spPr>
      </p:pic>
      <p:sp>
        <p:nvSpPr>
          <p:cNvPr id="23" name="Date Placeholder 3"/>
          <p:cNvSpPr>
            <a:spLocks noGrp="1"/>
          </p:cNvSpPr>
          <p:nvPr>
            <p:ph type="dt" sz="half" idx="2"/>
          </p:nvPr>
        </p:nvSpPr>
        <p:spPr>
          <a:xfrm>
            <a:off x="6223492" y="299195"/>
            <a:ext cx="683954" cy="365125"/>
          </a:xfrm>
          <a:prstGeom prst="rect">
            <a:avLst/>
          </a:prstGeom>
        </p:spPr>
        <p:txBody>
          <a:bodyPr/>
          <a:lstStyle>
            <a:lvl1pPr algn="r">
              <a:defRPr sz="788">
                <a:solidFill>
                  <a:srgbClr val="FFC000"/>
                </a:solidFill>
              </a:defRPr>
            </a:lvl1pPr>
          </a:lstStyle>
          <a:p>
            <a:fld id="{FB7A3BAC-86C2-4E4D-9BB6-A693D88AB692}" type="datetime1">
              <a:rPr lang="zh-TW" altLang="en-US" smtClean="0"/>
              <a:pPr/>
              <a:t>2014/8/21</a:t>
            </a:fld>
            <a:endParaRPr lang="en-US" dirty="0"/>
          </a:p>
        </p:txBody>
      </p:sp>
      <p:sp>
        <p:nvSpPr>
          <p:cNvPr id="25" name="Slide Number Placeholder 5"/>
          <p:cNvSpPr>
            <a:spLocks noGrp="1"/>
          </p:cNvSpPr>
          <p:nvPr>
            <p:ph type="sldNum" sz="quarter" idx="4"/>
          </p:nvPr>
        </p:nvSpPr>
        <p:spPr>
          <a:xfrm>
            <a:off x="6400061" y="124997"/>
            <a:ext cx="512504" cy="365125"/>
          </a:xfrm>
          <a:prstGeom prst="rect">
            <a:avLst/>
          </a:prstGeom>
        </p:spPr>
        <p:txBody>
          <a:bodyPr/>
          <a:lstStyle>
            <a:lvl1pPr algn="r">
              <a:defRPr sz="788">
                <a:solidFill>
                  <a:srgbClr val="FFC000"/>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868087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9" name="標題 8"/>
          <p:cNvSpPr>
            <a:spLocks noGrp="1"/>
          </p:cNvSpPr>
          <p:nvPr>
            <p:ph type="title"/>
          </p:nvPr>
        </p:nvSpPr>
        <p:spPr/>
        <p:txBody>
          <a:bodyPr/>
          <a:lstStyle/>
          <a:p>
            <a:r>
              <a:rPr lang="zh-TW" altLang="en-US" smtClean="0"/>
              <a:t>按一下以編輯母片標題樣式</a:t>
            </a:r>
            <a:endParaRPr lang="zh-TW" altLang="en-US"/>
          </a:p>
        </p:txBody>
      </p:sp>
      <p:sp>
        <p:nvSpPr>
          <p:cNvPr id="10" name="日期版面配置區 9"/>
          <p:cNvSpPr>
            <a:spLocks noGrp="1"/>
          </p:cNvSpPr>
          <p:nvPr>
            <p:ph type="dt" sz="half" idx="10"/>
          </p:nvPr>
        </p:nvSpPr>
        <p:spPr/>
        <p:txBody>
          <a:bodyPr/>
          <a:lstStyle/>
          <a:p>
            <a:fld id="{32956DFA-06A7-4A92-8202-038AE4696A14}" type="datetime1">
              <a:rPr lang="zh-TW" altLang="en-US" smtClean="0"/>
              <a:pPr/>
              <a:t>2014/8/21</a:t>
            </a:fld>
            <a:endParaRPr lang="en-US" dirty="0"/>
          </a:p>
        </p:txBody>
      </p:sp>
      <p:sp>
        <p:nvSpPr>
          <p:cNvPr id="11" name="投影片編號版面配置區 10"/>
          <p:cNvSpPr>
            <a:spLocks noGrp="1"/>
          </p:cNvSpPr>
          <p:nvPr>
            <p:ph type="sldNum" sz="quarter" idx="11"/>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1065560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二個內容">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1295400"/>
          </a:xfrm>
        </p:spPr>
        <p:txBody>
          <a:bodyPr anchor="ctr"/>
          <a:lstStyle>
            <a:lvl1pPr algn="l">
              <a:defRPr/>
            </a:lvl1pPr>
            <a:extLst/>
          </a:lstStyle>
          <a:p>
            <a:pPr eaLnBrk="1" latinLnBrk="0" hangingPunct="1"/>
            <a:r>
              <a:rPr lang="zh-TW" altLang="en-US" dirty="0" smtClean="0"/>
              <a:t>按一下以編輯母片標題樣式</a:t>
            </a:r>
            <a:endParaRPr dirty="0"/>
          </a:p>
        </p:txBody>
      </p:sp>
      <p:sp>
        <p:nvSpPr>
          <p:cNvPr id="4" name="Content Placeholder 3"/>
          <p:cNvSpPr>
            <a:spLocks noGrp="1"/>
          </p:cNvSpPr>
          <p:nvPr>
            <p:ph sz="half" idx="2"/>
          </p:nvPr>
        </p:nvSpPr>
        <p:spPr>
          <a:xfrm>
            <a:off x="467544" y="1600202"/>
            <a:ext cx="8226400" cy="4525963"/>
          </a:xfrm>
        </p:spPr>
        <p:txBody>
          <a:bodyPr/>
          <a:lstStyle>
            <a:lvl1pPr eaLnBrk="1" latinLnBrk="0" hangingPunct="1">
              <a:defRPr kumimoji="1" lang="zh-TW" sz="2100"/>
            </a:lvl1pPr>
            <a:lvl2pPr eaLnBrk="1" latinLnBrk="0" hangingPunct="1">
              <a:defRPr kumimoji="1" lang="zh-TW" sz="1800"/>
            </a:lvl2pPr>
            <a:lvl3pPr eaLnBrk="1" latinLnBrk="0" hangingPunct="1">
              <a:defRPr kumimoji="1" lang="zh-TW" sz="1500"/>
            </a:lvl3pPr>
            <a:lvl4pPr eaLnBrk="1" latinLnBrk="0" hangingPunct="1">
              <a:defRPr kumimoji="1" lang="zh-TW" sz="1350"/>
            </a:lvl4pPr>
            <a:lvl5pPr eaLnBrk="1" latinLnBrk="0" hangingPunct="1">
              <a:defRPr kumimoji="1" lang="zh-TW" sz="1350"/>
            </a:lvl5pPr>
            <a:extLst/>
          </a:lstStyle>
          <a:p>
            <a:pPr lvl="0" eaLnBrk="1" latinLnBrk="0" hangingPunct="1"/>
            <a:r>
              <a:rPr lang="zh-TW" altLang="en-US" dirty="0" smtClean="0"/>
              <a:t>按一下以編輯母片文字樣式</a:t>
            </a:r>
          </a:p>
          <a:p>
            <a:pPr lvl="1" eaLnBrk="1" latinLnBrk="0" hangingPunct="1"/>
            <a:r>
              <a:rPr lang="zh-TW" altLang="en-US" dirty="0" smtClean="0"/>
              <a:t>第二層</a:t>
            </a:r>
          </a:p>
          <a:p>
            <a:pPr lvl="2" eaLnBrk="1" latinLnBrk="0" hangingPunct="1"/>
            <a:r>
              <a:rPr lang="zh-TW" altLang="en-US" dirty="0" smtClean="0"/>
              <a:t>第三層</a:t>
            </a:r>
          </a:p>
          <a:p>
            <a:pPr lvl="3" eaLnBrk="1" latinLnBrk="0" hangingPunct="1"/>
            <a:r>
              <a:rPr lang="zh-TW" altLang="en-US" dirty="0" smtClean="0"/>
              <a:t>第四層</a:t>
            </a:r>
          </a:p>
          <a:p>
            <a:pPr lvl="4" eaLnBrk="1" latinLnBrk="0" hangingPunct="1"/>
            <a:r>
              <a:rPr lang="zh-TW" altLang="en-US" dirty="0" smtClean="0"/>
              <a:t>第五層</a:t>
            </a:r>
            <a:endParaRPr dirty="0"/>
          </a:p>
        </p:txBody>
      </p:sp>
      <p:sp>
        <p:nvSpPr>
          <p:cNvPr id="5" name="Date Placeholder 4"/>
          <p:cNvSpPr>
            <a:spLocks noGrp="1"/>
          </p:cNvSpPr>
          <p:nvPr>
            <p:ph type="dt" sz="half" idx="10"/>
          </p:nvPr>
        </p:nvSpPr>
        <p:spPr/>
        <p:txBody>
          <a:bodyPr/>
          <a:lstStyle>
            <a:extLst/>
          </a:lstStyle>
          <a:p>
            <a:fld id="{64C8A606-35E7-4924-A57B-FC401649A40F}" type="datetime1">
              <a:rPr kumimoji="1" lang="zh-TW" altLang="en-US" smtClean="0"/>
              <a:pPr/>
              <a:t>2014/8/21</a:t>
            </a:fld>
            <a:endParaRPr kumimoji="1" lang="zh-TW" alt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extLst/>
          </a:lstStyle>
          <a:p>
            <a:pPr defTabSz="342900"/>
            <a:endParaRPr kumimoji="1" lang="zh-TW" altLang="en-US" dirty="0">
              <a:solidFill>
                <a:prstClr val="black"/>
              </a:solidFill>
            </a:endParaRPr>
          </a:p>
        </p:txBody>
      </p:sp>
      <p:sp>
        <p:nvSpPr>
          <p:cNvPr id="7"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DCFCEA-4F0A-4661-9CAB-2A115FA7D024}" type="slidenum">
              <a:rPr kumimoji="1" lang="en-US" altLang="zh-TW" smtClean="0">
                <a:solidFill>
                  <a:srgbClr val="2C3C43"/>
                </a:solidFill>
              </a:rPr>
              <a:pPr/>
              <a:t>‹#›</a:t>
            </a:fld>
            <a:endParaRPr kumimoji="1" lang="zh-TW" altLang="en-US" dirty="0">
              <a:solidFill>
                <a:srgbClr val="2C3C43"/>
              </a:solidFill>
            </a:endParaRPr>
          </a:p>
        </p:txBody>
      </p:sp>
    </p:spTree>
    <p:extLst>
      <p:ext uri="{BB962C8B-B14F-4D97-AF65-F5344CB8AC3E}">
        <p14:creationId xmlns:p14="http://schemas.microsoft.com/office/powerpoint/2010/main" val="179745095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a:off x="5759052" y="5883276"/>
            <a:ext cx="2057400" cy="365125"/>
          </a:xfrm>
          <a:prstGeom prst="rect">
            <a:avLst/>
          </a:prstGeom>
        </p:spPr>
        <p:txBody>
          <a:bodyPr/>
          <a:lstStyle/>
          <a:p>
            <a:fld id="{A3DB6F13-85D3-4C1B-9A88-793B3308CC3D}" type="datetime1">
              <a:rPr lang="zh-TW" altLang="en-US" smtClean="0"/>
              <a:t>2014/8/21</a:t>
            </a:fld>
            <a:endParaRPr lang="zh-TW"/>
          </a:p>
        </p:txBody>
      </p:sp>
      <p:sp>
        <p:nvSpPr>
          <p:cNvPr id="6" name="Footer Placeholder 5"/>
          <p:cNvSpPr>
            <a:spLocks noGrp="1"/>
          </p:cNvSpPr>
          <p:nvPr>
            <p:ph type="ftr" sz="quarter" idx="11"/>
          </p:nvPr>
        </p:nvSpPr>
        <p:spPr>
          <a:xfrm>
            <a:off x="685347" y="5883276"/>
            <a:ext cx="5004649" cy="365125"/>
          </a:xfrm>
          <a:prstGeom prst="rect">
            <a:avLst/>
          </a:prstGeom>
        </p:spPr>
        <p:txBody>
          <a:bodyPr/>
          <a:lstStyle/>
          <a:p>
            <a:endParaRPr lang="zh-TW"/>
          </a:p>
        </p:txBody>
      </p:sp>
      <p:sp>
        <p:nvSpPr>
          <p:cNvPr id="7" name="Slide Number Placeholder 6"/>
          <p:cNvSpPr>
            <a:spLocks noGrp="1"/>
          </p:cNvSpPr>
          <p:nvPr>
            <p:ph type="sldNum" sz="quarter" idx="12"/>
          </p:nvPr>
        </p:nvSpPr>
        <p:spPr/>
        <p:txBody>
          <a:bodyPr/>
          <a:lstStyle/>
          <a:p>
            <a:fld id="{E31375A4-56A4-47D6-9801-1991572033F7}" type="slidenum">
              <a:rPr lang="en-US" altLang="zh-TW" smtClean="0"/>
              <a:t>‹#›</a:t>
            </a:fld>
            <a:endParaRPr lang="zh-TW" altLang="en-US"/>
          </a:p>
        </p:txBody>
      </p:sp>
    </p:spTree>
    <p:extLst>
      <p:ext uri="{BB962C8B-B14F-4D97-AF65-F5344CB8AC3E}">
        <p14:creationId xmlns:p14="http://schemas.microsoft.com/office/powerpoint/2010/main" val="4087186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a:off x="5759052" y="5883276"/>
            <a:ext cx="2057400" cy="365125"/>
          </a:xfrm>
          <a:prstGeom prst="rect">
            <a:avLst/>
          </a:prstGeom>
        </p:spPr>
        <p:txBody>
          <a:bodyPr/>
          <a:lstStyle/>
          <a:p>
            <a:fld id="{5AFE1DFC-71DA-453E-BD09-8EC377D4B76D}" type="datetime1">
              <a:rPr lang="zh-TW" altLang="en-US" smtClean="0"/>
              <a:t>2014/8/21</a:t>
            </a:fld>
            <a:endParaRPr lang="zh-TW"/>
          </a:p>
        </p:txBody>
      </p:sp>
      <p:sp>
        <p:nvSpPr>
          <p:cNvPr id="6" name="Footer Placeholder 5"/>
          <p:cNvSpPr>
            <a:spLocks noGrp="1"/>
          </p:cNvSpPr>
          <p:nvPr>
            <p:ph type="ftr" sz="quarter" idx="11"/>
          </p:nvPr>
        </p:nvSpPr>
        <p:spPr>
          <a:xfrm>
            <a:off x="685347" y="5883276"/>
            <a:ext cx="5004649" cy="365125"/>
          </a:xfrm>
          <a:prstGeom prst="rect">
            <a:avLst/>
          </a:prstGeom>
        </p:spPr>
        <p:txBody>
          <a:bodyPr/>
          <a:lstStyle/>
          <a:p>
            <a:endParaRPr lang="zh-TW"/>
          </a:p>
        </p:txBody>
      </p:sp>
      <p:sp>
        <p:nvSpPr>
          <p:cNvPr id="7" name="Slide Number Placeholder 6"/>
          <p:cNvSpPr>
            <a:spLocks noGrp="1"/>
          </p:cNvSpPr>
          <p:nvPr>
            <p:ph type="sldNum" sz="quarter" idx="12"/>
          </p:nvPr>
        </p:nvSpPr>
        <p:spPr/>
        <p:txBody>
          <a:bodyPr/>
          <a:lstStyle/>
          <a:p>
            <a:fld id="{E31375A4-56A4-47D6-9801-1991572033F7}" type="slidenum">
              <a:rPr lang="en-US" altLang="zh-TW" smtClean="0"/>
              <a:t>‹#›</a:t>
            </a:fld>
            <a:endParaRPr lang="zh-TW" altLang="en-US"/>
          </a:p>
        </p:txBody>
      </p:sp>
      <p:sp>
        <p:nvSpPr>
          <p:cNvPr id="9" name="矩形 8"/>
          <p:cNvSpPr/>
          <p:nvPr userDrawn="1"/>
        </p:nvSpPr>
        <p:spPr bwMode="blackWhite">
          <a:xfrm>
            <a:off x="483068" y="640080"/>
            <a:ext cx="5006340" cy="5577840"/>
          </a:xfrm>
          <a:prstGeom prst="rect">
            <a:avLst/>
          </a:prstGeom>
          <a:solidFill>
            <a:srgbClr val="000000"/>
          </a:solidFill>
          <a:ln w="1016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Tree>
    <p:extLst>
      <p:ext uri="{BB962C8B-B14F-4D97-AF65-F5344CB8AC3E}">
        <p14:creationId xmlns:p14="http://schemas.microsoft.com/office/powerpoint/2010/main" val="1929071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2.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2.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image" Target="../media/image2.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image" Target="../media/image2.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日期版面配置區 3"/>
          <p:cNvSpPr txBox="1">
            <a:spLocks/>
          </p:cNvSpPr>
          <p:nvPr userDrawn="1"/>
        </p:nvSpPr>
        <p:spPr>
          <a:xfrm>
            <a:off x="107504" y="39539"/>
            <a:ext cx="288032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000" b="0" i="0" u="none" strike="noStrike" kern="1200" cap="none" spc="0" normalizeH="0" baseline="0" noProof="0" dirty="0" smtClean="0">
                <a:ln>
                  <a:noFill/>
                </a:ln>
                <a:solidFill>
                  <a:srgbClr val="FA9600"/>
                </a:solidFill>
                <a:effectLst/>
                <a:uLnTx/>
                <a:uFillTx/>
                <a:latin typeface="+mn-ea"/>
                <a:cs typeface="+mn-cs"/>
              </a:rPr>
              <a:t>HITCON 2014</a:t>
            </a:r>
            <a:endParaRPr kumimoji="1" lang="zh-TW" sz="2000" b="0" i="0" u="none" strike="noStrike" kern="1200" cap="none" spc="0" normalizeH="0" baseline="0" noProof="0" dirty="0">
              <a:ln>
                <a:noFill/>
              </a:ln>
              <a:solidFill>
                <a:srgbClr val="FA9600"/>
              </a:solidFill>
              <a:effectLst/>
              <a:uLnTx/>
              <a:uFillTx/>
              <a:latin typeface="+mn-ea"/>
              <a:cs typeface="+mn-cs"/>
            </a:endParaRPr>
          </a:p>
        </p:txBody>
      </p:sp>
      <p:pic>
        <p:nvPicPr>
          <p:cNvPr id="8" name="Picture 2" descr="D:\P\oTHE_team\Logo\OTHE_Tek_logo_upper_lower_white_border.png"/>
          <p:cNvPicPr>
            <a:picLocks noChangeAspect="1" noChangeArrowheads="1"/>
          </p:cNvPicPr>
          <p:nvPr userDrawn="1"/>
        </p:nvPicPr>
        <p:blipFill>
          <a:blip r:embed="rId21" cstate="print"/>
          <a:srcRect/>
          <a:stretch>
            <a:fillRect/>
          </a:stretch>
        </p:blipFill>
        <p:spPr bwMode="auto">
          <a:xfrm>
            <a:off x="7650566" y="26238"/>
            <a:ext cx="1389631" cy="455519"/>
          </a:xfrm>
          <a:prstGeom prst="rect">
            <a:avLst/>
          </a:prstGeom>
          <a:noFill/>
        </p:spPr>
      </p:pic>
      <p:sp>
        <p:nvSpPr>
          <p:cNvPr id="6" name="Slide Number Placeholder 5"/>
          <p:cNvSpPr>
            <a:spLocks noGrp="1"/>
          </p:cNvSpPr>
          <p:nvPr>
            <p:ph type="sldNum" sz="quarter" idx="4"/>
          </p:nvPr>
        </p:nvSpPr>
        <p:spPr>
          <a:xfrm>
            <a:off x="2051720" y="71434"/>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32E91A3-902B-426A-8B1E-24C9CE5D3BA3}" type="slidenum">
              <a:rPr lang="zh-TW" altLang="en-US" smtClean="0"/>
              <a:pPr/>
              <a:t>‹#›</a:t>
            </a:fld>
            <a:endParaRPr lang="zh-TW" altLang="en-US" dirty="0"/>
          </a:p>
        </p:txBody>
      </p:sp>
    </p:spTree>
    <p:extLst>
      <p:ext uri="{BB962C8B-B14F-4D97-AF65-F5344CB8AC3E}">
        <p14:creationId xmlns:p14="http://schemas.microsoft.com/office/powerpoint/2010/main" val="2049743133"/>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656" r:id="rId18"/>
    <p:sldLayoutId id="2147483751" r:id="rId19"/>
  </p:sldLayoutIdLst>
  <p:timing>
    <p:tnLst>
      <p:par>
        <p:cTn id="1" dur="indefinite" restart="never" nodeType="tmRoot"/>
      </p:par>
    </p:tnLst>
  </p:timing>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guide id="3" orient="horz" pos="1008">
          <p15:clr>
            <a:srgbClr val="F26B43"/>
          </p15:clr>
        </p15:guide>
        <p15:guide id="4" orient="horz" pos="1152">
          <p15:clr>
            <a:srgbClr val="F26B43"/>
          </p15:clr>
        </p15:guide>
        <p15:guide id="5" orient="horz" pos="3840">
          <p15:clr>
            <a:srgbClr val="F26B43"/>
          </p15:clr>
        </p15:guide>
        <p15:guide id="6" orient="horz" pos="288">
          <p15:clr>
            <a:srgbClr val="F26B43"/>
          </p15:clr>
        </p15:guide>
        <p15:guide id="7" pos="5040">
          <p15:clr>
            <a:srgbClr val="F26B43"/>
          </p15:clr>
        </p15:guide>
        <p15:guide id="8" pos="720">
          <p15:clr>
            <a:srgbClr val="F26B43"/>
          </p15:clr>
        </p15:guide>
        <p15:guide id="9" pos="504">
          <p15:clr>
            <a:srgbClr val="F26B43"/>
          </p15:clr>
        </p15:guide>
        <p15:guide id="10" pos="5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342900"/>
            <a:fld id="{0390149C-F554-4737-878B-F81408114D9C}" type="datetime1">
              <a:rPr lang="zh-TW" altLang="en-US" smtClean="0">
                <a:solidFill>
                  <a:prstClr val="black">
                    <a:tint val="75000"/>
                  </a:prstClr>
                </a:solidFill>
              </a:rPr>
              <a:t>2014/8/21</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sp>
        <p:nvSpPr>
          <p:cNvPr id="18" name="日期版面配置區 3"/>
          <p:cNvSpPr txBox="1">
            <a:spLocks/>
          </p:cNvSpPr>
          <p:nvPr userDrawn="1"/>
        </p:nvSpPr>
        <p:spPr>
          <a:xfrm>
            <a:off x="350658" y="116633"/>
            <a:ext cx="216024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a:defRPr/>
            </a:pPr>
            <a:r>
              <a:rPr kumimoji="1" lang="en-US" altLang="zh-TW" sz="1500" dirty="0" smtClean="0">
                <a:solidFill>
                  <a:srgbClr val="FA9600"/>
                </a:solidFill>
              </a:rPr>
              <a:t>www.</a:t>
            </a:r>
            <a:r>
              <a:rPr kumimoji="1" lang="en-US" altLang="zh-TW" sz="2400" b="1" dirty="0" smtClean="0">
                <a:solidFill>
                  <a:srgbClr val="FA9600"/>
                </a:solidFill>
              </a:rPr>
              <a:t>othe</a:t>
            </a:r>
            <a:r>
              <a:rPr kumimoji="1" lang="en-US" altLang="zh-TW" sz="1500" dirty="0" smtClean="0">
                <a:solidFill>
                  <a:srgbClr val="FA9600"/>
                </a:solidFill>
              </a:rPr>
              <a:t>.com.tw</a:t>
            </a:r>
            <a:endParaRPr kumimoji="1" lang="zh-TW" altLang="en-US" sz="1500" dirty="0">
              <a:solidFill>
                <a:srgbClr val="FA9600"/>
              </a:solidFill>
            </a:endParaRPr>
          </a:p>
        </p:txBody>
      </p:sp>
      <p:pic>
        <p:nvPicPr>
          <p:cNvPr id="19" name="Picture 2" descr="D:\P\oTHE_team\Logo\OTHE_Tek_logo_upper_lower_white_border.png"/>
          <p:cNvPicPr>
            <a:picLocks noChangeAspect="1" noChangeArrowheads="1"/>
          </p:cNvPicPr>
          <p:nvPr userDrawn="1"/>
        </p:nvPicPr>
        <p:blipFill>
          <a:blip r:embed="rId19" cstate="print"/>
          <a:srcRect/>
          <a:stretch>
            <a:fillRect/>
          </a:stretch>
        </p:blipFill>
        <p:spPr bwMode="auto">
          <a:xfrm>
            <a:off x="5275676" y="142853"/>
            <a:ext cx="964413" cy="421511"/>
          </a:xfrm>
          <a:prstGeom prst="rect">
            <a:avLst/>
          </a:prstGeom>
          <a:noFill/>
        </p:spPr>
      </p:pic>
    </p:spTree>
    <p:extLst>
      <p:ext uri="{BB962C8B-B14F-4D97-AF65-F5344CB8AC3E}">
        <p14:creationId xmlns:p14="http://schemas.microsoft.com/office/powerpoint/2010/main" val="325556446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Lst>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342900"/>
            <a:fld id="{DED11D25-8617-4717-96FB-E3480A0BBF7F}" type="datetime1">
              <a:rPr lang="zh-TW" altLang="en-US" smtClean="0">
                <a:solidFill>
                  <a:prstClr val="black">
                    <a:tint val="75000"/>
                  </a:prstClr>
                </a:solidFill>
              </a:rPr>
              <a:pPr defTabSz="342900"/>
              <a:t>2014/8/21</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sp>
        <p:nvSpPr>
          <p:cNvPr id="18" name="日期版面配置區 3"/>
          <p:cNvSpPr txBox="1">
            <a:spLocks/>
          </p:cNvSpPr>
          <p:nvPr userDrawn="1"/>
        </p:nvSpPr>
        <p:spPr>
          <a:xfrm>
            <a:off x="350658" y="116633"/>
            <a:ext cx="216024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a:defRPr/>
            </a:pPr>
            <a:r>
              <a:rPr kumimoji="1" lang="en-US" altLang="zh-TW" sz="1500" dirty="0" smtClean="0">
                <a:solidFill>
                  <a:srgbClr val="FA9600"/>
                </a:solidFill>
              </a:rPr>
              <a:t>www.</a:t>
            </a:r>
            <a:r>
              <a:rPr kumimoji="1" lang="en-US" altLang="zh-TW" sz="2400" b="1" dirty="0" smtClean="0">
                <a:solidFill>
                  <a:srgbClr val="FA9600"/>
                </a:solidFill>
              </a:rPr>
              <a:t>othe</a:t>
            </a:r>
            <a:r>
              <a:rPr kumimoji="1" lang="en-US" altLang="zh-TW" sz="1500" dirty="0" smtClean="0">
                <a:solidFill>
                  <a:srgbClr val="FA9600"/>
                </a:solidFill>
              </a:rPr>
              <a:t>.com.tw</a:t>
            </a:r>
            <a:endParaRPr kumimoji="1" lang="zh-TW" altLang="en-US" sz="1500" dirty="0">
              <a:solidFill>
                <a:srgbClr val="FA9600"/>
              </a:solidFill>
            </a:endParaRPr>
          </a:p>
        </p:txBody>
      </p:sp>
      <p:pic>
        <p:nvPicPr>
          <p:cNvPr id="19" name="Picture 2" descr="D:\P\oTHE_team\Logo\OTHE_Tek_logo_upper_lower_white_border.png"/>
          <p:cNvPicPr>
            <a:picLocks noChangeAspect="1" noChangeArrowheads="1"/>
          </p:cNvPicPr>
          <p:nvPr userDrawn="1"/>
        </p:nvPicPr>
        <p:blipFill>
          <a:blip r:embed="rId19" cstate="print"/>
          <a:srcRect/>
          <a:stretch>
            <a:fillRect/>
          </a:stretch>
        </p:blipFill>
        <p:spPr bwMode="auto">
          <a:xfrm>
            <a:off x="5275676" y="142853"/>
            <a:ext cx="964413" cy="421511"/>
          </a:xfrm>
          <a:prstGeom prst="rect">
            <a:avLst/>
          </a:prstGeom>
          <a:noFill/>
        </p:spPr>
      </p:pic>
    </p:spTree>
    <p:extLst>
      <p:ext uri="{BB962C8B-B14F-4D97-AF65-F5344CB8AC3E}">
        <p14:creationId xmlns:p14="http://schemas.microsoft.com/office/powerpoint/2010/main" val="184375817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Lst>
  <p:hf hdr="0" ftr="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342900"/>
            <a:fld id="{DED11D25-8617-4717-96FB-E3480A0BBF7F}" type="datetime1">
              <a:rPr lang="zh-TW" altLang="en-US" smtClean="0">
                <a:solidFill>
                  <a:prstClr val="black">
                    <a:tint val="75000"/>
                  </a:prstClr>
                </a:solidFill>
              </a:rPr>
              <a:pPr defTabSz="342900"/>
              <a:t>2014/8/21</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sp>
        <p:nvSpPr>
          <p:cNvPr id="18" name="日期版面配置區 3"/>
          <p:cNvSpPr txBox="1">
            <a:spLocks/>
          </p:cNvSpPr>
          <p:nvPr userDrawn="1"/>
        </p:nvSpPr>
        <p:spPr>
          <a:xfrm>
            <a:off x="350658" y="116633"/>
            <a:ext cx="216024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a:defRPr/>
            </a:pPr>
            <a:r>
              <a:rPr kumimoji="1" lang="en-US" altLang="zh-TW" sz="1500" dirty="0" smtClean="0">
                <a:solidFill>
                  <a:srgbClr val="FA9600"/>
                </a:solidFill>
              </a:rPr>
              <a:t>www.</a:t>
            </a:r>
            <a:r>
              <a:rPr kumimoji="1" lang="en-US" altLang="zh-TW" sz="2400" b="1" dirty="0" smtClean="0">
                <a:solidFill>
                  <a:srgbClr val="FA9600"/>
                </a:solidFill>
              </a:rPr>
              <a:t>othe</a:t>
            </a:r>
            <a:r>
              <a:rPr kumimoji="1" lang="en-US" altLang="zh-TW" sz="1500" dirty="0" smtClean="0">
                <a:solidFill>
                  <a:srgbClr val="FA9600"/>
                </a:solidFill>
              </a:rPr>
              <a:t>.com.tw</a:t>
            </a:r>
            <a:endParaRPr kumimoji="1" lang="zh-TW" altLang="en-US" sz="1500" dirty="0">
              <a:solidFill>
                <a:srgbClr val="FA9600"/>
              </a:solidFill>
            </a:endParaRPr>
          </a:p>
        </p:txBody>
      </p:sp>
      <p:pic>
        <p:nvPicPr>
          <p:cNvPr id="19" name="Picture 2" descr="D:\P\oTHE_team\Logo\OTHE_Tek_logo_upper_lower_white_border.png"/>
          <p:cNvPicPr>
            <a:picLocks noChangeAspect="1" noChangeArrowheads="1"/>
          </p:cNvPicPr>
          <p:nvPr userDrawn="1"/>
        </p:nvPicPr>
        <p:blipFill>
          <a:blip r:embed="rId19" cstate="print"/>
          <a:srcRect/>
          <a:stretch>
            <a:fillRect/>
          </a:stretch>
        </p:blipFill>
        <p:spPr bwMode="auto">
          <a:xfrm>
            <a:off x="5275676" y="142853"/>
            <a:ext cx="964413" cy="421511"/>
          </a:xfrm>
          <a:prstGeom prst="rect">
            <a:avLst/>
          </a:prstGeom>
          <a:noFill/>
        </p:spPr>
      </p:pic>
    </p:spTree>
    <p:extLst>
      <p:ext uri="{BB962C8B-B14F-4D97-AF65-F5344CB8AC3E}">
        <p14:creationId xmlns:p14="http://schemas.microsoft.com/office/powerpoint/2010/main" val="250749493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Lst>
  <p:hf hdr="0" ftr="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8" name="日期版面配置區 3"/>
          <p:cNvSpPr txBox="1">
            <a:spLocks/>
          </p:cNvSpPr>
          <p:nvPr userDrawn="1"/>
        </p:nvSpPr>
        <p:spPr>
          <a:xfrm>
            <a:off x="350658" y="116633"/>
            <a:ext cx="216024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a:defRPr/>
            </a:pPr>
            <a:r>
              <a:rPr kumimoji="1" lang="en-US" altLang="zh-TW" sz="1500" dirty="0" smtClean="0">
                <a:solidFill>
                  <a:srgbClr val="FA9600"/>
                </a:solidFill>
              </a:rPr>
              <a:t>www.</a:t>
            </a:r>
            <a:r>
              <a:rPr kumimoji="1" lang="en-US" altLang="zh-TW" sz="2400" b="1" dirty="0" smtClean="0">
                <a:solidFill>
                  <a:srgbClr val="FA9600"/>
                </a:solidFill>
              </a:rPr>
              <a:t>othe</a:t>
            </a:r>
            <a:r>
              <a:rPr kumimoji="1" lang="en-US" altLang="zh-TW" sz="1500" dirty="0" smtClean="0">
                <a:solidFill>
                  <a:srgbClr val="FA9600"/>
                </a:solidFill>
              </a:rPr>
              <a:t>.com.tw</a:t>
            </a:r>
            <a:endParaRPr kumimoji="1" lang="zh-TW" altLang="en-US" sz="1500" dirty="0">
              <a:solidFill>
                <a:srgbClr val="FA9600"/>
              </a:solidFill>
            </a:endParaRPr>
          </a:p>
        </p:txBody>
      </p:sp>
      <p:pic>
        <p:nvPicPr>
          <p:cNvPr id="19" name="Picture 2" descr="D:\P\oTHE_team\Logo\OTHE_Tek_logo_upper_lower_white_border.png"/>
          <p:cNvPicPr>
            <a:picLocks noChangeAspect="1" noChangeArrowheads="1"/>
          </p:cNvPicPr>
          <p:nvPr userDrawn="1"/>
        </p:nvPicPr>
        <p:blipFill>
          <a:blip r:embed="rId5" cstate="print"/>
          <a:srcRect/>
          <a:stretch>
            <a:fillRect/>
          </a:stretch>
        </p:blipFill>
        <p:spPr bwMode="auto">
          <a:xfrm>
            <a:off x="5275676" y="142853"/>
            <a:ext cx="964413" cy="421511"/>
          </a:xfrm>
          <a:prstGeom prst="rect">
            <a:avLst/>
          </a:prstGeom>
          <a:noFill/>
        </p:spPr>
      </p:pic>
      <p:sp>
        <p:nvSpPr>
          <p:cNvPr id="30" name="Date Placeholder 3"/>
          <p:cNvSpPr>
            <a:spLocks noGrp="1"/>
          </p:cNvSpPr>
          <p:nvPr>
            <p:ph type="dt" sz="half" idx="2"/>
          </p:nvPr>
        </p:nvSpPr>
        <p:spPr>
          <a:xfrm>
            <a:off x="6223492" y="299195"/>
            <a:ext cx="683954" cy="365125"/>
          </a:xfrm>
          <a:prstGeom prst="rect">
            <a:avLst/>
          </a:prstGeom>
        </p:spPr>
        <p:txBody>
          <a:bodyPr/>
          <a:lstStyle>
            <a:lvl1pPr algn="r">
              <a:defRPr sz="788">
                <a:solidFill>
                  <a:srgbClr val="FFC000"/>
                </a:solidFill>
              </a:defRPr>
            </a:lvl1pPr>
          </a:lstStyle>
          <a:p>
            <a:pPr defTabSz="342900"/>
            <a:fld id="{DED11D25-8617-4717-96FB-E3480A0BBF7F}" type="datetime1">
              <a:rPr lang="zh-TW" altLang="en-US" smtClean="0"/>
              <a:pPr defTabSz="342900"/>
              <a:t>2014/8/21</a:t>
            </a:fld>
            <a:endParaRPr lang="en-US" dirty="0"/>
          </a:p>
        </p:txBody>
      </p:sp>
      <p:sp>
        <p:nvSpPr>
          <p:cNvPr id="31" name="Slide Number Placeholder 5"/>
          <p:cNvSpPr>
            <a:spLocks noGrp="1"/>
          </p:cNvSpPr>
          <p:nvPr>
            <p:ph type="sldNum" sz="quarter" idx="4"/>
          </p:nvPr>
        </p:nvSpPr>
        <p:spPr>
          <a:xfrm>
            <a:off x="6400061" y="124997"/>
            <a:ext cx="512504" cy="365125"/>
          </a:xfrm>
          <a:prstGeom prst="rect">
            <a:avLst/>
          </a:prstGeom>
        </p:spPr>
        <p:txBody>
          <a:bodyPr/>
          <a:lstStyle>
            <a:lvl1pPr algn="r">
              <a:defRPr sz="788">
                <a:solidFill>
                  <a:srgbClr val="FFC000"/>
                </a:solidFill>
              </a:defRPr>
            </a:lvl1p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131829359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Lst>
  <p:timing>
    <p:tnLst>
      <p:par>
        <p:cTn id="1" dur="indefinite" restart="never" nodeType="tmRoot"/>
      </p:par>
    </p:tnLst>
  </p:timing>
  <p:hf hdr="0" ftr="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0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7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vmlDrawing" Target="../drawings/vmlDrawing1.v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1.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youtube.com/watch?v=YqXtRRuagz0" TargetMode="External"/><Relationship Id="rId5" Type="http://schemas.openxmlformats.org/officeDocument/2006/relationships/image" Target="../media/image67.png"/><Relationship Id="rId4" Type="http://schemas.openxmlformats.org/officeDocument/2006/relationships/notesSlide" Target="../notesSlides/notesSlide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3.png"/><Relationship Id="rId1" Type="http://schemas.openxmlformats.org/officeDocument/2006/relationships/slideLayout" Target="../slideLayouts/slideLayout55.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5.xml"/><Relationship Id="rId5" Type="http://schemas.openxmlformats.org/officeDocument/2006/relationships/image" Target="../media/image78.png"/><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5.xml"/><Relationship Id="rId5" Type="http://schemas.openxmlformats.org/officeDocument/2006/relationships/image" Target="../media/image82.jpeg"/><Relationship Id="rId4" Type="http://schemas.openxmlformats.org/officeDocument/2006/relationships/image" Target="../media/image81.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google.com.tw/url?sa=i&amp;rct=j&amp;q=&amp;esrc=s&amp;source=images&amp;cd=&amp;cad=rja&amp;uact=8&amp;docid=gP3KqVmDt7alYM&amp;tbnid=Fy7615JihB36hM:&amp;ved=0CAUQjRw&amp;url=http://udn.com/NEWS/MAINLAND/MAI3/8779940.shtml&amp;ei=6HjBU92cA86hkwWy3oD4CQ&amp;psig=AFQjCNGuhcbndGMF77GhWj92XTkvMcscSA&amp;ust=1405274717859625"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udn.com/NEWS/MAINLAND/MAI3/8779940.shtml" TargetMode="External"/><Relationship Id="rId4" Type="http://schemas.openxmlformats.org/officeDocument/2006/relationships/image" Target="../media/image83.gif"/></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d14pq4bkfgmaob.cloudfront.net/wp-content/uploads/2014/03/8075665-3126114.jp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m.163.com/proxy?url=http://tech.163.com/14/0317/10/9NHHK6VG000915BD.html" TargetMode="External"/><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gif"/><Relationship Id="rId7"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38.xml"/><Relationship Id="rId6" Type="http://schemas.openxmlformats.org/officeDocument/2006/relationships/image" Target="../media/image96.jpeg"/><Relationship Id="rId5" Type="http://schemas.openxmlformats.org/officeDocument/2006/relationships/image" Target="../media/image95.pn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8.xml"/><Relationship Id="rId1" Type="http://schemas.openxmlformats.org/officeDocument/2006/relationships/vmlDrawing" Target="../drawings/vmlDrawing3.vml"/><Relationship Id="rId4" Type="http://schemas.openxmlformats.org/officeDocument/2006/relationships/image" Target="../media/image50.emf"/></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wmf"/><Relationship Id="rId1" Type="http://schemas.openxmlformats.org/officeDocument/2006/relationships/slideLayout" Target="../slideLayouts/slideLayout38.xml"/><Relationship Id="rId5" Type="http://schemas.openxmlformats.org/officeDocument/2006/relationships/image" Target="../media/image107.wmf"/><Relationship Id="rId4" Type="http://schemas.openxmlformats.org/officeDocument/2006/relationships/image" Target="../media/image106.png"/></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38.xml"/><Relationship Id="rId4" Type="http://schemas.openxmlformats.org/officeDocument/2006/relationships/image" Target="../media/image110.png"/></Relationships>
</file>

<file path=ppt/slides/_rels/slide96.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432E91A3-902B-426A-8B1E-24C9CE5D3BA3}" type="slidenum">
              <a:rPr lang="zh-TW" altLang="en-US" smtClean="0"/>
              <a:pPr/>
              <a:t>1</a:t>
            </a:fld>
            <a:endParaRPr lang="zh-TW" altLang="en-US" dirty="0"/>
          </a:p>
        </p:txBody>
      </p:sp>
      <p:sp>
        <p:nvSpPr>
          <p:cNvPr id="4" name="矩形 3"/>
          <p:cNvSpPr/>
          <p:nvPr/>
        </p:nvSpPr>
        <p:spPr>
          <a:xfrm>
            <a:off x="2843808" y="5910371"/>
            <a:ext cx="4572000" cy="830997"/>
          </a:xfrm>
          <a:prstGeom prst="rect">
            <a:avLst/>
          </a:prstGeom>
        </p:spPr>
        <p:txBody>
          <a:bodyPr>
            <a:spAutoFit/>
          </a:bodyPr>
          <a:lstStyle/>
          <a:p>
            <a:pPr algn="r"/>
            <a:r>
              <a:rPr lang="en-US" altLang="zh-TW" sz="1600" dirty="0" smtClean="0">
                <a:solidFill>
                  <a:srgbClr val="FFC000"/>
                </a:solidFill>
                <a:latin typeface="+mn-ea"/>
              </a:rPr>
              <a:t>2014/8/21</a:t>
            </a:r>
            <a:r>
              <a:rPr lang="en-US" altLang="zh-TW" sz="1600" dirty="0">
                <a:solidFill>
                  <a:srgbClr val="FFC000"/>
                </a:solidFill>
                <a:latin typeface="+mn-ea"/>
              </a:rPr>
              <a:t/>
            </a:r>
            <a:br>
              <a:rPr lang="en-US" altLang="zh-TW" sz="1600" dirty="0">
                <a:solidFill>
                  <a:srgbClr val="FFC000"/>
                </a:solidFill>
                <a:latin typeface="+mn-ea"/>
              </a:rPr>
            </a:br>
            <a:r>
              <a:rPr lang="zh-TW" altLang="en-US" sz="3200" dirty="0">
                <a:solidFill>
                  <a:srgbClr val="FFC000"/>
                </a:solidFill>
                <a:latin typeface="+mn-ea"/>
              </a:rPr>
              <a:t>奧樂科技</a:t>
            </a:r>
            <a:r>
              <a:rPr lang="en-US" altLang="zh-TW" sz="3200" dirty="0">
                <a:solidFill>
                  <a:srgbClr val="FFC000"/>
                </a:solidFill>
                <a:latin typeface="+mn-ea"/>
              </a:rPr>
              <a:t>.Guide Wang</a:t>
            </a:r>
            <a:endParaRPr lang="zh-TW" altLang="en-US" sz="3200" dirty="0">
              <a:latin typeface="+mn-ea"/>
            </a:endParaRPr>
          </a:p>
        </p:txBody>
      </p:sp>
      <p:sp>
        <p:nvSpPr>
          <p:cNvPr id="9" name="矩形 8"/>
          <p:cNvSpPr/>
          <p:nvPr/>
        </p:nvSpPr>
        <p:spPr>
          <a:xfrm>
            <a:off x="683568" y="1465614"/>
            <a:ext cx="7776864" cy="4185761"/>
          </a:xfrm>
          <a:prstGeom prst="rect">
            <a:avLst/>
          </a:prstGeom>
        </p:spPr>
        <p:txBody>
          <a:bodyPr wrap="square">
            <a:spAutoFit/>
          </a:bodyPr>
          <a:lstStyle/>
          <a:p>
            <a:pPr algn="ctr">
              <a:spcAft>
                <a:spcPts val="0"/>
              </a:spcAft>
            </a:pPr>
            <a:r>
              <a:rPr lang="zh-TW" altLang="zh-TW" sz="4800" kern="100" dirty="0">
                <a:latin typeface="Times New Roman" panose="02020603050405020304" pitchFamily="18" charset="0"/>
              </a:rPr>
              <a:t>雲端系統登入安全</a:t>
            </a:r>
            <a:r>
              <a:rPr lang="zh-TW" altLang="zh-TW" sz="4800" kern="100" dirty="0" smtClean="0">
                <a:latin typeface="Times New Roman" panose="02020603050405020304" pitchFamily="18" charset="0"/>
              </a:rPr>
              <a:t>分析</a:t>
            </a:r>
            <a:endParaRPr lang="zh-TW" altLang="zh-TW" sz="3200" kern="100" dirty="0">
              <a:latin typeface="Times New Roman" panose="02020603050405020304" pitchFamily="18" charset="0"/>
            </a:endParaRPr>
          </a:p>
          <a:p>
            <a:pPr algn="ctr">
              <a:spcAft>
                <a:spcPts val="0"/>
              </a:spcAft>
            </a:pPr>
            <a:r>
              <a:rPr lang="zh-TW" altLang="zh-TW" sz="3200" kern="100" dirty="0">
                <a:latin typeface="Times New Roman" panose="02020603050405020304" pitchFamily="18" charset="0"/>
              </a:rPr>
              <a:t>以全球網路銀行密碼輸入安全系統為例</a:t>
            </a:r>
            <a:endParaRPr lang="zh-TW" altLang="zh-TW" kern="100" dirty="0">
              <a:latin typeface="Times New Roman" panose="02020603050405020304" pitchFamily="18" charset="0"/>
            </a:endParaRPr>
          </a:p>
          <a:p>
            <a:pPr algn="ctr">
              <a:spcAft>
                <a:spcPts val="0"/>
              </a:spcAft>
            </a:pPr>
            <a:r>
              <a:rPr lang="en-US" altLang="zh-TW" sz="2400" kern="100" dirty="0">
                <a:latin typeface="微軟正黑體" panose="020B0604030504040204" pitchFamily="34" charset="-120"/>
              </a:rPr>
              <a:t> </a:t>
            </a:r>
            <a:endParaRPr lang="zh-TW" altLang="zh-TW" sz="2400" kern="100" dirty="0">
              <a:latin typeface="Times New Roman" panose="02020603050405020304" pitchFamily="18" charset="0"/>
            </a:endParaRPr>
          </a:p>
          <a:p>
            <a:pPr algn="ctr">
              <a:spcAft>
                <a:spcPts val="0"/>
              </a:spcAft>
            </a:pPr>
            <a:endParaRPr lang="en-US" altLang="zh-TW" sz="2000" kern="100" dirty="0" smtClean="0">
              <a:solidFill>
                <a:schemeClr val="tx1">
                  <a:lumMod val="85000"/>
                </a:schemeClr>
              </a:solidFill>
              <a:latin typeface="Times New Roman" panose="02020603050405020304" pitchFamily="18" charset="0"/>
            </a:endParaRPr>
          </a:p>
          <a:p>
            <a:pPr algn="ctr">
              <a:spcAft>
                <a:spcPts val="0"/>
              </a:spcAft>
            </a:pPr>
            <a:r>
              <a:rPr lang="zh-TW" altLang="zh-TW" sz="2000" kern="100" dirty="0" smtClean="0">
                <a:solidFill>
                  <a:schemeClr val="tx1">
                    <a:lumMod val="85000"/>
                  </a:schemeClr>
                </a:solidFill>
                <a:latin typeface="Times New Roman" panose="02020603050405020304" pitchFamily="18" charset="0"/>
              </a:rPr>
              <a:t>李光斌</a:t>
            </a:r>
            <a:r>
              <a:rPr lang="zh-TW" altLang="zh-TW" sz="2000" kern="100" dirty="0">
                <a:solidFill>
                  <a:schemeClr val="tx1">
                    <a:lumMod val="85000"/>
                  </a:schemeClr>
                </a:solidFill>
                <a:latin typeface="Times New Roman" panose="02020603050405020304" pitchFamily="18" charset="0"/>
              </a:rPr>
              <a:t>博士</a:t>
            </a:r>
            <a:r>
              <a:rPr lang="zh-TW" altLang="zh-TW" sz="2000" kern="100" baseline="30000" dirty="0">
                <a:solidFill>
                  <a:schemeClr val="tx1">
                    <a:lumMod val="85000"/>
                  </a:schemeClr>
                </a:solidFill>
                <a:latin typeface="Times New Roman" panose="02020603050405020304" pitchFamily="18" charset="0"/>
              </a:rPr>
              <a:t>１</a:t>
            </a:r>
            <a:r>
              <a:rPr lang="zh-TW" altLang="zh-TW" sz="2000" kern="100" dirty="0">
                <a:solidFill>
                  <a:schemeClr val="tx1">
                    <a:lumMod val="85000"/>
                  </a:schemeClr>
                </a:solidFill>
                <a:latin typeface="Times New Roman" panose="02020603050405020304" pitchFamily="18" charset="0"/>
              </a:rPr>
              <a:t>、胡秋江博士</a:t>
            </a:r>
            <a:r>
              <a:rPr lang="zh-TW" altLang="zh-TW" sz="2000" kern="100" baseline="30000" dirty="0">
                <a:solidFill>
                  <a:schemeClr val="tx1">
                    <a:lumMod val="85000"/>
                  </a:schemeClr>
                </a:solidFill>
                <a:latin typeface="Times New Roman" panose="02020603050405020304" pitchFamily="18" charset="0"/>
              </a:rPr>
              <a:t>２</a:t>
            </a:r>
            <a:r>
              <a:rPr lang="zh-TW" altLang="zh-TW" sz="2000" kern="100" dirty="0">
                <a:solidFill>
                  <a:schemeClr val="tx1">
                    <a:lumMod val="85000"/>
                  </a:schemeClr>
                </a:solidFill>
                <a:latin typeface="Times New Roman" panose="02020603050405020304" pitchFamily="18" charset="0"/>
              </a:rPr>
              <a:t>、王基旆</a:t>
            </a:r>
            <a:r>
              <a:rPr lang="zh-TW" altLang="zh-TW" sz="2000" kern="100" baseline="30000" dirty="0">
                <a:solidFill>
                  <a:schemeClr val="tx1">
                    <a:lumMod val="85000"/>
                  </a:schemeClr>
                </a:solidFill>
                <a:latin typeface="Times New Roman" panose="02020603050405020304" pitchFamily="18" charset="0"/>
              </a:rPr>
              <a:t>３</a:t>
            </a:r>
            <a:r>
              <a:rPr lang="en-US" altLang="zh-TW" sz="2000" kern="100" baseline="30000" dirty="0">
                <a:solidFill>
                  <a:schemeClr val="tx1">
                    <a:lumMod val="85000"/>
                  </a:schemeClr>
                </a:solidFill>
                <a:latin typeface="Times New Roman" panose="02020603050405020304" pitchFamily="18" charset="0"/>
              </a:rPr>
              <a:t>*</a:t>
            </a:r>
            <a:endParaRPr lang="zh-TW" altLang="zh-TW" sz="2000" kern="100" dirty="0">
              <a:solidFill>
                <a:schemeClr val="tx1">
                  <a:lumMod val="85000"/>
                </a:schemeClr>
              </a:solidFill>
              <a:latin typeface="Times New Roman" panose="02020603050405020304" pitchFamily="18" charset="0"/>
            </a:endParaRPr>
          </a:p>
          <a:p>
            <a:pPr algn="ctr">
              <a:spcAft>
                <a:spcPts val="0"/>
              </a:spcAft>
            </a:pPr>
            <a:r>
              <a:rPr lang="zh-TW" altLang="zh-TW" sz="2000" kern="100" baseline="30000" dirty="0">
                <a:solidFill>
                  <a:schemeClr val="tx1">
                    <a:lumMod val="85000"/>
                  </a:schemeClr>
                </a:solidFill>
                <a:latin typeface="Times New Roman" panose="02020603050405020304" pitchFamily="18" charset="0"/>
              </a:rPr>
              <a:t>１</a:t>
            </a:r>
            <a:r>
              <a:rPr lang="zh-TW" altLang="zh-TW" sz="2000" kern="100" dirty="0">
                <a:solidFill>
                  <a:schemeClr val="tx1">
                    <a:lumMod val="85000"/>
                  </a:schemeClr>
                </a:solidFill>
                <a:latin typeface="Times New Roman" panose="02020603050405020304" pitchFamily="18" charset="0"/>
              </a:rPr>
              <a:t>奧樂</a:t>
            </a:r>
            <a:r>
              <a:rPr lang="zh-TW" altLang="zh-TW" sz="2000" kern="100" dirty="0" smtClean="0">
                <a:solidFill>
                  <a:schemeClr val="tx1">
                    <a:lumMod val="85000"/>
                  </a:schemeClr>
                </a:solidFill>
                <a:latin typeface="Times New Roman" panose="02020603050405020304" pitchFamily="18" charset="0"/>
              </a:rPr>
              <a:t>科技董事</a:t>
            </a:r>
            <a:r>
              <a:rPr lang="zh-TW" altLang="zh-TW" sz="2000" kern="100" dirty="0">
                <a:solidFill>
                  <a:schemeClr val="tx1">
                    <a:lumMod val="85000"/>
                  </a:schemeClr>
                </a:solidFill>
                <a:latin typeface="Times New Roman" panose="02020603050405020304" pitchFamily="18" charset="0"/>
              </a:rPr>
              <a:t>、國立交通大學產業加速器暨專利開發策略中心顧問</a:t>
            </a:r>
          </a:p>
          <a:p>
            <a:pPr algn="ctr">
              <a:spcAft>
                <a:spcPts val="0"/>
              </a:spcAft>
            </a:pPr>
            <a:r>
              <a:rPr lang="en-US" altLang="zh-TW" sz="2000" kern="100" baseline="30000" dirty="0" smtClean="0">
                <a:solidFill>
                  <a:schemeClr val="tx1">
                    <a:lumMod val="85000"/>
                  </a:schemeClr>
                </a:solidFill>
                <a:latin typeface="微軟正黑體" panose="020B0604030504040204" pitchFamily="34" charset="-120"/>
              </a:rPr>
              <a:t>2</a:t>
            </a:r>
            <a:r>
              <a:rPr lang="zh-TW" altLang="zh-TW" sz="2000" kern="100" dirty="0">
                <a:solidFill>
                  <a:schemeClr val="tx1">
                    <a:lumMod val="85000"/>
                  </a:schemeClr>
                </a:solidFill>
                <a:latin typeface="Times New Roman" panose="02020603050405020304" pitchFamily="18" charset="0"/>
              </a:rPr>
              <a:t>奧樂科技董事、</a:t>
            </a:r>
            <a:r>
              <a:rPr lang="zh-TW" altLang="zh-TW" sz="2000" kern="100" dirty="0" smtClean="0">
                <a:solidFill>
                  <a:schemeClr val="tx1">
                    <a:lumMod val="85000"/>
                  </a:schemeClr>
                </a:solidFill>
                <a:latin typeface="Times New Roman" panose="02020603050405020304" pitchFamily="18" charset="0"/>
              </a:rPr>
              <a:t>交通大學科技管理研究所教授</a:t>
            </a:r>
          </a:p>
          <a:p>
            <a:pPr algn="ctr">
              <a:spcAft>
                <a:spcPts val="0"/>
              </a:spcAft>
            </a:pPr>
            <a:r>
              <a:rPr lang="en-US" altLang="zh-TW" sz="2000" kern="100" baseline="30000" dirty="0" smtClean="0">
                <a:solidFill>
                  <a:schemeClr val="tx1">
                    <a:lumMod val="85000"/>
                  </a:schemeClr>
                </a:solidFill>
                <a:latin typeface="微軟正黑體" panose="020B0604030504040204" pitchFamily="34" charset="-120"/>
              </a:rPr>
              <a:t>3</a:t>
            </a:r>
            <a:r>
              <a:rPr lang="zh-TW" altLang="zh-TW" sz="2000" kern="100" dirty="0">
                <a:solidFill>
                  <a:schemeClr val="tx1">
                    <a:lumMod val="85000"/>
                  </a:schemeClr>
                </a:solidFill>
                <a:latin typeface="Times New Roman" panose="02020603050405020304" pitchFamily="18" charset="0"/>
              </a:rPr>
              <a:t>奧樂</a:t>
            </a:r>
            <a:r>
              <a:rPr lang="zh-TW" altLang="zh-TW" sz="2000" kern="100" dirty="0" smtClean="0">
                <a:solidFill>
                  <a:schemeClr val="tx1">
                    <a:lumMod val="85000"/>
                  </a:schemeClr>
                </a:solidFill>
                <a:latin typeface="Times New Roman" panose="02020603050405020304" pitchFamily="18" charset="0"/>
              </a:rPr>
              <a:t>科技總經理</a:t>
            </a:r>
            <a:r>
              <a:rPr lang="zh-TW" altLang="zh-TW" sz="2000" kern="100" dirty="0">
                <a:solidFill>
                  <a:schemeClr val="tx1">
                    <a:lumMod val="85000"/>
                  </a:schemeClr>
                </a:solidFill>
                <a:latin typeface="Times New Roman" panose="02020603050405020304" pitchFamily="18" charset="0"/>
              </a:rPr>
              <a:t>、臺灣網路防護協會常務理事、連絡人</a:t>
            </a:r>
            <a:r>
              <a:rPr lang="en-US" altLang="zh-TW" sz="2000" kern="100" dirty="0">
                <a:solidFill>
                  <a:schemeClr val="tx1">
                    <a:lumMod val="85000"/>
                  </a:schemeClr>
                </a:solidFill>
                <a:latin typeface="Times New Roman" panose="02020603050405020304" pitchFamily="18" charset="0"/>
              </a:rPr>
              <a:t>guide@othe.com.tw</a:t>
            </a:r>
            <a:endParaRPr lang="zh-TW" altLang="zh-TW" sz="2000" kern="100" dirty="0">
              <a:solidFill>
                <a:schemeClr val="tx1">
                  <a:lumMod val="85000"/>
                </a:schemeClr>
              </a:solidFill>
              <a:latin typeface="Times New Roman" panose="02020603050405020304" pitchFamily="18" charset="0"/>
            </a:endParaRPr>
          </a:p>
          <a:p>
            <a:pPr algn="ctr">
              <a:spcAft>
                <a:spcPts val="0"/>
              </a:spcAft>
            </a:pPr>
            <a:r>
              <a:rPr lang="en-US" altLang="zh-TW" sz="2400" kern="100" dirty="0">
                <a:solidFill>
                  <a:schemeClr val="tx1">
                    <a:lumMod val="85000"/>
                  </a:schemeClr>
                </a:solidFill>
                <a:latin typeface="微軟正黑體" panose="020B0604030504040204" pitchFamily="34" charset="-120"/>
              </a:rPr>
              <a:t> </a:t>
            </a:r>
            <a:endParaRPr lang="zh-TW" altLang="zh-TW" sz="2400" kern="100" dirty="0">
              <a:solidFill>
                <a:schemeClr val="tx1">
                  <a:lumMod val="85000"/>
                </a:schemeClr>
              </a:solidFill>
              <a:latin typeface="Times New Roman" panose="02020603050405020304" pitchFamily="18" charset="0"/>
            </a:endParaRPr>
          </a:p>
          <a:p>
            <a:pPr algn="r">
              <a:spcAft>
                <a:spcPts val="0"/>
              </a:spcAft>
            </a:pPr>
            <a:r>
              <a:rPr lang="en-US" altLang="zh-TW" kern="100" dirty="0">
                <a:solidFill>
                  <a:schemeClr val="tx1">
                    <a:lumMod val="85000"/>
                  </a:schemeClr>
                </a:solidFill>
                <a:latin typeface="微軟正黑體" panose="020B0604030504040204" pitchFamily="34" charset="-120"/>
              </a:rPr>
              <a:t> </a:t>
            </a:r>
            <a:r>
              <a:rPr lang="zh-TW" altLang="zh-TW" kern="100" dirty="0" smtClean="0">
                <a:solidFill>
                  <a:schemeClr val="tx1">
                    <a:lumMod val="85000"/>
                  </a:schemeClr>
                </a:solidFill>
                <a:latin typeface="+mn-ea"/>
              </a:rPr>
              <a:t>中 </a:t>
            </a:r>
            <a:r>
              <a:rPr lang="zh-TW" altLang="zh-TW" kern="100" dirty="0">
                <a:solidFill>
                  <a:schemeClr val="tx1">
                    <a:lumMod val="85000"/>
                  </a:schemeClr>
                </a:solidFill>
                <a:latin typeface="+mn-ea"/>
              </a:rPr>
              <a:t>華 民 國</a:t>
            </a:r>
            <a:r>
              <a:rPr lang="en-US" altLang="zh-TW" kern="100" dirty="0">
                <a:solidFill>
                  <a:schemeClr val="tx1">
                    <a:lumMod val="85000"/>
                  </a:schemeClr>
                </a:solidFill>
                <a:latin typeface="+mn-ea"/>
              </a:rPr>
              <a:t> 103</a:t>
            </a:r>
            <a:r>
              <a:rPr lang="zh-TW" altLang="zh-TW" kern="100" dirty="0">
                <a:solidFill>
                  <a:schemeClr val="tx1">
                    <a:lumMod val="85000"/>
                  </a:schemeClr>
                </a:solidFill>
                <a:latin typeface="+mn-ea"/>
              </a:rPr>
              <a:t>年</a:t>
            </a:r>
            <a:r>
              <a:rPr lang="en-US" altLang="zh-TW" kern="100" dirty="0">
                <a:solidFill>
                  <a:schemeClr val="tx1">
                    <a:lumMod val="85000"/>
                  </a:schemeClr>
                </a:solidFill>
                <a:latin typeface="+mn-ea"/>
              </a:rPr>
              <a:t>4</a:t>
            </a:r>
            <a:r>
              <a:rPr lang="zh-TW" altLang="zh-TW" kern="100" dirty="0" smtClean="0">
                <a:solidFill>
                  <a:schemeClr val="tx1">
                    <a:lumMod val="85000"/>
                  </a:schemeClr>
                </a:solidFill>
                <a:latin typeface="+mn-ea"/>
              </a:rPr>
              <a:t>月</a:t>
            </a:r>
            <a:r>
              <a:rPr lang="en-US" altLang="zh-TW" kern="100" dirty="0" smtClean="0">
                <a:solidFill>
                  <a:schemeClr val="tx1">
                    <a:lumMod val="85000"/>
                  </a:schemeClr>
                </a:solidFill>
                <a:latin typeface="+mn-ea"/>
              </a:rPr>
              <a:t>17</a:t>
            </a:r>
            <a:r>
              <a:rPr lang="zh-TW" altLang="zh-TW" kern="100" dirty="0" smtClean="0">
                <a:solidFill>
                  <a:schemeClr val="tx1">
                    <a:lumMod val="85000"/>
                  </a:schemeClr>
                </a:solidFill>
                <a:latin typeface="+mn-ea"/>
              </a:rPr>
              <a:t>日</a:t>
            </a:r>
            <a:endParaRPr lang="zh-TW" altLang="zh-TW" kern="100" dirty="0">
              <a:solidFill>
                <a:schemeClr val="tx1">
                  <a:lumMod val="85000"/>
                </a:schemeClr>
              </a:solidFill>
              <a:latin typeface="+mn-ea"/>
            </a:endParaRPr>
          </a:p>
        </p:txBody>
      </p:sp>
    </p:spTree>
    <p:extLst>
      <p:ext uri="{BB962C8B-B14F-4D97-AF65-F5344CB8AC3E}">
        <p14:creationId xmlns:p14="http://schemas.microsoft.com/office/powerpoint/2010/main" val="339022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0" y="1412777"/>
            <a:ext cx="9144000" cy="4824536"/>
            <a:chOff x="0" y="1412776"/>
            <a:chExt cx="10204646" cy="5075401"/>
          </a:xfrm>
        </p:grpSpPr>
        <p:pic>
          <p:nvPicPr>
            <p:cNvPr id="4" name="圖片 3"/>
            <p:cNvPicPr>
              <a:picLocks noChangeAspect="1"/>
            </p:cNvPicPr>
            <p:nvPr/>
          </p:nvPicPr>
          <p:blipFill>
            <a:blip r:embed="rId3"/>
            <a:stretch>
              <a:fillRect/>
            </a:stretch>
          </p:blipFill>
          <p:spPr>
            <a:xfrm>
              <a:off x="0" y="1412776"/>
              <a:ext cx="6922126" cy="5075401"/>
            </a:xfrm>
            <a:prstGeom prst="rect">
              <a:avLst/>
            </a:prstGeom>
          </p:spPr>
        </p:pic>
        <p:pic>
          <p:nvPicPr>
            <p:cNvPr id="5" name="圖片 4"/>
            <p:cNvPicPr>
              <a:picLocks noChangeAspect="1"/>
            </p:cNvPicPr>
            <p:nvPr/>
          </p:nvPicPr>
          <p:blipFill>
            <a:blip r:embed="rId4"/>
            <a:stretch>
              <a:fillRect/>
            </a:stretch>
          </p:blipFill>
          <p:spPr>
            <a:xfrm>
              <a:off x="6921580" y="1412776"/>
              <a:ext cx="3283066" cy="5075401"/>
            </a:xfrm>
            <a:prstGeom prst="rect">
              <a:avLst/>
            </a:prstGeom>
          </p:spPr>
        </p:pic>
      </p:grpSp>
      <p:sp>
        <p:nvSpPr>
          <p:cNvPr id="2" name="標題 1"/>
          <p:cNvSpPr>
            <a:spLocks noGrp="1"/>
          </p:cNvSpPr>
          <p:nvPr>
            <p:ph type="title"/>
          </p:nvPr>
        </p:nvSpPr>
        <p:spPr>
          <a:xfrm>
            <a:off x="685346" y="609600"/>
            <a:ext cx="8279142" cy="970450"/>
          </a:xfrm>
        </p:spPr>
        <p:txBody>
          <a:bodyPr>
            <a:normAutofit fontScale="90000"/>
          </a:bodyPr>
          <a:lstStyle/>
          <a:p>
            <a:r>
              <a:rPr lang="zh-TW" altLang="en-US" dirty="0" smtClean="0"/>
              <a:t>自由或免費的代價：全球網路犯罪</a:t>
            </a:r>
            <a:r>
              <a:rPr lang="en-US" altLang="zh-TW" dirty="0" smtClean="0"/>
              <a:t>GDP</a:t>
            </a:r>
            <a:endParaRPr lang="zh-TW" altLang="en-US" dirty="0"/>
          </a:p>
        </p:txBody>
      </p:sp>
      <p:sp>
        <p:nvSpPr>
          <p:cNvPr id="8" name="投影片編號版面配置區 7"/>
          <p:cNvSpPr>
            <a:spLocks noGrp="1"/>
          </p:cNvSpPr>
          <p:nvPr>
            <p:ph type="sldNum" sz="quarter" idx="12"/>
          </p:nvPr>
        </p:nvSpPr>
        <p:spPr/>
        <p:txBody>
          <a:bodyPr/>
          <a:lstStyle/>
          <a:p>
            <a:fld id="{E31375A4-56A4-47D6-9801-1991572033F7}" type="slidenum">
              <a:rPr lang="en-US" altLang="zh-TW" smtClean="0"/>
              <a:t>10</a:t>
            </a:fld>
            <a:endParaRPr lang="zh-TW" altLang="en-US"/>
          </a:p>
        </p:txBody>
      </p:sp>
      <p:sp>
        <p:nvSpPr>
          <p:cNvPr id="7" name="矩形 6"/>
          <p:cNvSpPr/>
          <p:nvPr/>
        </p:nvSpPr>
        <p:spPr>
          <a:xfrm>
            <a:off x="251520" y="6239053"/>
            <a:ext cx="8640960" cy="646331"/>
          </a:xfrm>
          <a:prstGeom prst="rect">
            <a:avLst/>
          </a:prstGeom>
        </p:spPr>
        <p:txBody>
          <a:bodyPr wrap="square">
            <a:spAutoFit/>
          </a:bodyPr>
          <a:lstStyle/>
          <a:p>
            <a:r>
              <a:rPr lang="zh-TW" altLang="en-US" sz="1200" dirty="0" smtClean="0"/>
              <a:t>美國戰略</a:t>
            </a:r>
            <a:r>
              <a:rPr lang="zh-TW" altLang="en-US" sz="1200" dirty="0"/>
              <a:t>與國際</a:t>
            </a:r>
            <a:r>
              <a:rPr lang="zh-TW" altLang="en-US" sz="1200" dirty="0" smtClean="0"/>
              <a:t>研究中心</a:t>
            </a:r>
            <a:endParaRPr lang="en-US" altLang="zh-TW" sz="1200" dirty="0" smtClean="0"/>
          </a:p>
          <a:p>
            <a:r>
              <a:rPr lang="zh-TW" altLang="en-US" sz="1200" dirty="0" smtClean="0"/>
              <a:t>（</a:t>
            </a:r>
            <a:r>
              <a:rPr lang="en-US" altLang="zh-TW" sz="1200" dirty="0"/>
              <a:t>CSIS</a:t>
            </a:r>
            <a:r>
              <a:rPr lang="zh-TW" altLang="en-US" sz="1200" dirty="0"/>
              <a:t>：</a:t>
            </a:r>
            <a:r>
              <a:rPr lang="en-US" altLang="zh-TW" sz="1200" dirty="0"/>
              <a:t>Center for Strategic and International Studies</a:t>
            </a:r>
            <a:r>
              <a:rPr lang="zh-TW" altLang="en-US" sz="1200" dirty="0" smtClean="0"/>
              <a:t>）</a:t>
            </a:r>
            <a:endParaRPr lang="en-US" altLang="zh-TW" sz="1200" dirty="0" smtClean="0"/>
          </a:p>
          <a:p>
            <a:r>
              <a:rPr lang="en-US" altLang="zh-TW" sz="1200" dirty="0">
                <a:effectLst>
                  <a:outerShdw blurRad="38100" dist="38100" dir="2700000" algn="tl">
                    <a:srgbClr val="000000">
                      <a:alpha val="43137"/>
                    </a:srgbClr>
                  </a:outerShdw>
                </a:effectLst>
              </a:rPr>
              <a:t>http://csis.org/files/attachments/140609_rp_economic_impact_cybercrime_report.pdf</a:t>
            </a:r>
            <a:endParaRPr lang="zh-TW" altLang="en-US" sz="1200" dirty="0"/>
          </a:p>
        </p:txBody>
      </p:sp>
    </p:spTree>
    <p:extLst>
      <p:ext uri="{BB962C8B-B14F-4D97-AF65-F5344CB8AC3E}">
        <p14:creationId xmlns:p14="http://schemas.microsoft.com/office/powerpoint/2010/main" val="332785671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2"/>
          <p:cNvSpPr txBox="1">
            <a:spLocks/>
          </p:cNvSpPr>
          <p:nvPr/>
        </p:nvSpPr>
        <p:spPr>
          <a:xfrm>
            <a:off x="467544" y="548680"/>
            <a:ext cx="8043863" cy="2128815"/>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sz="3000" b="1" dirty="0" err="1">
                <a:solidFill>
                  <a:schemeClr val="tx1"/>
                </a:solidFill>
                <a:latin typeface="Arial" pitchFamily="34" charset="0"/>
                <a:ea typeface="標楷體" pitchFamily="65" charset="-120"/>
                <a:cs typeface="Arial" pitchFamily="34" charset="0"/>
              </a:rPr>
              <a:t>oCKS</a:t>
            </a:r>
            <a:r>
              <a:rPr lang="en-US" altLang="zh-TW" sz="3000" b="1" dirty="0">
                <a:solidFill>
                  <a:schemeClr val="tx1"/>
                </a:solidFill>
                <a:latin typeface="Arial" pitchFamily="34" charset="0"/>
                <a:ea typeface="標楷體" pitchFamily="65" charset="-120"/>
                <a:cs typeface="Arial" pitchFamily="34" charset="0"/>
              </a:rPr>
              <a:t>-Pro </a:t>
            </a:r>
            <a:r>
              <a:rPr lang="en-US" altLang="zh-TW" sz="2400" b="1" dirty="0" smtClean="0">
                <a:solidFill>
                  <a:schemeClr val="tx1"/>
                </a:solidFill>
                <a:latin typeface="Arial" pitchFamily="34" charset="0"/>
                <a:ea typeface="標楷體" pitchFamily="65" charset="-120"/>
                <a:cs typeface="Arial" pitchFamily="34" charset="0"/>
              </a:rPr>
              <a:t>Integration </a:t>
            </a:r>
            <a:r>
              <a:rPr lang="en-US" altLang="zh-TW" sz="2400" b="1" dirty="0">
                <a:solidFill>
                  <a:schemeClr val="tx1"/>
                </a:solidFill>
                <a:latin typeface="Arial" pitchFamily="34" charset="0"/>
                <a:ea typeface="標楷體" pitchFamily="65" charset="-120"/>
                <a:cs typeface="Arial" pitchFamily="34" charset="0"/>
              </a:rPr>
              <a:t>Example</a:t>
            </a:r>
            <a:r>
              <a:rPr lang="en-US" altLang="zh-TW" sz="2400" b="1" dirty="0" smtClean="0">
                <a:solidFill>
                  <a:schemeClr val="tx1"/>
                </a:solidFill>
                <a:latin typeface="Arial" pitchFamily="34" charset="0"/>
                <a:ea typeface="標楷體" pitchFamily="65" charset="-120"/>
                <a:cs typeface="Arial" pitchFamily="34" charset="0"/>
              </a:rPr>
              <a:t>: </a:t>
            </a:r>
          </a:p>
          <a:p>
            <a:endParaRPr lang="en-US" altLang="zh-TW" sz="3200" b="1" dirty="0" smtClean="0">
              <a:solidFill>
                <a:schemeClr val="tx1"/>
              </a:solidFill>
              <a:latin typeface="Arial" pitchFamily="34" charset="0"/>
              <a:ea typeface="標楷體" pitchFamily="65" charset="-120"/>
              <a:cs typeface="Arial" pitchFamily="34" charset="0"/>
            </a:endParaRPr>
          </a:p>
          <a:p>
            <a:r>
              <a:rPr lang="en-US" altLang="zh-TW" sz="3200" b="1" dirty="0" err="1" smtClean="0">
                <a:solidFill>
                  <a:schemeClr val="tx1"/>
                </a:solidFill>
                <a:latin typeface="Arial" pitchFamily="34" charset="0"/>
                <a:ea typeface="標楷體" pitchFamily="65" charset="-120"/>
                <a:cs typeface="Arial" pitchFamily="34" charset="0"/>
              </a:rPr>
              <a:t>SoftEther</a:t>
            </a:r>
            <a:r>
              <a:rPr lang="en-US" altLang="zh-TW" sz="3200" b="1" dirty="0" smtClean="0">
                <a:solidFill>
                  <a:schemeClr val="tx1"/>
                </a:solidFill>
                <a:latin typeface="Arial" pitchFamily="34" charset="0"/>
                <a:ea typeface="標楷體" pitchFamily="65" charset="-120"/>
                <a:cs typeface="Arial" pitchFamily="34" charset="0"/>
              </a:rPr>
              <a:t> VPN</a:t>
            </a:r>
            <a:endParaRPr lang="en-US" altLang="zh-TW" sz="2400" b="1" dirty="0">
              <a:solidFill>
                <a:schemeClr val="tx1"/>
              </a:solidFill>
              <a:latin typeface="Arial" pitchFamily="34" charset="0"/>
              <a:ea typeface="標楷體" pitchFamily="65" charset="-120"/>
              <a:cs typeface="Arial" pitchFamily="34" charset="0"/>
            </a:endParaRPr>
          </a:p>
          <a:p>
            <a:endParaRPr lang="en-US" altLang="zh-TW" sz="3000" b="1" dirty="0">
              <a:solidFill>
                <a:schemeClr val="tx1"/>
              </a:solidFill>
              <a:latin typeface="Arial" pitchFamily="34" charset="0"/>
              <a:ea typeface="標楷體" pitchFamily="65" charset="-120"/>
              <a:cs typeface="Arial" pitchFamily="34" charset="0"/>
            </a:endParaRPr>
          </a:p>
          <a:p>
            <a:r>
              <a:rPr lang="en-US" altLang="zh-TW" sz="3000" b="1" dirty="0" smtClean="0">
                <a:solidFill>
                  <a:schemeClr val="tx1"/>
                </a:solidFill>
                <a:latin typeface="Arial" pitchFamily="34" charset="0"/>
                <a:ea typeface="標楷體" pitchFamily="65" charset="-120"/>
                <a:cs typeface="Arial" pitchFamily="34" charset="0"/>
              </a:rPr>
              <a:t>2 </a:t>
            </a:r>
            <a:r>
              <a:rPr lang="en-US" altLang="zh-TW" sz="3000" b="1" dirty="0">
                <a:solidFill>
                  <a:schemeClr val="tx1"/>
                </a:solidFill>
                <a:latin typeface="Arial" pitchFamily="34" charset="0"/>
                <a:ea typeface="標楷體" pitchFamily="65" charset="-120"/>
                <a:cs typeface="Arial" pitchFamily="34" charset="0"/>
              </a:rPr>
              <a:t>Factors </a:t>
            </a:r>
          </a:p>
          <a:p>
            <a:r>
              <a:rPr lang="en-US" altLang="zh-TW" sz="2100" b="1" dirty="0">
                <a:solidFill>
                  <a:schemeClr val="tx1"/>
                </a:solidFill>
                <a:latin typeface="Arial" pitchFamily="34" charset="0"/>
                <a:ea typeface="標楷體" pitchFamily="65" charset="-120"/>
                <a:cs typeface="Arial" pitchFamily="34" charset="0"/>
              </a:rPr>
              <a:t>Virtual Private Network </a:t>
            </a:r>
          </a:p>
          <a:p>
            <a:r>
              <a:rPr lang="en-US" altLang="zh-TW" sz="2100" b="1" dirty="0">
                <a:solidFill>
                  <a:schemeClr val="tx1"/>
                </a:solidFill>
                <a:latin typeface="Arial" pitchFamily="34" charset="0"/>
                <a:ea typeface="標楷體" pitchFamily="65" charset="-120"/>
                <a:cs typeface="Arial" pitchFamily="34" charset="0"/>
              </a:rPr>
              <a:t>(VPN)</a:t>
            </a:r>
          </a:p>
          <a:p>
            <a:endParaRPr lang="en-US" altLang="zh-TW" sz="3000" b="1" dirty="0">
              <a:solidFill>
                <a:schemeClr val="tx1"/>
              </a:solidFill>
              <a:latin typeface="Arial" pitchFamily="34" charset="0"/>
              <a:ea typeface="標楷體" pitchFamily="65" charset="-120"/>
              <a:cs typeface="Arial" pitchFamily="34" charset="0"/>
            </a:endParaRPr>
          </a:p>
        </p:txBody>
      </p:sp>
      <p:sp>
        <p:nvSpPr>
          <p:cNvPr id="5" name="矩形 4"/>
          <p:cNvSpPr/>
          <p:nvPr/>
        </p:nvSpPr>
        <p:spPr>
          <a:xfrm>
            <a:off x="342900" y="4673460"/>
            <a:ext cx="2912464" cy="415498"/>
          </a:xfrm>
          <a:prstGeom prst="rect">
            <a:avLst/>
          </a:prstGeom>
        </p:spPr>
        <p:txBody>
          <a:bodyPr wrap="none">
            <a:spAutoFit/>
          </a:bodyPr>
          <a:lstStyle/>
          <a:p>
            <a:r>
              <a:rPr lang="en-US" altLang="zh-TW" sz="2100" dirty="0">
                <a:latin typeface="Arial" pitchFamily="34" charset="0"/>
                <a:ea typeface="標楷體" pitchFamily="65" charset="-120"/>
                <a:cs typeface="Arial" pitchFamily="34" charset="0"/>
              </a:rPr>
              <a:t>Open Source </a:t>
            </a:r>
            <a:r>
              <a:rPr lang="en-US" altLang="zh-TW" sz="2100" dirty="0" smtClean="0">
                <a:latin typeface="Arial" pitchFamily="34" charset="0"/>
                <a:ea typeface="標楷體" pitchFamily="65" charset="-120"/>
                <a:cs typeface="Arial" pitchFamily="34" charset="0"/>
              </a:rPr>
              <a:t>Available</a:t>
            </a:r>
            <a:endParaRPr lang="en-US" altLang="zh-TW" sz="2100" dirty="0">
              <a:latin typeface="Arial" pitchFamily="34" charset="0"/>
              <a:ea typeface="標楷體" pitchFamily="65" charset="-120"/>
              <a:cs typeface="Arial" pitchFamily="34" charset="0"/>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5241" y="1340768"/>
            <a:ext cx="5588759" cy="5143500"/>
          </a:xfrm>
          <a:prstGeom prst="rect">
            <a:avLst/>
          </a:prstGeom>
        </p:spPr>
      </p:pic>
    </p:spTree>
    <p:extLst>
      <p:ext uri="{BB962C8B-B14F-4D97-AF65-F5344CB8AC3E}">
        <p14:creationId xmlns:p14="http://schemas.microsoft.com/office/powerpoint/2010/main" val="26284582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D57F1E4F-1CFF-5643-939E-217C01CDF565}" type="slidenum">
              <a:rPr lang="en-US" smtClean="0"/>
              <a:pPr/>
              <a:t>101</a:t>
            </a:fld>
            <a:endParaRPr lang="en-US" dirty="0"/>
          </a:p>
        </p:txBody>
      </p:sp>
      <p:sp>
        <p:nvSpPr>
          <p:cNvPr id="3" name="內容版面配置區 2"/>
          <p:cNvSpPr>
            <a:spLocks noGrp="1"/>
          </p:cNvSpPr>
          <p:nvPr>
            <p:ph idx="4294967295"/>
          </p:nvPr>
        </p:nvSpPr>
        <p:spPr>
          <a:xfrm>
            <a:off x="0" y="2078038"/>
            <a:ext cx="6446838" cy="2909887"/>
          </a:xfrm>
        </p:spPr>
        <p:txBody>
          <a:bodyPr>
            <a:normAutofit/>
          </a:bodyPr>
          <a:lstStyle/>
          <a:p>
            <a:pPr>
              <a:buFont typeface="Wingdings" panose="05000000000000000000" pitchFamily="2" charset="2"/>
              <a:buChar char="ü"/>
            </a:pPr>
            <a:r>
              <a:rPr lang="en-US" altLang="zh-TW" sz="1800" dirty="0">
                <a:latin typeface="+mn-ea"/>
              </a:rPr>
              <a:t>1. </a:t>
            </a:r>
            <a:r>
              <a:rPr lang="en-US" altLang="zh-TW" sz="1800" dirty="0" err="1">
                <a:latin typeface="+mn-ea"/>
              </a:rPr>
              <a:t>SoftEther</a:t>
            </a:r>
            <a:r>
              <a:rPr lang="en-US" altLang="zh-TW" sz="1800" dirty="0">
                <a:latin typeface="+mn-ea"/>
              </a:rPr>
              <a:t> VPN Protocol</a:t>
            </a:r>
          </a:p>
          <a:p>
            <a:pPr>
              <a:buFont typeface="Wingdings" panose="05000000000000000000" pitchFamily="2" charset="2"/>
              <a:buChar char="ü"/>
            </a:pPr>
            <a:r>
              <a:rPr lang="en-US" altLang="zh-TW" sz="1800" dirty="0">
                <a:latin typeface="+mn-ea"/>
              </a:rPr>
              <a:t>2. NAT Traversal Function</a:t>
            </a:r>
          </a:p>
          <a:p>
            <a:pPr>
              <a:buFont typeface="Wingdings" panose="05000000000000000000" pitchFamily="2" charset="2"/>
              <a:buChar char="ü"/>
            </a:pPr>
            <a:r>
              <a:rPr lang="en-US" altLang="zh-TW" sz="1800" dirty="0">
                <a:latin typeface="+mn-ea"/>
              </a:rPr>
              <a:t>3. Dynamic DNS Function</a:t>
            </a:r>
          </a:p>
          <a:p>
            <a:pPr>
              <a:buFont typeface="Wingdings" panose="05000000000000000000" pitchFamily="2" charset="2"/>
              <a:buChar char="ü"/>
            </a:pPr>
            <a:r>
              <a:rPr lang="en-US" altLang="zh-TW" sz="1800" dirty="0">
                <a:latin typeface="+mn-ea"/>
              </a:rPr>
              <a:t>4. VPN over ICMP</a:t>
            </a:r>
          </a:p>
          <a:p>
            <a:pPr>
              <a:buFont typeface="Wingdings" panose="05000000000000000000" pitchFamily="2" charset="2"/>
              <a:buChar char="ü"/>
            </a:pPr>
            <a:r>
              <a:rPr lang="en-US" altLang="zh-TW" sz="1800" dirty="0">
                <a:latin typeface="+mn-ea"/>
              </a:rPr>
              <a:t>5. VPN over DNS functions</a:t>
            </a:r>
          </a:p>
          <a:p>
            <a:pPr>
              <a:buFont typeface="Wingdings" panose="05000000000000000000" pitchFamily="2" charset="2"/>
              <a:buChar char="ü"/>
            </a:pPr>
            <a:r>
              <a:rPr lang="en-US" altLang="zh-TW" sz="1800" dirty="0">
                <a:latin typeface="+mn-ea"/>
              </a:rPr>
              <a:t>6. VPN Azure Cloud Service</a:t>
            </a:r>
          </a:p>
          <a:p>
            <a:pPr>
              <a:buFont typeface="Wingdings" panose="05000000000000000000" pitchFamily="2" charset="2"/>
              <a:buChar char="ü"/>
            </a:pPr>
            <a:r>
              <a:rPr lang="en-US" altLang="zh-TW" sz="1800" dirty="0">
                <a:latin typeface="+mn-ea"/>
              </a:rPr>
              <a:t>7. UDP Acceleration</a:t>
            </a:r>
          </a:p>
          <a:p>
            <a:endParaRPr lang="zh-TW" altLang="en-US" sz="1800" dirty="0">
              <a:latin typeface="+mn-ea"/>
            </a:endParaRPr>
          </a:p>
        </p:txBody>
      </p:sp>
      <p:sp>
        <p:nvSpPr>
          <p:cNvPr id="2" name="標題 1"/>
          <p:cNvSpPr>
            <a:spLocks noGrp="1"/>
          </p:cNvSpPr>
          <p:nvPr>
            <p:ph type="title" idx="4294967295"/>
          </p:nvPr>
        </p:nvSpPr>
        <p:spPr>
          <a:xfrm>
            <a:off x="0" y="1314450"/>
            <a:ext cx="6446838" cy="990600"/>
          </a:xfrm>
        </p:spPr>
        <p:txBody>
          <a:bodyPr>
            <a:normAutofit/>
          </a:bodyPr>
          <a:lstStyle/>
          <a:p>
            <a:pPr algn="l"/>
            <a:r>
              <a:rPr lang="en-US" altLang="zh-TW" sz="3300" b="1" dirty="0" err="1">
                <a:latin typeface="+mn-ea"/>
                <a:ea typeface="+mn-ea"/>
              </a:rPr>
              <a:t>SoftEther</a:t>
            </a:r>
            <a:r>
              <a:rPr lang="en-US" altLang="zh-TW" sz="3300" b="1" dirty="0">
                <a:latin typeface="+mn-ea"/>
                <a:ea typeface="+mn-ea"/>
              </a:rPr>
              <a:t> VPN</a:t>
            </a:r>
            <a:endParaRPr lang="zh-TW" altLang="en-US" sz="3300" b="1" dirty="0">
              <a:latin typeface="+mn-ea"/>
              <a:ea typeface="+mn-ea"/>
            </a:endParaRP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7554" y="1487728"/>
            <a:ext cx="5766446" cy="3936760"/>
          </a:xfrm>
          <a:prstGeom prst="rect">
            <a:avLst/>
          </a:prstGeom>
        </p:spPr>
      </p:pic>
    </p:spTree>
    <p:extLst>
      <p:ext uri="{BB962C8B-B14F-4D97-AF65-F5344CB8AC3E}">
        <p14:creationId xmlns:p14="http://schemas.microsoft.com/office/powerpoint/2010/main" val="66539772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D57F1E4F-1CFF-5643-939E-217C01CDF565}" type="slidenum">
              <a:rPr lang="en-US" smtClean="0"/>
              <a:pPr/>
              <a:t>102</a:t>
            </a:fld>
            <a:endParaRPr lang="en-US" dirty="0"/>
          </a:p>
        </p:txBody>
      </p:sp>
      <p:sp>
        <p:nvSpPr>
          <p:cNvPr id="3" name="內容版面配置區 2"/>
          <p:cNvSpPr>
            <a:spLocks noGrp="1"/>
          </p:cNvSpPr>
          <p:nvPr>
            <p:ph idx="4294967295"/>
          </p:nvPr>
        </p:nvSpPr>
        <p:spPr>
          <a:xfrm>
            <a:off x="0" y="1484784"/>
            <a:ext cx="4238625" cy="3937000"/>
          </a:xfrm>
        </p:spPr>
        <p:txBody>
          <a:bodyPr>
            <a:normAutofit fontScale="85000" lnSpcReduction="10000"/>
          </a:bodyPr>
          <a:lstStyle/>
          <a:p>
            <a:pPr>
              <a:buFont typeface="Wingdings" panose="05000000000000000000" pitchFamily="2" charset="2"/>
              <a:buChar char="ü"/>
            </a:pPr>
            <a:r>
              <a:rPr lang="en-US" altLang="zh-TW" dirty="0" smtClean="0">
                <a:latin typeface="+mn-ea"/>
              </a:rPr>
              <a:t>1</a:t>
            </a:r>
            <a:r>
              <a:rPr lang="en-US" altLang="zh-TW" baseline="30000" dirty="0" smtClean="0">
                <a:latin typeface="+mn-ea"/>
              </a:rPr>
              <a:t>st</a:t>
            </a:r>
            <a:r>
              <a:rPr lang="en-US" altLang="zh-TW" dirty="0" smtClean="0">
                <a:latin typeface="+mn-ea"/>
              </a:rPr>
              <a:t> factor </a:t>
            </a:r>
            <a:r>
              <a:rPr lang="en-US" altLang="zh-TW" dirty="0">
                <a:latin typeface="+mn-ea"/>
              </a:rPr>
              <a:t>security </a:t>
            </a:r>
            <a:r>
              <a:rPr lang="en-US" altLang="zh-TW" dirty="0" smtClean="0">
                <a:latin typeface="+mn-ea"/>
              </a:rPr>
              <a:t>(VPN </a:t>
            </a:r>
            <a:r>
              <a:rPr lang="en-US" altLang="zh-TW" dirty="0">
                <a:latin typeface="+mn-ea"/>
              </a:rPr>
              <a:t>Client), </a:t>
            </a:r>
            <a:r>
              <a:rPr lang="en-US" altLang="zh-TW" dirty="0" err="1">
                <a:latin typeface="+mn-ea"/>
              </a:rPr>
              <a:t>CM.c</a:t>
            </a:r>
            <a:r>
              <a:rPr lang="en-US" altLang="zh-TW" dirty="0">
                <a:latin typeface="+mn-ea"/>
              </a:rPr>
              <a:t>: </a:t>
            </a:r>
            <a:endParaRPr lang="en-US" altLang="zh-TW" dirty="0" smtClean="0">
              <a:latin typeface="+mn-ea"/>
            </a:endParaRPr>
          </a:p>
          <a:p>
            <a:pPr lvl="1">
              <a:buFont typeface="Wingdings" panose="05000000000000000000" pitchFamily="2" charset="2"/>
              <a:buChar char="ü"/>
            </a:pPr>
            <a:r>
              <a:rPr lang="en-US" altLang="zh-TW" dirty="0" smtClean="0">
                <a:latin typeface="+mn-ea"/>
              </a:rPr>
              <a:t>#</a:t>
            </a:r>
            <a:r>
              <a:rPr lang="en-US" altLang="zh-TW" dirty="0">
                <a:latin typeface="+mn-ea"/>
              </a:rPr>
              <a:t>include "</a:t>
            </a:r>
            <a:r>
              <a:rPr lang="en-US" altLang="zh-TW" dirty="0" err="1">
                <a:latin typeface="+mn-ea"/>
              </a:rPr>
              <a:t>cks_api.h</a:t>
            </a:r>
            <a:r>
              <a:rPr lang="en-US" altLang="zh-TW" dirty="0">
                <a:latin typeface="+mn-ea"/>
              </a:rPr>
              <a:t>"	</a:t>
            </a:r>
            <a:r>
              <a:rPr lang="en-US" altLang="zh-TW" dirty="0" smtClean="0">
                <a:solidFill>
                  <a:schemeClr val="accent2"/>
                </a:solidFill>
                <a:latin typeface="+mn-ea"/>
              </a:rPr>
              <a:t>// </a:t>
            </a:r>
            <a:r>
              <a:rPr lang="en-US" altLang="zh-TW" dirty="0">
                <a:solidFill>
                  <a:schemeClr val="accent2"/>
                </a:solidFill>
                <a:latin typeface="+mn-ea"/>
              </a:rPr>
              <a:t>CKS_API Definition </a:t>
            </a:r>
            <a:r>
              <a:rPr lang="en-US" altLang="zh-TW" dirty="0" smtClean="0">
                <a:solidFill>
                  <a:schemeClr val="accent2"/>
                </a:solidFill>
                <a:latin typeface="+mn-ea"/>
              </a:rPr>
              <a:t>Header</a:t>
            </a:r>
          </a:p>
          <a:p>
            <a:pPr lvl="1">
              <a:buFont typeface="Wingdings" panose="05000000000000000000" pitchFamily="2" charset="2"/>
              <a:buChar char="ü"/>
            </a:pPr>
            <a:r>
              <a:rPr lang="en-US" altLang="zh-TW" dirty="0" err="1" smtClean="0">
                <a:latin typeface="+mn-ea"/>
              </a:rPr>
              <a:t>CmEditAccount</a:t>
            </a:r>
            <a:r>
              <a:rPr lang="en-US" altLang="zh-TW" dirty="0">
                <a:latin typeface="+mn-ea"/>
              </a:rPr>
              <a:t>(): </a:t>
            </a:r>
            <a:r>
              <a:rPr lang="en-US" altLang="zh-TW" dirty="0" smtClean="0">
                <a:latin typeface="+mn-ea"/>
              </a:rPr>
              <a:t>add </a:t>
            </a:r>
            <a:r>
              <a:rPr lang="en-US" altLang="zh-TW" dirty="0" err="1" smtClean="0">
                <a:latin typeface="+mn-ea"/>
              </a:rPr>
              <a:t>cks_api_init</a:t>
            </a:r>
            <a:r>
              <a:rPr lang="en-US" altLang="zh-TW" dirty="0">
                <a:latin typeface="+mn-ea"/>
              </a:rPr>
              <a:t>(), </a:t>
            </a:r>
            <a:r>
              <a:rPr lang="en-US" altLang="zh-TW" dirty="0" err="1" smtClean="0">
                <a:latin typeface="+mn-ea"/>
              </a:rPr>
              <a:t>cks_api_uninit</a:t>
            </a:r>
            <a:r>
              <a:rPr lang="en-US" altLang="zh-TW" dirty="0" smtClean="0">
                <a:latin typeface="+mn-ea"/>
              </a:rPr>
              <a:t>()</a:t>
            </a:r>
          </a:p>
          <a:p>
            <a:pPr lvl="1">
              <a:buFont typeface="Wingdings" panose="05000000000000000000" pitchFamily="2" charset="2"/>
              <a:buChar char="ü"/>
            </a:pPr>
            <a:r>
              <a:rPr lang="en-US" altLang="zh-TW" dirty="0" err="1" smtClean="0">
                <a:latin typeface="+mn-ea"/>
              </a:rPr>
              <a:t>CmEditAccountDlgProc</a:t>
            </a:r>
            <a:r>
              <a:rPr lang="en-US" altLang="zh-TW" dirty="0">
                <a:latin typeface="+mn-ea"/>
              </a:rPr>
              <a:t>(), </a:t>
            </a:r>
            <a:r>
              <a:rPr lang="en-US" altLang="zh-TW" dirty="0" err="1" smtClean="0">
                <a:latin typeface="+mn-ea"/>
              </a:rPr>
              <a:t>CmChangePasswordProc</a:t>
            </a:r>
            <a:r>
              <a:rPr lang="en-US" altLang="zh-TW" dirty="0" smtClean="0">
                <a:latin typeface="+mn-ea"/>
              </a:rPr>
              <a:t>()</a:t>
            </a:r>
          </a:p>
          <a:p>
            <a:pPr lvl="2">
              <a:buFont typeface="Wingdings" panose="05000000000000000000" pitchFamily="2" charset="2"/>
              <a:buChar char="ü"/>
            </a:pPr>
            <a:r>
              <a:rPr lang="en-US" altLang="zh-TW" dirty="0" err="1" smtClean="0">
                <a:latin typeface="+mn-ea"/>
              </a:rPr>
              <a:t>SetWindowSubclass</a:t>
            </a:r>
            <a:r>
              <a:rPr lang="en-US" altLang="zh-TW" dirty="0" smtClean="0">
                <a:latin typeface="+mn-ea"/>
              </a:rPr>
              <a:t>()</a:t>
            </a:r>
          </a:p>
          <a:p>
            <a:pPr lvl="2">
              <a:buFont typeface="Wingdings" panose="05000000000000000000" pitchFamily="2" charset="2"/>
              <a:buChar char="ü"/>
            </a:pPr>
            <a:r>
              <a:rPr lang="en-US" altLang="zh-TW" dirty="0" err="1" smtClean="0">
                <a:latin typeface="+mn-ea"/>
              </a:rPr>
              <a:t>RemoveWindowSubclass</a:t>
            </a:r>
            <a:r>
              <a:rPr lang="en-US" altLang="zh-TW" dirty="0" smtClean="0">
                <a:latin typeface="+mn-ea"/>
              </a:rPr>
              <a:t>()</a:t>
            </a:r>
          </a:p>
          <a:p>
            <a:pPr lvl="1">
              <a:buFont typeface="Wingdings" panose="05000000000000000000" pitchFamily="2" charset="2"/>
              <a:buChar char="ü"/>
            </a:pPr>
            <a:r>
              <a:rPr lang="en-US" altLang="zh-TW" dirty="0" err="1" smtClean="0">
                <a:latin typeface="+mn-ea"/>
              </a:rPr>
              <a:t>PasswordEditProc</a:t>
            </a:r>
            <a:r>
              <a:rPr lang="en-US" altLang="zh-TW" dirty="0" smtClean="0">
                <a:latin typeface="+mn-ea"/>
              </a:rPr>
              <a:t>(), for anti-</a:t>
            </a:r>
            <a:r>
              <a:rPr lang="en-US" altLang="zh-TW" dirty="0" err="1" smtClean="0">
                <a:latin typeface="+mn-ea"/>
              </a:rPr>
              <a:t>keylogger</a:t>
            </a:r>
            <a:r>
              <a:rPr lang="en-US" altLang="zh-TW" dirty="0" smtClean="0">
                <a:latin typeface="+mn-ea"/>
              </a:rPr>
              <a:t> decoder</a:t>
            </a:r>
            <a:endParaRPr lang="en-US" altLang="zh-TW" dirty="0">
              <a:latin typeface="+mn-ea"/>
            </a:endParaRPr>
          </a:p>
          <a:p>
            <a:pPr marL="214313" lvl="1">
              <a:buFont typeface="Wingdings" panose="05000000000000000000" pitchFamily="2" charset="2"/>
              <a:buChar char="ü"/>
            </a:pPr>
            <a:r>
              <a:rPr lang="en-US" altLang="zh-TW" dirty="0" smtClean="0">
                <a:latin typeface="+mn-ea"/>
              </a:rPr>
              <a:t>2</a:t>
            </a:r>
            <a:r>
              <a:rPr lang="en-US" altLang="zh-TW" baseline="30000" dirty="0" smtClean="0">
                <a:latin typeface="+mn-ea"/>
              </a:rPr>
              <a:t>nd</a:t>
            </a:r>
            <a:r>
              <a:rPr lang="en-US" altLang="zh-TW" dirty="0" smtClean="0">
                <a:latin typeface="+mn-ea"/>
              </a:rPr>
              <a:t> factor </a:t>
            </a:r>
            <a:r>
              <a:rPr lang="en-US" altLang="zh-TW" dirty="0" err="1" smtClean="0">
                <a:latin typeface="+mn-ea"/>
              </a:rPr>
              <a:t>oCKS_UID</a:t>
            </a:r>
            <a:r>
              <a:rPr lang="en-US" altLang="zh-TW" dirty="0" smtClean="0">
                <a:latin typeface="+mn-ea"/>
              </a:rPr>
              <a:t> authentication with </a:t>
            </a:r>
            <a:r>
              <a:rPr lang="en-US" altLang="zh-TW" dirty="0" err="1" smtClean="0">
                <a:latin typeface="+mn-ea"/>
              </a:rPr>
              <a:t>SoftEther</a:t>
            </a:r>
            <a:r>
              <a:rPr lang="en-US" altLang="zh-TW" dirty="0" smtClean="0">
                <a:latin typeface="+mn-ea"/>
              </a:rPr>
              <a:t> VPN Server</a:t>
            </a:r>
          </a:p>
          <a:p>
            <a:pPr lvl="2">
              <a:buFont typeface="Wingdings" panose="05000000000000000000" pitchFamily="2" charset="2"/>
              <a:buChar char="ü"/>
            </a:pPr>
            <a:r>
              <a:rPr lang="en-US" altLang="zh-TW" dirty="0" smtClean="0">
                <a:latin typeface="+mn-ea"/>
              </a:rPr>
              <a:t>Coming soon …</a:t>
            </a:r>
            <a:endParaRPr lang="en-US" altLang="zh-TW" dirty="0">
              <a:latin typeface="+mn-ea"/>
            </a:endParaRPr>
          </a:p>
        </p:txBody>
      </p:sp>
      <p:sp>
        <p:nvSpPr>
          <p:cNvPr id="2" name="標題 1"/>
          <p:cNvSpPr>
            <a:spLocks noGrp="1"/>
          </p:cNvSpPr>
          <p:nvPr>
            <p:ph type="title" idx="4294967295"/>
          </p:nvPr>
        </p:nvSpPr>
        <p:spPr>
          <a:xfrm>
            <a:off x="64467" y="404664"/>
            <a:ext cx="8035925" cy="990600"/>
          </a:xfrm>
        </p:spPr>
        <p:txBody>
          <a:bodyPr/>
          <a:lstStyle/>
          <a:p>
            <a:pPr algn="l"/>
            <a:r>
              <a:rPr lang="en-US" altLang="zh-TW" dirty="0" err="1" smtClean="0">
                <a:effectLst/>
                <a:latin typeface="+mn-ea"/>
                <a:ea typeface="+mn-ea"/>
              </a:rPr>
              <a:t>SoftEther</a:t>
            </a:r>
            <a:r>
              <a:rPr lang="en-US" altLang="zh-TW" dirty="0" smtClean="0">
                <a:latin typeface="+mn-ea"/>
                <a:ea typeface="+mn-ea"/>
              </a:rPr>
              <a:t> VPN Porting</a:t>
            </a:r>
            <a:endParaRPr lang="zh-TW" altLang="en-US" dirty="0">
              <a:latin typeface="+mn-ea"/>
              <a:ea typeface="+mn-ea"/>
            </a:endParaRPr>
          </a:p>
        </p:txBody>
      </p:sp>
      <p:pic>
        <p:nvPicPr>
          <p:cNvPr id="7" name="圖片 6"/>
          <p:cNvPicPr>
            <a:picLocks noChangeAspect="1"/>
          </p:cNvPicPr>
          <p:nvPr/>
        </p:nvPicPr>
        <p:blipFill>
          <a:blip r:embed="rId2"/>
          <a:stretch>
            <a:fillRect/>
          </a:stretch>
        </p:blipFill>
        <p:spPr>
          <a:xfrm>
            <a:off x="4137301" y="1485900"/>
            <a:ext cx="5032763" cy="4086225"/>
          </a:xfrm>
          <a:prstGeom prst="rect">
            <a:avLst/>
          </a:prstGeom>
        </p:spPr>
      </p:pic>
      <p:sp>
        <p:nvSpPr>
          <p:cNvPr id="8" name="橢圓 7"/>
          <p:cNvSpPr/>
          <p:nvPr/>
        </p:nvSpPr>
        <p:spPr>
          <a:xfrm>
            <a:off x="4786312" y="3824288"/>
            <a:ext cx="1576388" cy="1371600"/>
          </a:xfrm>
          <a:prstGeom prst="ellipse">
            <a:avLst/>
          </a:prstGeom>
          <a:solidFill>
            <a:srgbClr val="F5C2A3">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橢圓 8"/>
          <p:cNvSpPr/>
          <p:nvPr/>
        </p:nvSpPr>
        <p:spPr>
          <a:xfrm>
            <a:off x="7372350" y="3743325"/>
            <a:ext cx="1576388" cy="1452563"/>
          </a:xfrm>
          <a:prstGeom prst="ellipse">
            <a:avLst/>
          </a:prstGeom>
          <a:solidFill>
            <a:srgbClr val="F5C2A3">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橢圓 9"/>
          <p:cNvSpPr/>
          <p:nvPr/>
        </p:nvSpPr>
        <p:spPr>
          <a:xfrm>
            <a:off x="5430966" y="3123951"/>
            <a:ext cx="1576388" cy="700088"/>
          </a:xfrm>
          <a:prstGeom prst="ellipse">
            <a:avLst/>
          </a:prstGeom>
          <a:solidFill>
            <a:srgbClr val="F5C2A3">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38059396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D57F1E4F-1CFF-5643-939E-217C01CDF565}" type="slidenum">
              <a:rPr lang="en-US" smtClean="0"/>
              <a:pPr/>
              <a:t>103</a:t>
            </a:fld>
            <a:endParaRPr lang="en-US" dirty="0"/>
          </a:p>
        </p:txBody>
      </p:sp>
      <p:sp>
        <p:nvSpPr>
          <p:cNvPr id="6" name="標題 2"/>
          <p:cNvSpPr txBox="1">
            <a:spLocks/>
          </p:cNvSpPr>
          <p:nvPr/>
        </p:nvSpPr>
        <p:spPr>
          <a:xfrm>
            <a:off x="323528" y="858645"/>
            <a:ext cx="8424936" cy="85725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dirty="0" err="1">
                <a:solidFill>
                  <a:schemeClr val="tx1"/>
                </a:solidFill>
                <a:latin typeface="Arial" pitchFamily="34" charset="0"/>
                <a:ea typeface="標楷體" pitchFamily="65" charset="-120"/>
                <a:cs typeface="Arial" pitchFamily="34" charset="0"/>
              </a:rPr>
              <a:t>oCKS</a:t>
            </a:r>
            <a:r>
              <a:rPr lang="en-US" altLang="zh-TW" dirty="0">
                <a:solidFill>
                  <a:schemeClr val="tx1"/>
                </a:solidFill>
                <a:latin typeface="Arial" pitchFamily="34" charset="0"/>
                <a:ea typeface="標楷體" pitchFamily="65" charset="-120"/>
                <a:cs typeface="Arial" pitchFamily="34" charset="0"/>
              </a:rPr>
              <a:t>-Pro Proactive Protection</a:t>
            </a:r>
            <a:endParaRPr lang="zh-TW" altLang="en-US" dirty="0">
              <a:solidFill>
                <a:schemeClr val="tx1"/>
              </a:solidFill>
              <a:latin typeface="標楷體" pitchFamily="65" charset="-120"/>
              <a:ea typeface="標楷體" pitchFamily="65" charset="-120"/>
            </a:endParaRPr>
          </a:p>
        </p:txBody>
      </p:sp>
      <p:grpSp>
        <p:nvGrpSpPr>
          <p:cNvPr id="12" name="群組 11"/>
          <p:cNvGrpSpPr/>
          <p:nvPr/>
        </p:nvGrpSpPr>
        <p:grpSpPr>
          <a:xfrm>
            <a:off x="574193" y="1866225"/>
            <a:ext cx="3681800" cy="3543975"/>
            <a:chOff x="2123728" y="1484784"/>
            <a:chExt cx="4909067" cy="4725300"/>
          </a:xfrm>
        </p:grpSpPr>
        <p:grpSp>
          <p:nvGrpSpPr>
            <p:cNvPr id="7" name="群組 6"/>
            <p:cNvGrpSpPr/>
            <p:nvPr/>
          </p:nvGrpSpPr>
          <p:grpSpPr>
            <a:xfrm>
              <a:off x="2123728" y="1484784"/>
              <a:ext cx="4909067" cy="4680520"/>
              <a:chOff x="2127656" y="2016118"/>
              <a:chExt cx="4641299" cy="4449269"/>
            </a:xfrm>
          </p:grpSpPr>
          <p:sp>
            <p:nvSpPr>
              <p:cNvPr id="8" name="橢圓 7"/>
              <p:cNvSpPr>
                <a:spLocks noChangeAspect="1"/>
              </p:cNvSpPr>
              <p:nvPr/>
            </p:nvSpPr>
            <p:spPr>
              <a:xfrm>
                <a:off x="2127656" y="2016118"/>
                <a:ext cx="4641299" cy="444926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350" dirty="0">
                  <a:latin typeface="+mn-ea"/>
                </a:endParaRPr>
              </a:p>
              <a:p>
                <a:pPr algn="ctr"/>
                <a:endParaRPr lang="en-US" altLang="zh-TW" sz="1350" dirty="0">
                  <a:latin typeface="+mn-ea"/>
                </a:endParaRPr>
              </a:p>
              <a:p>
                <a:pPr algn="ctr"/>
                <a:endParaRPr lang="en-US" altLang="zh-TW" sz="1350" dirty="0">
                  <a:latin typeface="+mn-ea"/>
                </a:endParaRPr>
              </a:p>
              <a:p>
                <a:pPr algn="ctr"/>
                <a:endParaRPr lang="en-US" altLang="zh-TW" sz="1350" dirty="0">
                  <a:latin typeface="+mn-ea"/>
                </a:endParaRPr>
              </a:p>
              <a:p>
                <a:pPr algn="ctr"/>
                <a:endParaRPr lang="en-US" altLang="zh-TW" sz="1350" dirty="0">
                  <a:latin typeface="+mn-ea"/>
                </a:endParaRPr>
              </a:p>
              <a:p>
                <a:pPr algn="ctr"/>
                <a:endParaRPr lang="en-US" altLang="zh-TW" sz="1350" dirty="0">
                  <a:latin typeface="+mn-ea"/>
                </a:endParaRPr>
              </a:p>
              <a:p>
                <a:pPr algn="ctr"/>
                <a:endParaRPr lang="en-US" altLang="zh-TW" sz="1350" dirty="0">
                  <a:latin typeface="+mn-ea"/>
                </a:endParaRPr>
              </a:p>
              <a:p>
                <a:pPr algn="ctr"/>
                <a:endParaRPr lang="en-US" altLang="zh-TW" sz="1350" dirty="0">
                  <a:latin typeface="+mn-ea"/>
                </a:endParaRPr>
              </a:p>
              <a:p>
                <a:pPr algn="ctr"/>
                <a:endParaRPr lang="en-US" altLang="zh-TW" sz="1350" dirty="0">
                  <a:latin typeface="+mn-ea"/>
                </a:endParaRPr>
              </a:p>
              <a:p>
                <a:pPr algn="ctr"/>
                <a:endParaRPr lang="en-US" altLang="zh-TW" sz="1350" dirty="0">
                  <a:latin typeface="+mn-ea"/>
                </a:endParaRPr>
              </a:p>
              <a:p>
                <a:pPr algn="ctr"/>
                <a:endParaRPr lang="en-US" altLang="zh-TW" sz="1350" dirty="0">
                  <a:latin typeface="+mn-ea"/>
                </a:endParaRPr>
              </a:p>
              <a:p>
                <a:pPr algn="ctr"/>
                <a:endParaRPr lang="en-US" altLang="zh-TW" sz="1350" dirty="0">
                  <a:latin typeface="+mn-ea"/>
                </a:endParaRPr>
              </a:p>
              <a:p>
                <a:pPr algn="ctr"/>
                <a:endParaRPr lang="en-US" altLang="zh-TW" sz="1350" dirty="0">
                  <a:latin typeface="+mn-ea"/>
                </a:endParaRPr>
              </a:p>
              <a:p>
                <a:pPr algn="ctr"/>
                <a:endParaRPr lang="en-US" altLang="zh-TW" sz="2400" b="1" dirty="0">
                  <a:solidFill>
                    <a:schemeClr val="tx1"/>
                  </a:solidFill>
                  <a:latin typeface="+mn-ea"/>
                </a:endParaRPr>
              </a:p>
              <a:p>
                <a:pPr algn="ctr"/>
                <a:r>
                  <a:rPr lang="en-US" altLang="zh-TW" sz="2400" b="1" dirty="0">
                    <a:solidFill>
                      <a:schemeClr val="bg1"/>
                    </a:solidFill>
                    <a:latin typeface="+mn-ea"/>
                  </a:rPr>
                  <a:t>AKL</a:t>
                </a:r>
                <a:endParaRPr lang="zh-TW" altLang="en-US" sz="2400" b="1" dirty="0">
                  <a:solidFill>
                    <a:schemeClr val="bg1"/>
                  </a:solidFill>
                  <a:latin typeface="+mn-ea"/>
                </a:endParaRPr>
              </a:p>
            </p:txBody>
          </p:sp>
          <p:sp>
            <p:nvSpPr>
              <p:cNvPr id="9" name="橢圓 8"/>
              <p:cNvSpPr>
                <a:spLocks noChangeAspect="1"/>
              </p:cNvSpPr>
              <p:nvPr/>
            </p:nvSpPr>
            <p:spPr>
              <a:xfrm>
                <a:off x="2699792" y="2652180"/>
                <a:ext cx="3456384" cy="3197155"/>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350" dirty="0"/>
              </a:p>
              <a:p>
                <a:pPr algn="ctr"/>
                <a:endParaRPr lang="en-US" altLang="zh-TW" sz="1350" dirty="0"/>
              </a:p>
              <a:p>
                <a:pPr algn="ctr"/>
                <a:endParaRPr lang="en-US" altLang="zh-TW" sz="1350" dirty="0"/>
              </a:p>
              <a:p>
                <a:pPr algn="ctr"/>
                <a:endParaRPr lang="en-US" altLang="zh-TW" sz="1350" dirty="0"/>
              </a:p>
              <a:p>
                <a:pPr algn="ctr"/>
                <a:endParaRPr lang="en-US" altLang="zh-TW" sz="1350" dirty="0"/>
              </a:p>
              <a:p>
                <a:pPr algn="ctr"/>
                <a:endParaRPr lang="en-US" altLang="zh-TW" sz="1350" dirty="0"/>
              </a:p>
              <a:p>
                <a:pPr algn="ctr"/>
                <a:endParaRPr lang="en-US" altLang="zh-TW" sz="1350" dirty="0"/>
              </a:p>
              <a:p>
                <a:pPr algn="ctr"/>
                <a:endParaRPr lang="en-US" altLang="zh-TW" sz="1350" dirty="0"/>
              </a:p>
              <a:p>
                <a:pPr algn="ctr"/>
                <a:endParaRPr lang="en-US" altLang="zh-TW" sz="1350" b="1" dirty="0">
                  <a:solidFill>
                    <a:schemeClr val="tx1"/>
                  </a:solidFill>
                </a:endParaRPr>
              </a:p>
              <a:p>
                <a:pPr algn="ctr"/>
                <a:r>
                  <a:rPr lang="en-US" altLang="zh-TW" sz="2400" b="1" dirty="0">
                    <a:solidFill>
                      <a:schemeClr val="bg1"/>
                    </a:solidFill>
                    <a:latin typeface="+mn-ea"/>
                  </a:rPr>
                  <a:t>AFC</a:t>
                </a:r>
                <a:endParaRPr lang="zh-TW" altLang="en-US" sz="2700" b="1" dirty="0">
                  <a:solidFill>
                    <a:schemeClr val="bg1"/>
                  </a:solidFill>
                  <a:latin typeface="+mn-ea"/>
                </a:endParaRPr>
              </a:p>
            </p:txBody>
          </p:sp>
          <p:sp>
            <p:nvSpPr>
              <p:cNvPr id="10" name="橢圓 9"/>
              <p:cNvSpPr>
                <a:spLocks noChangeAspect="1"/>
              </p:cNvSpPr>
              <p:nvPr/>
            </p:nvSpPr>
            <p:spPr>
              <a:xfrm>
                <a:off x="3491880" y="3353392"/>
                <a:ext cx="1872208" cy="17317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100" dirty="0">
                    <a:latin typeface="+mn-ea"/>
                  </a:rPr>
                  <a:t>Your</a:t>
                </a:r>
              </a:p>
              <a:p>
                <a:pPr algn="ctr"/>
                <a:r>
                  <a:rPr lang="en-US" altLang="zh-TW" sz="2100" dirty="0">
                    <a:latin typeface="+mn-ea"/>
                  </a:rPr>
                  <a:t>Core</a:t>
                </a:r>
              </a:p>
              <a:p>
                <a:pPr algn="ctr"/>
                <a:r>
                  <a:rPr lang="en-US" altLang="zh-TW" sz="2000" dirty="0">
                    <a:latin typeface="+mn-ea"/>
                  </a:rPr>
                  <a:t>System</a:t>
                </a:r>
                <a:endParaRPr lang="zh-TW" altLang="en-US" sz="2000" dirty="0">
                  <a:latin typeface="+mn-ea"/>
                </a:endParaRPr>
              </a:p>
            </p:txBody>
          </p:sp>
        </p:grpSp>
        <p:cxnSp>
          <p:nvCxnSpPr>
            <p:cNvPr id="3" name="直線單箭頭接點 2"/>
            <p:cNvCxnSpPr/>
            <p:nvPr/>
          </p:nvCxnSpPr>
          <p:spPr>
            <a:xfrm flipV="1">
              <a:off x="2304288" y="5552432"/>
              <a:ext cx="692912" cy="6576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526901" y="5601434"/>
            <a:ext cx="6779420" cy="707886"/>
          </a:xfrm>
          <a:prstGeom prst="rect">
            <a:avLst/>
          </a:prstGeom>
        </p:spPr>
        <p:txBody>
          <a:bodyPr wrap="none">
            <a:spAutoFit/>
          </a:bodyPr>
          <a:lstStyle/>
          <a:p>
            <a:r>
              <a:rPr lang="en-US" altLang="zh-TW" sz="2000" dirty="0" smtClean="0">
                <a:latin typeface="Arial" pitchFamily="34" charset="0"/>
                <a:ea typeface="標楷體" pitchFamily="65" charset="-120"/>
                <a:cs typeface="Arial" pitchFamily="34" charset="0"/>
              </a:rPr>
              <a:t>Spyware will enable </a:t>
            </a:r>
            <a:r>
              <a:rPr lang="en-US" altLang="zh-TW" sz="2000" dirty="0" err="1">
                <a:latin typeface="Arial" pitchFamily="34" charset="0"/>
                <a:ea typeface="標楷體" pitchFamily="65" charset="-120"/>
                <a:cs typeface="Arial" pitchFamily="34" charset="0"/>
              </a:rPr>
              <a:t>keylogger</a:t>
            </a:r>
            <a:r>
              <a:rPr lang="en-US" altLang="zh-TW" sz="2000" dirty="0">
                <a:latin typeface="Arial" pitchFamily="34" charset="0"/>
                <a:ea typeface="標楷體" pitchFamily="65" charset="-120"/>
                <a:cs typeface="Arial" pitchFamily="34" charset="0"/>
              </a:rPr>
              <a:t> after infected your s</a:t>
            </a:r>
            <a:r>
              <a:rPr lang="en-US" altLang="zh-TW" sz="2000" dirty="0" smtClean="0">
                <a:latin typeface="Arial" pitchFamily="34" charset="0"/>
                <a:ea typeface="標楷體" pitchFamily="65" charset="-120"/>
                <a:cs typeface="Arial" pitchFamily="34" charset="0"/>
              </a:rPr>
              <a:t>ystem</a:t>
            </a:r>
            <a:r>
              <a:rPr lang="en-US" altLang="zh-TW" sz="2000" dirty="0">
                <a:latin typeface="Arial" pitchFamily="34" charset="0"/>
                <a:ea typeface="標楷體" pitchFamily="65" charset="-120"/>
                <a:cs typeface="Arial" pitchFamily="34" charset="0"/>
              </a:rPr>
              <a:t>. </a:t>
            </a:r>
          </a:p>
          <a:p>
            <a:r>
              <a:rPr lang="en-US" altLang="zh-TW" sz="2000" dirty="0">
                <a:latin typeface="Arial" pitchFamily="34" charset="0"/>
                <a:ea typeface="標楷體" pitchFamily="65" charset="-120"/>
                <a:cs typeface="Arial" pitchFamily="34" charset="0"/>
              </a:rPr>
              <a:t>Then </a:t>
            </a:r>
            <a:r>
              <a:rPr lang="en-US" altLang="zh-TW" sz="2000" dirty="0" smtClean="0">
                <a:latin typeface="Arial" pitchFamily="34" charset="0"/>
                <a:ea typeface="標楷體" pitchFamily="65" charset="-120"/>
                <a:cs typeface="Arial" pitchFamily="34" charset="0"/>
              </a:rPr>
              <a:t>spyware can </a:t>
            </a:r>
            <a:r>
              <a:rPr lang="en-US" altLang="zh-TW" sz="2000" dirty="0">
                <a:latin typeface="Arial" pitchFamily="34" charset="0"/>
                <a:ea typeface="標楷體" pitchFamily="65" charset="-120"/>
                <a:cs typeface="Arial" pitchFamily="34" charset="0"/>
              </a:rPr>
              <a:t>get exactly username and password.  </a:t>
            </a:r>
            <a:endParaRPr lang="zh-TW" altLang="en-US" sz="2000" dirty="0"/>
          </a:p>
        </p:txBody>
      </p:sp>
      <p:cxnSp>
        <p:nvCxnSpPr>
          <p:cNvPr id="16" name="直線單箭頭接點 15"/>
          <p:cNvCxnSpPr/>
          <p:nvPr/>
        </p:nvCxnSpPr>
        <p:spPr>
          <a:xfrm flipH="1">
            <a:off x="3436519" y="2262188"/>
            <a:ext cx="706856" cy="5884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4255993" y="1556792"/>
            <a:ext cx="4852511" cy="1323439"/>
          </a:xfrm>
          <a:prstGeom prst="rect">
            <a:avLst/>
          </a:prstGeom>
        </p:spPr>
        <p:txBody>
          <a:bodyPr wrap="square">
            <a:spAutoFit/>
          </a:bodyPr>
          <a:lstStyle/>
          <a:p>
            <a:r>
              <a:rPr lang="en-US" altLang="zh-TW" sz="2000" dirty="0">
                <a:latin typeface="Arial" pitchFamily="34" charset="0"/>
                <a:ea typeface="標楷體" pitchFamily="65" charset="-120"/>
                <a:cs typeface="Arial" pitchFamily="34" charset="0"/>
              </a:rPr>
              <a:t>Hacker don’t have the same hardware Input device </a:t>
            </a:r>
            <a:r>
              <a:rPr lang="en-US" altLang="zh-TW" sz="2000" dirty="0" smtClean="0">
                <a:latin typeface="Arial" pitchFamily="34" charset="0"/>
                <a:ea typeface="標楷體" pitchFamily="65" charset="-120"/>
                <a:cs typeface="Arial" pitchFamily="34" charset="0"/>
              </a:rPr>
              <a:t>(</a:t>
            </a:r>
            <a:r>
              <a:rPr lang="en-US" altLang="zh-TW" sz="2000" dirty="0">
                <a:latin typeface="Arial" pitchFamily="34" charset="0"/>
                <a:ea typeface="標楷體" pitchFamily="65" charset="-120"/>
                <a:cs typeface="Arial" pitchFamily="34" charset="0"/>
              </a:rPr>
              <a:t>verified UID in chip), </a:t>
            </a:r>
          </a:p>
          <a:p>
            <a:r>
              <a:rPr lang="en-US" altLang="zh-TW" sz="2000" dirty="0" smtClean="0">
                <a:latin typeface="Arial" pitchFamily="34" charset="0"/>
                <a:ea typeface="標楷體" pitchFamily="65" charset="-120"/>
                <a:cs typeface="Arial" pitchFamily="34" charset="0"/>
              </a:rPr>
              <a:t>So then </a:t>
            </a:r>
            <a:r>
              <a:rPr lang="en-US" altLang="zh-TW" sz="2000" dirty="0">
                <a:latin typeface="Arial" pitchFamily="34" charset="0"/>
                <a:ea typeface="標楷體" pitchFamily="65" charset="-120"/>
                <a:cs typeface="Arial" pitchFamily="34" charset="0"/>
              </a:rPr>
              <a:t>hacker can’t operate the core </a:t>
            </a:r>
            <a:r>
              <a:rPr lang="en-US" altLang="zh-TW" sz="2000" dirty="0" err="1">
                <a:latin typeface="Arial" pitchFamily="34" charset="0"/>
                <a:ea typeface="標楷體" pitchFamily="65" charset="-120"/>
                <a:cs typeface="Arial" pitchFamily="34" charset="0"/>
              </a:rPr>
              <a:t>sysem</a:t>
            </a:r>
            <a:r>
              <a:rPr lang="en-US" altLang="zh-TW" sz="2000" dirty="0">
                <a:latin typeface="Arial" pitchFamily="34" charset="0"/>
                <a:ea typeface="標楷體" pitchFamily="65" charset="-120"/>
                <a:cs typeface="Arial" pitchFamily="34" charset="0"/>
              </a:rPr>
              <a:t>(sever).</a:t>
            </a:r>
            <a:endParaRPr lang="zh-TW" altLang="en-US" sz="2000" dirty="0"/>
          </a:p>
        </p:txBody>
      </p:sp>
      <p:sp>
        <p:nvSpPr>
          <p:cNvPr id="15" name="矩形 14"/>
          <p:cNvSpPr/>
          <p:nvPr/>
        </p:nvSpPr>
        <p:spPr>
          <a:xfrm>
            <a:off x="4287742" y="3884855"/>
            <a:ext cx="4856258" cy="1200329"/>
          </a:xfrm>
          <a:prstGeom prst="rect">
            <a:avLst/>
          </a:prstGeom>
        </p:spPr>
        <p:txBody>
          <a:bodyPr wrap="square">
            <a:spAutoFit/>
          </a:bodyPr>
          <a:lstStyle/>
          <a:p>
            <a:r>
              <a:rPr lang="en-US" altLang="zh-TW" sz="2400" b="1" dirty="0">
                <a:latin typeface="Arial" pitchFamily="34" charset="0"/>
                <a:ea typeface="標楷體" pitchFamily="65" charset="-120"/>
                <a:cs typeface="Arial" pitchFamily="34" charset="0"/>
              </a:rPr>
              <a:t>Multi-Factor Authentication</a:t>
            </a:r>
          </a:p>
          <a:p>
            <a:r>
              <a:rPr lang="en-US" altLang="zh-TW" sz="2400" b="1" dirty="0">
                <a:latin typeface="Arial" pitchFamily="34" charset="0"/>
                <a:ea typeface="標楷體" pitchFamily="65" charset="-120"/>
                <a:cs typeface="Arial" pitchFamily="34" charset="0"/>
              </a:rPr>
              <a:t>Is Required To Protection </a:t>
            </a:r>
          </a:p>
          <a:p>
            <a:r>
              <a:rPr lang="en-US" altLang="zh-TW" sz="2400" b="1" dirty="0">
                <a:latin typeface="Arial" pitchFamily="34" charset="0"/>
                <a:ea typeface="標楷體" pitchFamily="65" charset="-120"/>
                <a:cs typeface="Arial" pitchFamily="34" charset="0"/>
              </a:rPr>
              <a:t>High Sensitive System !</a:t>
            </a:r>
            <a:endParaRPr lang="zh-TW" altLang="en-US" sz="2400" b="1" dirty="0"/>
          </a:p>
        </p:txBody>
      </p:sp>
    </p:spTree>
    <p:extLst>
      <p:ext uri="{BB962C8B-B14F-4D97-AF65-F5344CB8AC3E}">
        <p14:creationId xmlns:p14="http://schemas.microsoft.com/office/powerpoint/2010/main" val="8967553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32956DFA-06A7-4A92-8202-038AE4696A14}" type="datetime1">
              <a:rPr lang="zh-TW" altLang="en-US" smtClean="0"/>
              <a:pPr/>
              <a:t>2014/8/21</a:t>
            </a:fld>
            <a:endParaRPr lang="en-US" dirty="0"/>
          </a:p>
        </p:txBody>
      </p:sp>
      <p:pic>
        <p:nvPicPr>
          <p:cNvPr id="3" name="圖片 2"/>
          <p:cNvPicPr>
            <a:picLocks noChangeAspect="1"/>
          </p:cNvPicPr>
          <p:nvPr/>
        </p:nvPicPr>
        <p:blipFill>
          <a:blip r:embed="rId2"/>
          <a:stretch>
            <a:fillRect/>
          </a:stretch>
        </p:blipFill>
        <p:spPr>
          <a:xfrm>
            <a:off x="1584176" y="0"/>
            <a:ext cx="7164288" cy="6857999"/>
          </a:xfrm>
          <a:prstGeom prst="rect">
            <a:avLst/>
          </a:prstGeom>
        </p:spPr>
      </p:pic>
      <p:sp>
        <p:nvSpPr>
          <p:cNvPr id="5" name="投影片編號版面配置區 4"/>
          <p:cNvSpPr>
            <a:spLocks noGrp="1"/>
          </p:cNvSpPr>
          <p:nvPr>
            <p:ph type="sldNum" sz="quarter" idx="4294967295"/>
          </p:nvPr>
        </p:nvSpPr>
        <p:spPr>
          <a:xfrm>
            <a:off x="1403648" y="260648"/>
            <a:ext cx="512504" cy="273844"/>
          </a:xfrm>
          <a:prstGeom prst="rect">
            <a:avLst/>
          </a:prstGeom>
        </p:spPr>
        <p:txBody>
          <a:bodyPr/>
          <a:lstStyle/>
          <a:p>
            <a:fld id="{D57F1E4F-1CFF-5643-939E-217C01CDF565}" type="slidenum">
              <a:rPr lang="en-US" smtClean="0">
                <a:solidFill>
                  <a:schemeClr val="tx1"/>
                </a:solidFill>
              </a:rPr>
              <a:pPr/>
              <a:t>104</a:t>
            </a:fld>
            <a:endParaRPr lang="en-US" dirty="0">
              <a:solidFill>
                <a:schemeClr val="tx1"/>
              </a:solidFill>
            </a:endParaRPr>
          </a:p>
        </p:txBody>
      </p:sp>
    </p:spTree>
    <p:extLst>
      <p:ext uri="{BB962C8B-B14F-4D97-AF65-F5344CB8AC3E}">
        <p14:creationId xmlns:p14="http://schemas.microsoft.com/office/powerpoint/2010/main" val="44778824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2267744" y="188640"/>
            <a:ext cx="512504" cy="365125"/>
          </a:xfrm>
        </p:spPr>
        <p:txBody>
          <a:bodyPr/>
          <a:lstStyle/>
          <a:p>
            <a:fld id="{D57F1E4F-1CFF-5643-939E-217C01CDF565}" type="slidenum">
              <a:rPr lang="en-US" smtClean="0">
                <a:solidFill>
                  <a:schemeClr val="tx1"/>
                </a:solidFill>
              </a:rPr>
              <a:pPr/>
              <a:t>105</a:t>
            </a:fld>
            <a:endParaRPr lang="en-US" dirty="0">
              <a:solidFill>
                <a:schemeClr val="tx1"/>
              </a:solidFill>
            </a:endParaRPr>
          </a:p>
        </p:txBody>
      </p:sp>
      <p:sp>
        <p:nvSpPr>
          <p:cNvPr id="2" name="標題 1"/>
          <p:cNvSpPr>
            <a:spLocks noGrp="1"/>
          </p:cNvSpPr>
          <p:nvPr>
            <p:ph type="title" idx="4294967295"/>
          </p:nvPr>
        </p:nvSpPr>
        <p:spPr>
          <a:xfrm>
            <a:off x="468313" y="692150"/>
            <a:ext cx="8675687" cy="2859088"/>
          </a:xfrm>
        </p:spPr>
        <p:txBody>
          <a:bodyPr>
            <a:noAutofit/>
          </a:bodyPr>
          <a:lstStyle/>
          <a:p>
            <a:pPr algn="l"/>
            <a:r>
              <a:rPr lang="en-US" altLang="zh-TW" sz="3300" b="1" dirty="0">
                <a:solidFill>
                  <a:schemeClr val="tx1"/>
                </a:solidFill>
                <a:effectLst/>
                <a:latin typeface="+mn-ea"/>
                <a:ea typeface="+mn-ea"/>
              </a:rPr>
              <a:t>What We Offer</a:t>
            </a:r>
            <a:br>
              <a:rPr lang="en-US" altLang="zh-TW" sz="3300" b="1" dirty="0">
                <a:solidFill>
                  <a:schemeClr val="tx1"/>
                </a:solidFill>
                <a:effectLst/>
                <a:latin typeface="+mn-ea"/>
                <a:ea typeface="+mn-ea"/>
              </a:rPr>
            </a:br>
            <a:r>
              <a:rPr lang="en-US" altLang="zh-TW" sz="3300" b="1" dirty="0">
                <a:solidFill>
                  <a:schemeClr val="tx1"/>
                </a:solidFill>
                <a:effectLst/>
                <a:latin typeface="+mn-ea"/>
                <a:ea typeface="+mn-ea"/>
              </a:rPr>
              <a:t/>
            </a:r>
            <a:br>
              <a:rPr lang="en-US" altLang="zh-TW" sz="3300" b="1" dirty="0">
                <a:solidFill>
                  <a:schemeClr val="tx1"/>
                </a:solidFill>
                <a:effectLst/>
                <a:latin typeface="+mn-ea"/>
                <a:ea typeface="+mn-ea"/>
              </a:rPr>
            </a:br>
            <a:r>
              <a:rPr lang="en-US" altLang="zh-TW" sz="3300" b="1" dirty="0">
                <a:solidFill>
                  <a:schemeClr val="tx1"/>
                </a:solidFill>
                <a:effectLst/>
                <a:latin typeface="+mn-ea"/>
                <a:ea typeface="+mn-ea"/>
              </a:rPr>
              <a:t>1. </a:t>
            </a:r>
            <a:r>
              <a:rPr lang="en-US" altLang="zh-TW" sz="3300" b="1" dirty="0" err="1">
                <a:solidFill>
                  <a:schemeClr val="tx1"/>
                </a:solidFill>
                <a:effectLst/>
                <a:latin typeface="+mn-ea"/>
                <a:ea typeface="+mn-ea"/>
              </a:rPr>
              <a:t>oCTS</a:t>
            </a:r>
            <a:r>
              <a:rPr lang="en-US" altLang="zh-TW" sz="3300" b="1" dirty="0">
                <a:solidFill>
                  <a:schemeClr val="tx1"/>
                </a:solidFill>
                <a:effectLst/>
                <a:latin typeface="+mn-ea"/>
                <a:ea typeface="+mn-ea"/>
              </a:rPr>
              <a:t> Server + </a:t>
            </a:r>
            <a:br>
              <a:rPr lang="en-US" altLang="zh-TW" sz="3300" b="1" dirty="0">
                <a:solidFill>
                  <a:schemeClr val="tx1"/>
                </a:solidFill>
                <a:effectLst/>
                <a:latin typeface="+mn-ea"/>
                <a:ea typeface="+mn-ea"/>
              </a:rPr>
            </a:br>
            <a:r>
              <a:rPr lang="en-US" altLang="zh-TW" sz="3300" b="1" dirty="0">
                <a:solidFill>
                  <a:schemeClr val="tx1"/>
                </a:solidFill>
                <a:effectLst/>
                <a:latin typeface="+mn-ea"/>
                <a:ea typeface="+mn-ea"/>
              </a:rPr>
              <a:t>2. </a:t>
            </a:r>
            <a:r>
              <a:rPr lang="en-US" altLang="zh-TW" sz="3300" b="1" dirty="0" err="1">
                <a:solidFill>
                  <a:schemeClr val="tx1"/>
                </a:solidFill>
                <a:effectLst/>
                <a:latin typeface="+mn-ea"/>
                <a:ea typeface="+mn-ea"/>
              </a:rPr>
              <a:t>oCTS</a:t>
            </a:r>
            <a:r>
              <a:rPr lang="en-US" altLang="zh-TW" sz="3300" b="1" dirty="0">
                <a:solidFill>
                  <a:schemeClr val="tx1"/>
                </a:solidFill>
                <a:effectLst/>
                <a:latin typeface="+mn-ea"/>
                <a:ea typeface="+mn-ea"/>
              </a:rPr>
              <a:t> Browser(BYOB) + </a:t>
            </a:r>
            <a:br>
              <a:rPr lang="en-US" altLang="zh-TW" sz="3300" b="1" dirty="0">
                <a:solidFill>
                  <a:schemeClr val="tx1"/>
                </a:solidFill>
                <a:effectLst/>
                <a:latin typeface="+mn-ea"/>
                <a:ea typeface="+mn-ea"/>
              </a:rPr>
            </a:br>
            <a:r>
              <a:rPr lang="en-US" altLang="zh-TW" sz="3300" b="1" dirty="0">
                <a:solidFill>
                  <a:schemeClr val="tx1"/>
                </a:solidFill>
                <a:effectLst/>
                <a:latin typeface="+mn-ea"/>
                <a:ea typeface="+mn-ea"/>
              </a:rPr>
              <a:t>3. </a:t>
            </a:r>
            <a:r>
              <a:rPr lang="en-US" altLang="zh-TW" sz="3300" b="1" dirty="0" err="1" smtClean="0">
                <a:solidFill>
                  <a:schemeClr val="tx1"/>
                </a:solidFill>
                <a:effectLst/>
                <a:latin typeface="+mn-ea"/>
                <a:ea typeface="+mn-ea"/>
              </a:rPr>
              <a:t>oCKS</a:t>
            </a:r>
            <a:r>
              <a:rPr lang="en-US" altLang="zh-TW" sz="3300" b="1" dirty="0" smtClean="0">
                <a:solidFill>
                  <a:schemeClr val="tx1"/>
                </a:solidFill>
                <a:effectLst/>
                <a:latin typeface="+mn-ea"/>
                <a:ea typeface="+mn-ea"/>
              </a:rPr>
              <a:t> </a:t>
            </a:r>
            <a:r>
              <a:rPr lang="en-US" altLang="zh-TW" sz="3300" b="1" dirty="0">
                <a:solidFill>
                  <a:schemeClr val="tx1"/>
                </a:solidFill>
                <a:effectLst/>
                <a:latin typeface="+mn-ea"/>
                <a:ea typeface="+mn-ea"/>
              </a:rPr>
              <a:t>Hardware / </a:t>
            </a:r>
            <a:r>
              <a:rPr lang="en-US" altLang="zh-TW" sz="3300" b="1" dirty="0" smtClean="0">
                <a:solidFill>
                  <a:schemeClr val="tx1"/>
                </a:solidFill>
                <a:effectLst/>
                <a:latin typeface="+mn-ea"/>
                <a:ea typeface="+mn-ea"/>
              </a:rPr>
              <a:t>App (Secured Input)</a:t>
            </a:r>
            <a:r>
              <a:rPr lang="en-US" altLang="zh-TW" sz="3300" b="1" dirty="0">
                <a:solidFill>
                  <a:schemeClr val="tx1"/>
                </a:solidFill>
                <a:effectLst/>
                <a:latin typeface="+mn-ea"/>
                <a:ea typeface="+mn-ea"/>
              </a:rPr>
              <a:t/>
            </a:r>
            <a:br>
              <a:rPr lang="en-US" altLang="zh-TW" sz="3300" b="1" dirty="0">
                <a:solidFill>
                  <a:schemeClr val="tx1"/>
                </a:solidFill>
                <a:effectLst/>
                <a:latin typeface="+mn-ea"/>
                <a:ea typeface="+mn-ea"/>
              </a:rPr>
            </a:br>
            <a:endParaRPr lang="zh-TW" altLang="en-US" sz="3300" b="1" dirty="0">
              <a:solidFill>
                <a:schemeClr val="tx1"/>
              </a:solidFill>
              <a:effectLst/>
              <a:latin typeface="+mn-ea"/>
              <a:ea typeface="+mn-ea"/>
            </a:endParaRPr>
          </a:p>
        </p:txBody>
      </p:sp>
      <p:pic>
        <p:nvPicPr>
          <p:cNvPr id="7" name="圖片 6" descr="OTHE_Tek.png"/>
          <p:cNvPicPr>
            <a:picLocks noChangeAspect="1"/>
          </p:cNvPicPr>
          <p:nvPr/>
        </p:nvPicPr>
        <p:blipFill>
          <a:blip r:embed="rId2" cstate="print"/>
          <a:stretch>
            <a:fillRect/>
          </a:stretch>
        </p:blipFill>
        <p:spPr>
          <a:xfrm>
            <a:off x="0" y="3356992"/>
            <a:ext cx="9144000" cy="3068960"/>
          </a:xfrm>
          <a:prstGeom prst="rect">
            <a:avLst/>
          </a:prstGeom>
        </p:spPr>
      </p:pic>
    </p:spTree>
    <p:extLst>
      <p:ext uri="{BB962C8B-B14F-4D97-AF65-F5344CB8AC3E}">
        <p14:creationId xmlns:p14="http://schemas.microsoft.com/office/powerpoint/2010/main" val="8435381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i5.googleusercontent.com/proxy/ThKG9L1MaksAi6_ffPGwATkbEwic6NlbdLP98WZnAsXjn2rGh8FLWkgL1r1JedsbiPNtOvpdmKFirY3kTOvJcLe_6hCQ3kaZhhY8y10q9onlyClwYu5fWt1bJ3zz4a8org=s0-d-e1-ft#http://easyread.ph.126.net/ZtP4Br15-IImKX1EpcE31A==/79165782779872679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7849" y="5673787"/>
            <a:ext cx="2106151" cy="118421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896903" y="6095037"/>
            <a:ext cx="8640960" cy="646331"/>
          </a:xfrm>
          <a:prstGeom prst="rect">
            <a:avLst/>
          </a:prstGeom>
        </p:spPr>
        <p:txBody>
          <a:bodyPr wrap="square">
            <a:spAutoFit/>
          </a:bodyPr>
          <a:lstStyle/>
          <a:p>
            <a:r>
              <a:rPr lang="zh-TW" altLang="en-US" sz="1200" dirty="0" smtClean="0"/>
              <a:t>美國戰略</a:t>
            </a:r>
            <a:r>
              <a:rPr lang="zh-TW" altLang="en-US" sz="1200" dirty="0"/>
              <a:t>與國際</a:t>
            </a:r>
            <a:r>
              <a:rPr lang="zh-TW" altLang="en-US" sz="1200" dirty="0" smtClean="0"/>
              <a:t>研究中心</a:t>
            </a:r>
            <a:endParaRPr lang="en-US" altLang="zh-TW" sz="1200" dirty="0" smtClean="0"/>
          </a:p>
          <a:p>
            <a:r>
              <a:rPr lang="zh-TW" altLang="en-US" sz="1200" dirty="0" smtClean="0"/>
              <a:t>（</a:t>
            </a:r>
            <a:r>
              <a:rPr lang="en-US" altLang="zh-TW" sz="1200" dirty="0"/>
              <a:t>CSIS</a:t>
            </a:r>
            <a:r>
              <a:rPr lang="zh-TW" altLang="en-US" sz="1200" dirty="0"/>
              <a:t>：</a:t>
            </a:r>
            <a:r>
              <a:rPr lang="en-US" altLang="zh-TW" sz="1200" dirty="0"/>
              <a:t>Center for Strategic and International Studies</a:t>
            </a:r>
            <a:r>
              <a:rPr lang="zh-TW" altLang="en-US" sz="1200" dirty="0" smtClean="0"/>
              <a:t>）</a:t>
            </a:r>
            <a:endParaRPr lang="en-US" altLang="zh-TW" sz="1200" dirty="0" smtClean="0"/>
          </a:p>
          <a:p>
            <a:r>
              <a:rPr lang="en-US" altLang="zh-TW" sz="1200" dirty="0">
                <a:effectLst>
                  <a:outerShdw blurRad="38100" dist="38100" dir="2700000" algn="tl">
                    <a:srgbClr val="000000">
                      <a:alpha val="43137"/>
                    </a:srgbClr>
                  </a:outerShdw>
                </a:effectLst>
              </a:rPr>
              <a:t>http://csis.org/files/attachments/140609_rp_economic_impact_cybercrime_report.pdf</a:t>
            </a:r>
            <a:endParaRPr lang="zh-TW" altLang="en-US" sz="1200" dirty="0"/>
          </a:p>
        </p:txBody>
      </p:sp>
      <p:sp>
        <p:nvSpPr>
          <p:cNvPr id="5" name="標題 4"/>
          <p:cNvSpPr>
            <a:spLocks noGrp="1"/>
          </p:cNvSpPr>
          <p:nvPr>
            <p:ph type="title"/>
          </p:nvPr>
        </p:nvSpPr>
        <p:spPr>
          <a:xfrm>
            <a:off x="1763688" y="44624"/>
            <a:ext cx="7765322" cy="1906554"/>
          </a:xfrm>
        </p:spPr>
        <p:txBody>
          <a:bodyPr>
            <a:normAutofit/>
          </a:bodyPr>
          <a:lstStyle/>
          <a:p>
            <a:pPr algn="l"/>
            <a:r>
              <a:rPr lang="zh-TW" altLang="en-US" dirty="0"/>
              <a:t>全球每年因為黑客攻擊而</a:t>
            </a:r>
            <a:r>
              <a:rPr lang="en-US" altLang="zh-TW" dirty="0"/>
              <a:t/>
            </a:r>
            <a:br>
              <a:rPr lang="en-US" altLang="zh-TW" dirty="0"/>
            </a:br>
            <a:r>
              <a:rPr lang="zh-TW" altLang="en-US" dirty="0" smtClean="0"/>
              <a:t>損失超過</a:t>
            </a:r>
            <a:r>
              <a:rPr lang="en-US" altLang="zh-TW" dirty="0" smtClean="0"/>
              <a:t>4000</a:t>
            </a:r>
            <a:r>
              <a:rPr lang="zh-TW" altLang="en-US" dirty="0" smtClean="0"/>
              <a:t>億美元</a:t>
            </a:r>
            <a:endParaRPr lang="zh-TW" altLang="en-US" dirty="0"/>
          </a:p>
        </p:txBody>
      </p:sp>
      <p:sp>
        <p:nvSpPr>
          <p:cNvPr id="9" name="投影片編號版面配置區 8"/>
          <p:cNvSpPr>
            <a:spLocks noGrp="1"/>
          </p:cNvSpPr>
          <p:nvPr>
            <p:ph type="sldNum" sz="quarter" idx="12"/>
          </p:nvPr>
        </p:nvSpPr>
        <p:spPr/>
        <p:txBody>
          <a:bodyPr/>
          <a:lstStyle/>
          <a:p>
            <a:fld id="{E31375A4-56A4-47D6-9801-1991572033F7}" type="slidenum">
              <a:rPr lang="en-US" altLang="zh-TW" smtClean="0"/>
              <a:t>11</a:t>
            </a:fld>
            <a:endParaRPr lang="zh-TW" altLang="en-US"/>
          </a:p>
        </p:txBody>
      </p:sp>
      <p:pic>
        <p:nvPicPr>
          <p:cNvPr id="7" name="圖片 6"/>
          <p:cNvPicPr>
            <a:picLocks noChangeAspect="1"/>
          </p:cNvPicPr>
          <p:nvPr/>
        </p:nvPicPr>
        <p:blipFill>
          <a:blip r:embed="rId4"/>
          <a:stretch>
            <a:fillRect/>
          </a:stretch>
        </p:blipFill>
        <p:spPr>
          <a:xfrm>
            <a:off x="1896903" y="1693284"/>
            <a:ext cx="4812702" cy="3498254"/>
          </a:xfrm>
          <a:prstGeom prst="rect">
            <a:avLst/>
          </a:prstGeom>
        </p:spPr>
      </p:pic>
      <p:sp>
        <p:nvSpPr>
          <p:cNvPr id="8" name="文字方塊 7"/>
          <p:cNvSpPr txBox="1"/>
          <p:nvPr/>
        </p:nvSpPr>
        <p:spPr>
          <a:xfrm>
            <a:off x="6732240" y="2120657"/>
            <a:ext cx="2520280" cy="3108543"/>
          </a:xfrm>
          <a:prstGeom prst="rect">
            <a:avLst/>
          </a:prstGeom>
          <a:noFill/>
        </p:spPr>
        <p:txBody>
          <a:bodyPr wrap="square" rtlCol="0">
            <a:spAutoFit/>
          </a:bodyPr>
          <a:lstStyle/>
          <a:p>
            <a:r>
              <a:rPr lang="zh-TW" altLang="en-US" sz="2800" dirty="0" smtClean="0"/>
              <a:t>海盗</a:t>
            </a:r>
            <a:endParaRPr lang="en-US" altLang="zh-TW" sz="2800" dirty="0" smtClean="0"/>
          </a:p>
          <a:p>
            <a:r>
              <a:rPr lang="zh-TW" altLang="en-US" sz="2800" dirty="0" smtClean="0"/>
              <a:t>垮國犯罪</a:t>
            </a:r>
            <a:endParaRPr lang="en-US" altLang="zh-TW" sz="2800" dirty="0" smtClean="0"/>
          </a:p>
          <a:p>
            <a:r>
              <a:rPr lang="zh-TW" altLang="en-US" sz="2800" dirty="0" smtClean="0"/>
              <a:t>仿冒</a:t>
            </a:r>
            <a:endParaRPr lang="en-US" altLang="zh-TW" sz="2800" dirty="0" smtClean="0"/>
          </a:p>
          <a:p>
            <a:r>
              <a:rPr lang="zh-TW" altLang="en-US" sz="2800" dirty="0" smtClean="0"/>
              <a:t>竊盜</a:t>
            </a:r>
            <a:endParaRPr lang="en-US" altLang="zh-TW" sz="2800" dirty="0" smtClean="0"/>
          </a:p>
          <a:p>
            <a:r>
              <a:rPr lang="zh-TW" altLang="en-US" sz="2800" dirty="0" smtClean="0"/>
              <a:t>交通事故</a:t>
            </a:r>
            <a:endParaRPr lang="en-US" altLang="zh-TW" sz="2800" dirty="0" smtClean="0"/>
          </a:p>
          <a:p>
            <a:r>
              <a:rPr lang="zh-TW" altLang="en-US" sz="2800" dirty="0" smtClean="0"/>
              <a:t>毐品</a:t>
            </a:r>
            <a:endParaRPr lang="en-US" altLang="zh-TW" sz="2800" dirty="0" smtClean="0"/>
          </a:p>
          <a:p>
            <a:r>
              <a:rPr lang="zh-TW" altLang="en-US" sz="2800" dirty="0" smtClean="0"/>
              <a:t>網路犯罪</a:t>
            </a:r>
            <a:endParaRPr lang="en-US" altLang="zh-TW" sz="2800" dirty="0" smtClean="0"/>
          </a:p>
        </p:txBody>
      </p:sp>
      <p:sp>
        <p:nvSpPr>
          <p:cNvPr id="10" name="圓角矩形 9"/>
          <p:cNvSpPr/>
          <p:nvPr/>
        </p:nvSpPr>
        <p:spPr>
          <a:xfrm>
            <a:off x="2987824" y="5301208"/>
            <a:ext cx="3816424" cy="3600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3011059" y="4772492"/>
            <a:ext cx="5305357" cy="954107"/>
          </a:xfrm>
          <a:prstGeom prst="rect">
            <a:avLst/>
          </a:prstGeom>
        </p:spPr>
        <p:txBody>
          <a:bodyPr wrap="square">
            <a:spAutoFit/>
          </a:bodyPr>
          <a:lstStyle/>
          <a:p>
            <a:endParaRPr lang="en-US" altLang="zh-TW" sz="2800" dirty="0" smtClean="0">
              <a:latin typeface="+mn-ea"/>
            </a:endParaRPr>
          </a:p>
          <a:p>
            <a:r>
              <a:rPr lang="en-US" altLang="zh-TW" sz="2800" dirty="0">
                <a:latin typeface="+mn-ea"/>
              </a:rPr>
              <a:t>= Business 5</a:t>
            </a:r>
            <a:r>
              <a:rPr lang="en-US" altLang="zh-TW" sz="2800" dirty="0" smtClean="0">
                <a:latin typeface="+mn-ea"/>
              </a:rPr>
              <a:t>% profits</a:t>
            </a:r>
            <a:endParaRPr lang="zh-TW" altLang="en-US" sz="2800" dirty="0">
              <a:latin typeface="+mn-ea"/>
            </a:endParaRPr>
          </a:p>
        </p:txBody>
      </p:sp>
      <p:sp>
        <p:nvSpPr>
          <p:cNvPr id="12" name="矩形 11"/>
          <p:cNvSpPr/>
          <p:nvPr/>
        </p:nvSpPr>
        <p:spPr>
          <a:xfrm>
            <a:off x="1907704" y="5765194"/>
            <a:ext cx="6336704" cy="400110"/>
          </a:xfrm>
          <a:prstGeom prst="rect">
            <a:avLst/>
          </a:prstGeom>
        </p:spPr>
        <p:txBody>
          <a:bodyPr wrap="square">
            <a:spAutoFit/>
          </a:bodyPr>
          <a:lstStyle/>
          <a:p>
            <a:r>
              <a:rPr lang="en-US" altLang="zh-TW" sz="2000" dirty="0" smtClean="0">
                <a:latin typeface="+mn-ea"/>
              </a:rPr>
              <a:t>Ref: </a:t>
            </a:r>
            <a:r>
              <a:rPr lang="zh-TW" altLang="en-US" sz="2000" dirty="0" smtClean="0">
                <a:latin typeface="+mn-ea"/>
              </a:rPr>
              <a:t>台灣</a:t>
            </a:r>
            <a:r>
              <a:rPr lang="en-US" altLang="zh-TW" sz="2000" dirty="0" smtClean="0">
                <a:latin typeface="+mn-ea"/>
              </a:rPr>
              <a:t>2013 GDP $</a:t>
            </a:r>
            <a:r>
              <a:rPr lang="zh-TW" altLang="zh-TW" sz="2000" dirty="0" smtClean="0">
                <a:latin typeface="+mn-ea"/>
              </a:rPr>
              <a:t>489</a:t>
            </a:r>
            <a:r>
              <a:rPr lang="en-US" altLang="zh-TW" sz="2000" dirty="0" smtClean="0">
                <a:latin typeface="+mn-ea"/>
              </a:rPr>
              <a:t>2</a:t>
            </a:r>
            <a:r>
              <a:rPr lang="zh-TW" altLang="en-US" sz="2000" dirty="0" smtClean="0">
                <a:latin typeface="+mn-ea"/>
              </a:rPr>
              <a:t>億</a:t>
            </a:r>
            <a:endParaRPr lang="zh-TW" altLang="en-US" sz="2000" dirty="0">
              <a:latin typeface="+mn-ea"/>
            </a:endParaRPr>
          </a:p>
        </p:txBody>
      </p:sp>
    </p:spTree>
    <p:extLst>
      <p:ext uri="{BB962C8B-B14F-4D97-AF65-F5344CB8AC3E}">
        <p14:creationId xmlns:p14="http://schemas.microsoft.com/office/powerpoint/2010/main" val="2122040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4584" y="260648"/>
            <a:ext cx="7847094" cy="1523256"/>
          </a:xfrm>
        </p:spPr>
        <p:txBody>
          <a:bodyPr>
            <a:normAutofit/>
          </a:bodyPr>
          <a:lstStyle/>
          <a:p>
            <a:r>
              <a:rPr lang="zh-TW" altLang="en-US" dirty="0" smtClean="0"/>
              <a:t>美國因駭客</a:t>
            </a:r>
            <a:r>
              <a:rPr lang="en-US" altLang="zh-TW" dirty="0" smtClean="0"/>
              <a:t/>
            </a:r>
            <a:br>
              <a:rPr lang="en-US" altLang="zh-TW" dirty="0" smtClean="0"/>
            </a:br>
            <a:r>
              <a:rPr lang="en-US" altLang="zh-TW" dirty="0" smtClean="0"/>
              <a:t>50</a:t>
            </a:r>
            <a:r>
              <a:rPr lang="zh-TW" altLang="en-US" dirty="0" smtClean="0"/>
              <a:t>萬人失業</a:t>
            </a:r>
            <a:endParaRPr lang="zh-TW" altLang="en-US" dirty="0"/>
          </a:p>
        </p:txBody>
      </p:sp>
      <p:sp>
        <p:nvSpPr>
          <p:cNvPr id="6" name="投影片編號版面配置區 5"/>
          <p:cNvSpPr>
            <a:spLocks noGrp="1"/>
          </p:cNvSpPr>
          <p:nvPr>
            <p:ph type="sldNum" sz="quarter" idx="12"/>
          </p:nvPr>
        </p:nvSpPr>
        <p:spPr/>
        <p:txBody>
          <a:bodyPr/>
          <a:lstStyle/>
          <a:p>
            <a:fld id="{E31375A4-56A4-47D6-9801-1991572033F7}" type="slidenum">
              <a:rPr lang="en-US" altLang="zh-TW" smtClean="0"/>
              <a:t>12</a:t>
            </a:fld>
            <a:endParaRPr lang="zh-TW" altLang="en-US"/>
          </a:p>
        </p:txBody>
      </p:sp>
      <p:pic>
        <p:nvPicPr>
          <p:cNvPr id="4" name="圖片 3"/>
          <p:cNvPicPr>
            <a:picLocks noChangeAspect="1"/>
          </p:cNvPicPr>
          <p:nvPr/>
        </p:nvPicPr>
        <p:blipFill>
          <a:blip r:embed="rId3"/>
          <a:stretch>
            <a:fillRect/>
          </a:stretch>
        </p:blipFill>
        <p:spPr>
          <a:xfrm>
            <a:off x="1979712" y="1624073"/>
            <a:ext cx="5281811" cy="4397215"/>
          </a:xfrm>
          <a:prstGeom prst="rect">
            <a:avLst/>
          </a:prstGeom>
        </p:spPr>
      </p:pic>
      <p:sp>
        <p:nvSpPr>
          <p:cNvPr id="5" name="矩形 4"/>
          <p:cNvSpPr/>
          <p:nvPr/>
        </p:nvSpPr>
        <p:spPr>
          <a:xfrm>
            <a:off x="467544" y="6021288"/>
            <a:ext cx="8136904" cy="646331"/>
          </a:xfrm>
          <a:prstGeom prst="rect">
            <a:avLst/>
          </a:prstGeom>
        </p:spPr>
        <p:txBody>
          <a:bodyPr wrap="square">
            <a:spAutoFit/>
          </a:bodyPr>
          <a:lstStyle/>
          <a:p>
            <a:r>
              <a:rPr lang="zh-TW" altLang="en-US" sz="1200" dirty="0"/>
              <a:t>美國戰略與國際研究中心</a:t>
            </a:r>
            <a:endParaRPr lang="en-US" altLang="zh-TW" sz="1200" dirty="0"/>
          </a:p>
          <a:p>
            <a:r>
              <a:rPr lang="zh-TW" altLang="en-US" sz="1200" dirty="0"/>
              <a:t>（</a:t>
            </a:r>
            <a:r>
              <a:rPr lang="en-US" altLang="zh-TW" sz="1200" dirty="0"/>
              <a:t>CSIS</a:t>
            </a:r>
            <a:r>
              <a:rPr lang="zh-TW" altLang="en-US" sz="1200" dirty="0"/>
              <a:t>：</a:t>
            </a:r>
            <a:r>
              <a:rPr lang="en-US" altLang="zh-TW" sz="1200" dirty="0"/>
              <a:t>Center for Strategic and International Studies</a:t>
            </a:r>
            <a:r>
              <a:rPr lang="zh-TW" altLang="en-US" sz="1200" dirty="0"/>
              <a:t>）</a:t>
            </a:r>
            <a:endParaRPr lang="en-US" altLang="zh-TW" sz="1200" dirty="0"/>
          </a:p>
          <a:p>
            <a:r>
              <a:rPr lang="zh-TW" altLang="en-US" sz="1200" dirty="0" smtClean="0"/>
              <a:t>http</a:t>
            </a:r>
            <a:r>
              <a:rPr lang="zh-TW" altLang="en-US" sz="1200" dirty="0"/>
              <a:t>://csis.org/press/csis-in-the-news/hackers-cost-us-economy-500000-jobs-each-year-study-finds</a:t>
            </a:r>
          </a:p>
        </p:txBody>
      </p:sp>
    </p:spTree>
    <p:extLst>
      <p:ext uri="{BB962C8B-B14F-4D97-AF65-F5344CB8AC3E}">
        <p14:creationId xmlns:p14="http://schemas.microsoft.com/office/powerpoint/2010/main" val="4217722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297220498"/>
              </p:ext>
            </p:extLst>
          </p:nvPr>
        </p:nvGraphicFramePr>
        <p:xfrm>
          <a:off x="0" y="1124745"/>
          <a:ext cx="9144000" cy="5463671"/>
        </p:xfrm>
        <a:graphic>
          <a:graphicData uri="http://schemas.openxmlformats.org/drawingml/2006/table">
            <a:tbl>
              <a:tblPr firstRow="1" firstCol="1" bandRow="1">
                <a:tableStyleId>{9DCAF9ED-07DC-4A11-8D7F-57B35C25682E}</a:tableStyleId>
              </a:tblPr>
              <a:tblGrid>
                <a:gridCol w="997160"/>
                <a:gridCol w="8146840"/>
              </a:tblGrid>
              <a:tr h="595085">
                <a:tc>
                  <a:txBody>
                    <a:bodyPr/>
                    <a:lstStyle/>
                    <a:p>
                      <a:pPr algn="ctr">
                        <a:lnSpc>
                          <a:spcPct val="200000"/>
                        </a:lnSpc>
                        <a:spcAft>
                          <a:spcPts val="0"/>
                        </a:spcAft>
                      </a:pPr>
                      <a:r>
                        <a:rPr lang="zh-TW" sz="2400" kern="100" dirty="0">
                          <a:effectLst/>
                          <a:latin typeface="+mn-ea"/>
                          <a:ea typeface="+mn-ea"/>
                        </a:rPr>
                        <a:t>時間</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200000"/>
                        </a:lnSpc>
                        <a:spcAft>
                          <a:spcPts val="0"/>
                        </a:spcAft>
                      </a:pPr>
                      <a:r>
                        <a:rPr lang="zh-TW" sz="2400" kern="100" dirty="0">
                          <a:effectLst/>
                          <a:latin typeface="+mn-ea"/>
                          <a:ea typeface="+mn-ea"/>
                        </a:rPr>
                        <a:t>新聞事件</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95904">
                <a:tc>
                  <a:txBody>
                    <a:bodyPr/>
                    <a:lstStyle/>
                    <a:p>
                      <a:pPr algn="ctr">
                        <a:lnSpc>
                          <a:spcPct val="200000"/>
                        </a:lnSpc>
                        <a:spcAft>
                          <a:spcPts val="0"/>
                        </a:spcAft>
                      </a:pPr>
                      <a:r>
                        <a:rPr lang="en-US" sz="2000" kern="100">
                          <a:effectLst/>
                          <a:latin typeface="+mn-ea"/>
                          <a:ea typeface="+mn-ea"/>
                        </a:rPr>
                        <a:t>2014</a:t>
                      </a:r>
                      <a:endParaRPr lang="zh-TW" sz="2000" kern="10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200000"/>
                        </a:lnSpc>
                        <a:spcAft>
                          <a:spcPts val="0"/>
                        </a:spcAft>
                      </a:pPr>
                      <a:r>
                        <a:rPr lang="zh-TW" sz="2000" kern="100" dirty="0">
                          <a:effectLst/>
                          <a:latin typeface="+mn-ea"/>
                          <a:ea typeface="+mn-ea"/>
                        </a:rPr>
                        <a:t>宙斯變種病毒繼續發威</a:t>
                      </a:r>
                      <a:r>
                        <a:rPr lang="en-US" sz="2000" kern="100" dirty="0">
                          <a:effectLst/>
                          <a:latin typeface="+mn-ea"/>
                          <a:ea typeface="+mn-ea"/>
                        </a:rPr>
                        <a:t>,</a:t>
                      </a:r>
                      <a:r>
                        <a:rPr lang="en-US" sz="2000" kern="100" dirty="0" err="1">
                          <a:effectLst/>
                          <a:latin typeface="+mn-ea"/>
                          <a:ea typeface="+mn-ea"/>
                        </a:rPr>
                        <a:t>Luuuk</a:t>
                      </a:r>
                      <a:r>
                        <a:rPr lang="zh-TW" sz="2000" kern="100" dirty="0">
                          <a:effectLst/>
                          <a:latin typeface="+mn-ea"/>
                          <a:ea typeface="+mn-ea"/>
                        </a:rPr>
                        <a:t>一週內詐騙銀行</a:t>
                      </a:r>
                      <a:r>
                        <a:rPr lang="en-US" sz="2000" kern="100" dirty="0">
                          <a:effectLst/>
                          <a:latin typeface="+mn-ea"/>
                          <a:ea typeface="+mn-ea"/>
                        </a:rPr>
                        <a:t>50</a:t>
                      </a:r>
                      <a:r>
                        <a:rPr lang="zh-TW" sz="2000" kern="100" dirty="0">
                          <a:effectLst/>
                          <a:latin typeface="+mn-ea"/>
                          <a:ea typeface="+mn-ea"/>
                        </a:rPr>
                        <a:t>萬歐元（卡巴斯基）</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95904">
                <a:tc>
                  <a:txBody>
                    <a:bodyPr/>
                    <a:lstStyle/>
                    <a:p>
                      <a:pPr algn="ctr">
                        <a:lnSpc>
                          <a:spcPct val="200000"/>
                        </a:lnSpc>
                        <a:spcAft>
                          <a:spcPts val="0"/>
                        </a:spcAft>
                      </a:pPr>
                      <a:r>
                        <a:rPr lang="en-US" sz="2000" kern="100">
                          <a:effectLst/>
                          <a:latin typeface="+mn-ea"/>
                          <a:ea typeface="+mn-ea"/>
                        </a:rPr>
                        <a:t>2013</a:t>
                      </a:r>
                      <a:endParaRPr lang="zh-TW" sz="2000" kern="10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200000"/>
                        </a:lnSpc>
                        <a:spcAft>
                          <a:spcPts val="0"/>
                        </a:spcAft>
                      </a:pPr>
                      <a:r>
                        <a:rPr lang="zh-TW" sz="2000" kern="100" dirty="0">
                          <a:effectLst/>
                          <a:latin typeface="+mn-ea"/>
                          <a:ea typeface="+mn-ea"/>
                        </a:rPr>
                        <a:t>網路銀行</a:t>
                      </a:r>
                      <a:r>
                        <a:rPr lang="en-US" sz="2000" kern="100" dirty="0">
                          <a:effectLst/>
                          <a:latin typeface="+mn-ea"/>
                          <a:ea typeface="+mn-ea"/>
                        </a:rPr>
                        <a:t>SMS</a:t>
                      </a:r>
                      <a:r>
                        <a:rPr lang="zh-TW" sz="2000" kern="100" dirty="0">
                          <a:effectLst/>
                          <a:latin typeface="+mn-ea"/>
                          <a:ea typeface="+mn-ea"/>
                        </a:rPr>
                        <a:t>認證機制不安全（資訊 </a:t>
                      </a:r>
                      <a:r>
                        <a:rPr lang="en-US" sz="2000" kern="100" dirty="0">
                          <a:effectLst/>
                          <a:latin typeface="+mn-ea"/>
                          <a:ea typeface="+mn-ea"/>
                        </a:rPr>
                        <a:t>lag </a:t>
                      </a:r>
                      <a:r>
                        <a:rPr lang="zh-TW" sz="2000" kern="100" dirty="0">
                          <a:effectLst/>
                          <a:latin typeface="+mn-ea"/>
                          <a:ea typeface="+mn-ea"/>
                        </a:rPr>
                        <a:t>國外 </a:t>
                      </a:r>
                      <a:r>
                        <a:rPr lang="en-US" sz="2000" kern="100" dirty="0">
                          <a:effectLst/>
                          <a:latin typeface="+mn-ea"/>
                          <a:ea typeface="+mn-ea"/>
                        </a:rPr>
                        <a:t>1 </a:t>
                      </a:r>
                      <a:r>
                        <a:rPr lang="zh-TW" sz="2000" kern="100" dirty="0">
                          <a:effectLst/>
                          <a:latin typeface="+mn-ea"/>
                          <a:ea typeface="+mn-ea"/>
                        </a:rPr>
                        <a:t>年</a:t>
                      </a:r>
                      <a:r>
                        <a:rPr lang="en-US" sz="2000" kern="100" dirty="0">
                          <a:effectLst/>
                          <a:latin typeface="+mn-ea"/>
                          <a:ea typeface="+mn-ea"/>
                        </a:rPr>
                        <a:t>)</a:t>
                      </a:r>
                      <a:endParaRPr lang="zh-TW" sz="2000" kern="100" dirty="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95904">
                <a:tc>
                  <a:txBody>
                    <a:bodyPr/>
                    <a:lstStyle/>
                    <a:p>
                      <a:pPr algn="ctr">
                        <a:lnSpc>
                          <a:spcPct val="200000"/>
                        </a:lnSpc>
                        <a:spcAft>
                          <a:spcPts val="0"/>
                        </a:spcAft>
                      </a:pPr>
                      <a:r>
                        <a:rPr lang="en-US" sz="2000" kern="100">
                          <a:effectLst/>
                          <a:latin typeface="+mn-ea"/>
                          <a:ea typeface="+mn-ea"/>
                        </a:rPr>
                        <a:t>2013</a:t>
                      </a:r>
                      <a:endParaRPr lang="zh-TW" sz="2000" kern="10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200000"/>
                        </a:lnSpc>
                        <a:spcAft>
                          <a:spcPts val="0"/>
                        </a:spcAft>
                      </a:pPr>
                      <a:r>
                        <a:rPr lang="zh-TW" sz="2000" kern="100" dirty="0">
                          <a:effectLst/>
                          <a:latin typeface="+mn-ea"/>
                          <a:ea typeface="+mn-ea"/>
                        </a:rPr>
                        <a:t>駭客鎖定中小企業</a:t>
                      </a:r>
                      <a:r>
                        <a:rPr lang="en-US" sz="2000" kern="100" dirty="0">
                          <a:effectLst/>
                          <a:latin typeface="+mn-ea"/>
                          <a:ea typeface="+mn-ea"/>
                        </a:rPr>
                        <a:t>, </a:t>
                      </a:r>
                      <a:r>
                        <a:rPr lang="zh-TW" sz="2000" kern="100" dirty="0">
                          <a:effectLst/>
                          <a:latin typeface="+mn-ea"/>
                          <a:ea typeface="+mn-ea"/>
                        </a:rPr>
                        <a:t>電郵密碼詐鉅款</a:t>
                      </a:r>
                      <a:r>
                        <a:rPr lang="en-US" sz="2000" kern="100" dirty="0">
                          <a:effectLst/>
                          <a:latin typeface="+mn-ea"/>
                          <a:ea typeface="+mn-ea"/>
                        </a:rPr>
                        <a:t>,</a:t>
                      </a:r>
                      <a:r>
                        <a:rPr lang="zh-TW" sz="2000" kern="100" dirty="0">
                          <a:effectLst/>
                          <a:latin typeface="+mn-ea"/>
                          <a:ea typeface="+mn-ea"/>
                        </a:rPr>
                        <a:t>損失金額超過六千萬</a:t>
                      </a:r>
                      <a:r>
                        <a:rPr lang="en-US" sz="2000" kern="100" dirty="0">
                          <a:effectLst/>
                          <a:latin typeface="+mn-ea"/>
                          <a:ea typeface="+mn-ea"/>
                        </a:rPr>
                        <a:t>(TrendMicro)</a:t>
                      </a:r>
                      <a:endParaRPr lang="zh-TW" sz="2000" kern="100" dirty="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95904">
                <a:tc>
                  <a:txBody>
                    <a:bodyPr/>
                    <a:lstStyle/>
                    <a:p>
                      <a:pPr algn="ctr">
                        <a:lnSpc>
                          <a:spcPct val="200000"/>
                        </a:lnSpc>
                        <a:spcAft>
                          <a:spcPts val="0"/>
                        </a:spcAft>
                      </a:pPr>
                      <a:r>
                        <a:rPr lang="en-US" sz="2000" kern="100">
                          <a:effectLst/>
                          <a:latin typeface="+mn-ea"/>
                          <a:ea typeface="+mn-ea"/>
                        </a:rPr>
                        <a:t>2012</a:t>
                      </a:r>
                      <a:endParaRPr lang="zh-TW" sz="2000" kern="10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200000"/>
                        </a:lnSpc>
                        <a:spcAft>
                          <a:spcPts val="0"/>
                        </a:spcAft>
                      </a:pPr>
                      <a:r>
                        <a:rPr lang="zh-TW" sz="2000" kern="100" dirty="0">
                          <a:effectLst/>
                          <a:latin typeface="+mn-ea"/>
                          <a:ea typeface="+mn-ea"/>
                        </a:rPr>
                        <a:t>宙斯病毒發威</a:t>
                      </a:r>
                      <a:r>
                        <a:rPr lang="en-US" sz="2000" kern="100" dirty="0">
                          <a:effectLst/>
                          <a:latin typeface="+mn-ea"/>
                          <a:ea typeface="+mn-ea"/>
                        </a:rPr>
                        <a:t>,</a:t>
                      </a:r>
                      <a:r>
                        <a:rPr lang="zh-TW" sz="2000" kern="100" dirty="0">
                          <a:effectLst/>
                          <a:latin typeface="+mn-ea"/>
                          <a:ea typeface="+mn-ea"/>
                        </a:rPr>
                        <a:t>歐洲</a:t>
                      </a:r>
                      <a:r>
                        <a:rPr lang="en-US" sz="2000" kern="100" dirty="0">
                          <a:effectLst/>
                          <a:latin typeface="+mn-ea"/>
                          <a:ea typeface="+mn-ea"/>
                        </a:rPr>
                        <a:t>32</a:t>
                      </a:r>
                      <a:r>
                        <a:rPr lang="zh-TW" sz="2000" kern="100" dirty="0">
                          <a:effectLst/>
                          <a:latin typeface="+mn-ea"/>
                          <a:ea typeface="+mn-ea"/>
                        </a:rPr>
                        <a:t>網銀被</a:t>
                      </a:r>
                      <a:r>
                        <a:rPr lang="zh-TW" sz="2000" kern="100" dirty="0" smtClean="0">
                          <a:effectLst/>
                          <a:latin typeface="+mn-ea"/>
                          <a:ea typeface="+mn-ea"/>
                        </a:rPr>
                        <a:t>盗</a:t>
                      </a:r>
                      <a:r>
                        <a:rPr lang="en-US" sz="2000" kern="100" dirty="0" smtClean="0">
                          <a:effectLst/>
                          <a:latin typeface="+mn-ea"/>
                          <a:ea typeface="+mn-ea"/>
                        </a:rPr>
                        <a:t>3600</a:t>
                      </a:r>
                      <a:r>
                        <a:rPr lang="zh-TW" sz="2000" kern="100" dirty="0" smtClean="0">
                          <a:effectLst/>
                          <a:latin typeface="+mn-ea"/>
                          <a:ea typeface="+mn-ea"/>
                        </a:rPr>
                        <a:t>萬</a:t>
                      </a:r>
                      <a:r>
                        <a:rPr lang="zh-TW" altLang="en-US" sz="2000" kern="100" dirty="0" smtClean="0">
                          <a:effectLst/>
                          <a:latin typeface="+mn-ea"/>
                          <a:ea typeface="+mn-ea"/>
                        </a:rPr>
                        <a:t>歐</a:t>
                      </a:r>
                      <a:r>
                        <a:rPr lang="zh-TW" sz="2000" kern="100" dirty="0" smtClean="0">
                          <a:effectLst/>
                          <a:latin typeface="+mn-ea"/>
                          <a:ea typeface="+mn-ea"/>
                        </a:rPr>
                        <a:t>元</a:t>
                      </a:r>
                      <a:r>
                        <a:rPr lang="en-US" sz="2000" kern="100" dirty="0">
                          <a:effectLst/>
                          <a:latin typeface="+mn-ea"/>
                          <a:ea typeface="+mn-ea"/>
                        </a:rPr>
                        <a:t>(</a:t>
                      </a:r>
                      <a:r>
                        <a:rPr lang="en-US" sz="2000" kern="100" dirty="0" err="1">
                          <a:effectLst/>
                          <a:latin typeface="+mn-ea"/>
                          <a:ea typeface="+mn-ea"/>
                        </a:rPr>
                        <a:t>Versafe</a:t>
                      </a:r>
                      <a:r>
                        <a:rPr lang="en-US" sz="2000" kern="100" dirty="0">
                          <a:effectLst/>
                          <a:latin typeface="+mn-ea"/>
                          <a:ea typeface="+mn-ea"/>
                        </a:rPr>
                        <a:t>,</a:t>
                      </a:r>
                      <a:r>
                        <a:rPr lang="zh-TW" sz="2000" kern="100" dirty="0">
                          <a:effectLst/>
                          <a:latin typeface="+mn-ea"/>
                          <a:ea typeface="+mn-ea"/>
                        </a:rPr>
                        <a:t>簡訊動態密碼失效</a:t>
                      </a:r>
                      <a:r>
                        <a:rPr lang="en-US" sz="2000" kern="100" dirty="0">
                          <a:effectLst/>
                          <a:latin typeface="+mn-ea"/>
                          <a:ea typeface="+mn-ea"/>
                        </a:rPr>
                        <a:t>)</a:t>
                      </a:r>
                      <a:endParaRPr lang="zh-TW" sz="2000" kern="100" dirty="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694266">
                <a:tc>
                  <a:txBody>
                    <a:bodyPr/>
                    <a:lstStyle/>
                    <a:p>
                      <a:pPr algn="ctr">
                        <a:lnSpc>
                          <a:spcPct val="200000"/>
                        </a:lnSpc>
                        <a:spcAft>
                          <a:spcPts val="0"/>
                        </a:spcAft>
                      </a:pPr>
                      <a:r>
                        <a:rPr lang="en-US" sz="2000" kern="100">
                          <a:effectLst/>
                          <a:latin typeface="+mn-ea"/>
                          <a:ea typeface="+mn-ea"/>
                        </a:rPr>
                        <a:t>2012</a:t>
                      </a:r>
                      <a:endParaRPr lang="zh-TW" sz="2000" kern="10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200000"/>
                        </a:lnSpc>
                        <a:spcAft>
                          <a:spcPts val="0"/>
                        </a:spcAft>
                      </a:pPr>
                      <a:r>
                        <a:rPr lang="zh-TW" sz="2000" kern="100" dirty="0">
                          <a:effectLst/>
                          <a:latin typeface="+mn-ea"/>
                          <a:ea typeface="+mn-ea"/>
                        </a:rPr>
                        <a:t>美國</a:t>
                      </a:r>
                      <a:r>
                        <a:rPr lang="en-US" sz="2000" kern="100" dirty="0">
                          <a:effectLst/>
                          <a:latin typeface="+mn-ea"/>
                          <a:ea typeface="+mn-ea"/>
                        </a:rPr>
                        <a:t> 810 </a:t>
                      </a:r>
                      <a:r>
                        <a:rPr lang="zh-TW" sz="2000" kern="100" dirty="0">
                          <a:effectLst/>
                          <a:latin typeface="+mn-ea"/>
                          <a:ea typeface="+mn-ea"/>
                        </a:rPr>
                        <a:t>萬帳戶遭到</a:t>
                      </a:r>
                      <a:r>
                        <a:rPr lang="zh-TW" sz="2800" b="1" kern="100" dirty="0">
                          <a:effectLst/>
                          <a:latin typeface="+mn-ea"/>
                          <a:ea typeface="+mn-ea"/>
                        </a:rPr>
                        <a:t>電子轉帳被盜 </a:t>
                      </a:r>
                      <a:r>
                        <a:rPr lang="en-US" sz="2800" b="1" kern="100" dirty="0">
                          <a:effectLst/>
                          <a:latin typeface="+mn-ea"/>
                          <a:ea typeface="+mn-ea"/>
                        </a:rPr>
                        <a:t>370 </a:t>
                      </a:r>
                      <a:r>
                        <a:rPr lang="zh-TW" sz="2800" b="1" kern="100" dirty="0">
                          <a:effectLst/>
                          <a:latin typeface="+mn-ea"/>
                          <a:ea typeface="+mn-ea"/>
                        </a:rPr>
                        <a:t>億美元</a:t>
                      </a:r>
                      <a:r>
                        <a:rPr lang="en-US" sz="2000" kern="100" dirty="0">
                          <a:effectLst/>
                          <a:latin typeface="+mn-ea"/>
                          <a:ea typeface="+mn-ea"/>
                        </a:rPr>
                        <a:t>(TrendMicro)</a:t>
                      </a:r>
                      <a:endParaRPr lang="zh-TW" sz="2000" kern="100" dirty="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95904">
                <a:tc>
                  <a:txBody>
                    <a:bodyPr/>
                    <a:lstStyle/>
                    <a:p>
                      <a:pPr algn="ctr">
                        <a:lnSpc>
                          <a:spcPct val="200000"/>
                        </a:lnSpc>
                        <a:spcAft>
                          <a:spcPts val="0"/>
                        </a:spcAft>
                      </a:pPr>
                      <a:r>
                        <a:rPr lang="en-US" sz="2000" kern="100">
                          <a:effectLst/>
                          <a:latin typeface="+mn-ea"/>
                          <a:ea typeface="+mn-ea"/>
                        </a:rPr>
                        <a:t>2011</a:t>
                      </a:r>
                      <a:endParaRPr lang="zh-TW" sz="2000" kern="10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200000"/>
                        </a:lnSpc>
                        <a:spcAft>
                          <a:spcPts val="0"/>
                        </a:spcAft>
                      </a:pPr>
                      <a:r>
                        <a:rPr lang="zh-TW" sz="2000" kern="100" dirty="0">
                          <a:effectLst/>
                          <a:latin typeface="+mn-ea"/>
                          <a:ea typeface="+mn-ea"/>
                        </a:rPr>
                        <a:t>工行</a:t>
                      </a:r>
                      <a:r>
                        <a:rPr lang="en-US" sz="2000" kern="100" dirty="0">
                          <a:effectLst/>
                          <a:latin typeface="+mn-ea"/>
                          <a:ea typeface="+mn-ea"/>
                        </a:rPr>
                        <a:t>U</a:t>
                      </a:r>
                      <a:r>
                        <a:rPr lang="zh-TW" sz="2000" kern="100" dirty="0">
                          <a:effectLst/>
                          <a:latin typeface="+mn-ea"/>
                          <a:ea typeface="+mn-ea"/>
                        </a:rPr>
                        <a:t>盾用戶巨款</a:t>
                      </a:r>
                      <a:r>
                        <a:rPr lang="en-US" sz="2000" kern="100" dirty="0">
                          <a:effectLst/>
                          <a:latin typeface="+mn-ea"/>
                          <a:ea typeface="+mn-ea"/>
                        </a:rPr>
                        <a:t>30</a:t>
                      </a:r>
                      <a:r>
                        <a:rPr lang="zh-TW" sz="2000" kern="100" dirty="0">
                          <a:effectLst/>
                          <a:latin typeface="+mn-ea"/>
                          <a:ea typeface="+mn-ea"/>
                        </a:rPr>
                        <a:t>秒內被盜</a:t>
                      </a:r>
                      <a:r>
                        <a:rPr lang="en-US" sz="2000" kern="100" dirty="0">
                          <a:effectLst/>
                          <a:latin typeface="+mn-ea"/>
                          <a:ea typeface="+mn-ea"/>
                        </a:rPr>
                        <a:t>30</a:t>
                      </a:r>
                      <a:r>
                        <a:rPr lang="zh-TW" sz="2000" kern="100" dirty="0">
                          <a:effectLst/>
                          <a:latin typeface="+mn-ea"/>
                          <a:ea typeface="+mn-ea"/>
                        </a:rPr>
                        <a:t>萬</a:t>
                      </a:r>
                      <a:r>
                        <a:rPr lang="en-US" sz="2000" kern="100" dirty="0">
                          <a:effectLst/>
                          <a:latin typeface="+mn-ea"/>
                          <a:ea typeface="+mn-ea"/>
                        </a:rPr>
                        <a:t>RMB (</a:t>
                      </a:r>
                      <a:r>
                        <a:rPr lang="zh-TW" sz="2000" kern="100" dirty="0">
                          <a:effectLst/>
                          <a:latin typeface="+mn-ea"/>
                          <a:ea typeface="+mn-ea"/>
                        </a:rPr>
                        <a:t>新華網</a:t>
                      </a:r>
                      <a:r>
                        <a:rPr lang="en-US" sz="2000" kern="100" dirty="0">
                          <a:effectLst/>
                          <a:latin typeface="+mn-ea"/>
                          <a:ea typeface="+mn-ea"/>
                        </a:rPr>
                        <a:t>)</a:t>
                      </a:r>
                      <a:endParaRPr lang="zh-TW" sz="2000" kern="100" dirty="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95904">
                <a:tc>
                  <a:txBody>
                    <a:bodyPr/>
                    <a:lstStyle/>
                    <a:p>
                      <a:pPr algn="ctr">
                        <a:lnSpc>
                          <a:spcPct val="200000"/>
                        </a:lnSpc>
                        <a:spcAft>
                          <a:spcPts val="0"/>
                        </a:spcAft>
                      </a:pPr>
                      <a:r>
                        <a:rPr lang="en-US" sz="2000" kern="100">
                          <a:effectLst/>
                          <a:latin typeface="+mn-ea"/>
                          <a:ea typeface="+mn-ea"/>
                        </a:rPr>
                        <a:t>2011</a:t>
                      </a:r>
                      <a:endParaRPr lang="zh-TW" sz="2000" kern="10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200000"/>
                        </a:lnSpc>
                        <a:spcAft>
                          <a:spcPts val="0"/>
                        </a:spcAft>
                      </a:pPr>
                      <a:r>
                        <a:rPr lang="zh-TW" sz="2000" kern="100" dirty="0">
                          <a:effectLst/>
                          <a:latin typeface="+mn-ea"/>
                          <a:ea typeface="+mn-ea"/>
                        </a:rPr>
                        <a:t>病毒竊密碼日網路銀行被盜</a:t>
                      </a:r>
                      <a:r>
                        <a:rPr lang="en-US" sz="2000" kern="100" dirty="0">
                          <a:effectLst/>
                          <a:latin typeface="+mn-ea"/>
                          <a:ea typeface="+mn-ea"/>
                        </a:rPr>
                        <a:t>2.8 </a:t>
                      </a:r>
                      <a:r>
                        <a:rPr lang="zh-TW" sz="2000" kern="100" dirty="0">
                          <a:effectLst/>
                          <a:latin typeface="+mn-ea"/>
                          <a:ea typeface="+mn-ea"/>
                        </a:rPr>
                        <a:t>億日元</a:t>
                      </a:r>
                      <a:r>
                        <a:rPr lang="en-US" sz="2000" kern="100" dirty="0">
                          <a:effectLst/>
                          <a:latin typeface="+mn-ea"/>
                          <a:ea typeface="+mn-ea"/>
                        </a:rPr>
                        <a:t>(</a:t>
                      </a:r>
                      <a:r>
                        <a:rPr lang="zh-TW" sz="2000" kern="100" dirty="0">
                          <a:effectLst/>
                          <a:latin typeface="+mn-ea"/>
                          <a:ea typeface="+mn-ea"/>
                        </a:rPr>
                        <a:t>中國時報</a:t>
                      </a:r>
                      <a:r>
                        <a:rPr lang="en-US" sz="2000" kern="100" dirty="0">
                          <a:effectLst/>
                          <a:latin typeface="+mn-ea"/>
                          <a:ea typeface="+mn-ea"/>
                        </a:rPr>
                        <a:t>)</a:t>
                      </a:r>
                      <a:endParaRPr lang="zh-TW" sz="2000" kern="100" dirty="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95904">
                <a:tc>
                  <a:txBody>
                    <a:bodyPr/>
                    <a:lstStyle/>
                    <a:p>
                      <a:pPr algn="ctr">
                        <a:lnSpc>
                          <a:spcPct val="200000"/>
                        </a:lnSpc>
                        <a:spcAft>
                          <a:spcPts val="0"/>
                        </a:spcAft>
                      </a:pPr>
                      <a:r>
                        <a:rPr lang="en-US" sz="2000" kern="100">
                          <a:effectLst/>
                          <a:latin typeface="+mn-ea"/>
                          <a:ea typeface="+mn-ea"/>
                        </a:rPr>
                        <a:t>2010</a:t>
                      </a:r>
                      <a:endParaRPr lang="zh-TW" sz="2000" kern="10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200000"/>
                        </a:lnSpc>
                        <a:spcAft>
                          <a:spcPts val="0"/>
                        </a:spcAft>
                      </a:pPr>
                      <a:r>
                        <a:rPr lang="zh-TW" sz="2000" kern="100" dirty="0">
                          <a:effectLst/>
                          <a:latin typeface="+mn-ea"/>
                          <a:ea typeface="+mn-ea"/>
                        </a:rPr>
                        <a:t>殭屍病毒猖獗側錄按鍵竊個資被盜</a:t>
                      </a:r>
                      <a:r>
                        <a:rPr lang="en-US" sz="2000" kern="100" dirty="0">
                          <a:effectLst/>
                          <a:latin typeface="+mn-ea"/>
                          <a:ea typeface="+mn-ea"/>
                        </a:rPr>
                        <a:t>320</a:t>
                      </a:r>
                      <a:r>
                        <a:rPr lang="zh-TW" sz="2000" kern="100" dirty="0">
                          <a:effectLst/>
                          <a:latin typeface="+mn-ea"/>
                          <a:ea typeface="+mn-ea"/>
                        </a:rPr>
                        <a:t>萬美元</a:t>
                      </a:r>
                      <a:r>
                        <a:rPr lang="en-US" sz="2000" kern="100" dirty="0">
                          <a:effectLst/>
                          <a:latin typeface="+mn-ea"/>
                          <a:ea typeface="+mn-ea"/>
                        </a:rPr>
                        <a:t>(</a:t>
                      </a:r>
                      <a:r>
                        <a:rPr lang="zh-TW" sz="2000" kern="100" dirty="0">
                          <a:effectLst/>
                          <a:latin typeface="+mn-ea"/>
                          <a:ea typeface="+mn-ea"/>
                        </a:rPr>
                        <a:t>中央社</a:t>
                      </a:r>
                      <a:r>
                        <a:rPr lang="en-US" sz="2000" kern="100" dirty="0">
                          <a:effectLst/>
                          <a:latin typeface="+mn-ea"/>
                          <a:ea typeface="+mn-ea"/>
                        </a:rPr>
                        <a:t>)</a:t>
                      </a:r>
                      <a:endParaRPr lang="zh-TW" sz="2000" kern="100" dirty="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95904">
                <a:tc>
                  <a:txBody>
                    <a:bodyPr/>
                    <a:lstStyle/>
                    <a:p>
                      <a:pPr algn="ctr">
                        <a:lnSpc>
                          <a:spcPct val="200000"/>
                        </a:lnSpc>
                        <a:spcAft>
                          <a:spcPts val="0"/>
                        </a:spcAft>
                      </a:pPr>
                      <a:r>
                        <a:rPr lang="en-US" sz="2000" kern="100">
                          <a:effectLst/>
                          <a:latin typeface="+mn-ea"/>
                          <a:ea typeface="+mn-ea"/>
                        </a:rPr>
                        <a:t>2010</a:t>
                      </a:r>
                      <a:endParaRPr lang="zh-TW" sz="2000" kern="100">
                        <a:effectLst/>
                        <a:latin typeface="+mn-ea"/>
                        <a:ea typeface="+mn-ea"/>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200000"/>
                        </a:lnSpc>
                        <a:spcAft>
                          <a:spcPts val="0"/>
                        </a:spcAft>
                      </a:pPr>
                      <a:r>
                        <a:rPr lang="zh-TW" sz="2000" kern="100" dirty="0">
                          <a:effectLst/>
                          <a:latin typeface="+mn-ea"/>
                          <a:ea typeface="+mn-ea"/>
                        </a:rPr>
                        <a:t>美中小企業被駭 損失達</a:t>
                      </a:r>
                      <a:r>
                        <a:rPr lang="en-US" sz="2000" kern="100" dirty="0">
                          <a:effectLst/>
                          <a:latin typeface="+mn-ea"/>
                          <a:ea typeface="+mn-ea"/>
                        </a:rPr>
                        <a:t>4,000</a:t>
                      </a:r>
                      <a:r>
                        <a:rPr lang="zh-TW" sz="2000" kern="100" dirty="0">
                          <a:effectLst/>
                          <a:latin typeface="+mn-ea"/>
                          <a:ea typeface="+mn-ea"/>
                        </a:rPr>
                        <a:t>萬美元（資安人科技網）</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2" name="標題 1"/>
          <p:cNvSpPr>
            <a:spLocks noGrp="1"/>
          </p:cNvSpPr>
          <p:nvPr>
            <p:ph type="title"/>
          </p:nvPr>
        </p:nvSpPr>
        <p:spPr>
          <a:xfrm>
            <a:off x="685346" y="332656"/>
            <a:ext cx="7765322" cy="864096"/>
          </a:xfrm>
        </p:spPr>
        <p:txBody>
          <a:bodyPr>
            <a:normAutofit/>
          </a:bodyPr>
          <a:lstStyle/>
          <a:p>
            <a:r>
              <a:rPr lang="zh-TW" altLang="en-US" sz="4800" dirty="0" smtClean="0"/>
              <a:t>實際損失案件</a:t>
            </a:r>
            <a:endParaRPr lang="zh-TW" altLang="en-US" sz="4800" dirty="0"/>
          </a:p>
        </p:txBody>
      </p:sp>
      <p:sp>
        <p:nvSpPr>
          <p:cNvPr id="4" name="投影片編號版面配置區 3"/>
          <p:cNvSpPr>
            <a:spLocks noGrp="1"/>
          </p:cNvSpPr>
          <p:nvPr>
            <p:ph type="sldNum" sz="quarter" idx="12"/>
          </p:nvPr>
        </p:nvSpPr>
        <p:spPr>
          <a:xfrm>
            <a:off x="8316416" y="6492875"/>
            <a:ext cx="565159" cy="365125"/>
          </a:xfrm>
        </p:spPr>
        <p:txBody>
          <a:bodyPr/>
          <a:lstStyle/>
          <a:p>
            <a:fld id="{E31375A4-56A4-47D6-9801-1991572033F7}" type="slidenum">
              <a:rPr lang="en-US" altLang="zh-TW" smtClean="0">
                <a:solidFill>
                  <a:schemeClr val="bg1"/>
                </a:solidFill>
              </a:rPr>
              <a:t>13</a:t>
            </a:fld>
            <a:endParaRPr lang="zh-TW" altLang="en-US" dirty="0">
              <a:solidFill>
                <a:schemeClr val="bg1"/>
              </a:solidFill>
            </a:endParaRPr>
          </a:p>
        </p:txBody>
      </p:sp>
    </p:spTree>
    <p:extLst>
      <p:ext uri="{BB962C8B-B14F-4D97-AF65-F5344CB8AC3E}">
        <p14:creationId xmlns:p14="http://schemas.microsoft.com/office/powerpoint/2010/main" val="2499169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1" y="2060848"/>
            <a:ext cx="9143999" cy="4824536"/>
          </a:xfrm>
          <a:prstGeom prst="rect">
            <a:avLst/>
          </a:prstGeom>
          <a:ln w="38100">
            <a:noFill/>
          </a:ln>
        </p:spPr>
      </p:pic>
      <p:sp>
        <p:nvSpPr>
          <p:cNvPr id="4" name="投影片編號版面配置區 3"/>
          <p:cNvSpPr>
            <a:spLocks noGrp="1"/>
          </p:cNvSpPr>
          <p:nvPr>
            <p:ph type="sldNum" sz="quarter" idx="12"/>
          </p:nvPr>
        </p:nvSpPr>
        <p:spPr/>
        <p:txBody>
          <a:bodyPr/>
          <a:lstStyle/>
          <a:p>
            <a:fld id="{E31375A4-56A4-47D6-9801-1991572033F7}" type="slidenum">
              <a:rPr lang="en-US" altLang="zh-TW" smtClean="0">
                <a:solidFill>
                  <a:schemeClr val="tx1"/>
                </a:solidFill>
              </a:rPr>
              <a:t>14</a:t>
            </a:fld>
            <a:endParaRPr lang="zh-TW" altLang="en-US">
              <a:solidFill>
                <a:schemeClr val="tx1"/>
              </a:solidFill>
            </a:endParaRPr>
          </a:p>
        </p:txBody>
      </p:sp>
      <p:sp>
        <p:nvSpPr>
          <p:cNvPr id="6" name="標題 2"/>
          <p:cNvSpPr txBox="1">
            <a:spLocks/>
          </p:cNvSpPr>
          <p:nvPr/>
        </p:nvSpPr>
        <p:spPr>
          <a:xfrm>
            <a:off x="1475656" y="324577"/>
            <a:ext cx="6792360" cy="1736271"/>
          </a:xfrm>
          <a:prstGeom prst="rect">
            <a:avLst/>
          </a:prstGeom>
          <a:effectLst>
            <a:outerShdw blurRad="25400" dir="17880000">
              <a:srgbClr val="000000">
                <a:alpha val="46000"/>
              </a:srgbClr>
            </a:outerShdw>
          </a:effectLst>
        </p:spPr>
        <p:txBody>
          <a:bodyPr vert="horz" lIns="91440" tIns="45720" rIns="91440" bIns="45720" rtlCol="0" anchor="ctr">
            <a:normAutofit fontScale="97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b="1" dirty="0" smtClean="0">
                <a:solidFill>
                  <a:schemeClr val="tx1"/>
                </a:solidFill>
              </a:rPr>
              <a:t>宙斯變種病毒發威 </a:t>
            </a:r>
            <a:r>
              <a:rPr lang="en-US" altLang="zh-TW" b="1" dirty="0" smtClean="0">
                <a:solidFill>
                  <a:schemeClr val="tx1"/>
                </a:solidFill>
              </a:rPr>
              <a:t/>
            </a:r>
            <a:br>
              <a:rPr lang="en-US" altLang="zh-TW" b="1" dirty="0" smtClean="0">
                <a:solidFill>
                  <a:schemeClr val="tx1"/>
                </a:solidFill>
              </a:rPr>
            </a:br>
            <a:r>
              <a:rPr lang="zh-TW" altLang="en-US" dirty="0" smtClean="0">
                <a:solidFill>
                  <a:schemeClr val="tx1"/>
                </a:solidFill>
              </a:rPr>
              <a:t>歐洲</a:t>
            </a:r>
            <a:r>
              <a:rPr lang="en-US" altLang="zh-TW" dirty="0" smtClean="0">
                <a:solidFill>
                  <a:schemeClr val="tx1"/>
                </a:solidFill>
              </a:rPr>
              <a:t>32</a:t>
            </a:r>
            <a:r>
              <a:rPr lang="zh-TW" altLang="en-US" dirty="0" smtClean="0">
                <a:solidFill>
                  <a:schemeClr val="tx1"/>
                </a:solidFill>
              </a:rPr>
              <a:t>網銀被盗</a:t>
            </a:r>
            <a:r>
              <a:rPr lang="en-US" altLang="zh-TW" dirty="0" smtClean="0">
                <a:solidFill>
                  <a:schemeClr val="tx1"/>
                </a:solidFill>
              </a:rPr>
              <a:t>3600</a:t>
            </a:r>
            <a:r>
              <a:rPr lang="zh-TW" altLang="en-US" dirty="0" smtClean="0">
                <a:solidFill>
                  <a:schemeClr val="tx1"/>
                </a:solidFill>
              </a:rPr>
              <a:t>萬歐元</a:t>
            </a:r>
            <a:r>
              <a:rPr lang="en-US" altLang="zh-TW" dirty="0" smtClean="0">
                <a:solidFill>
                  <a:schemeClr val="tx1"/>
                </a:solidFill>
              </a:rPr>
              <a:t/>
            </a:r>
            <a:br>
              <a:rPr lang="en-US" altLang="zh-TW" dirty="0" smtClean="0">
                <a:solidFill>
                  <a:schemeClr val="tx1"/>
                </a:solidFill>
              </a:rPr>
            </a:br>
            <a:r>
              <a:rPr lang="en-US" altLang="zh-TW" sz="3300" dirty="0" smtClean="0">
                <a:solidFill>
                  <a:schemeClr val="tx1"/>
                </a:solidFill>
              </a:rPr>
              <a:t>2 factors authentication failed</a:t>
            </a:r>
            <a:endParaRPr lang="zh-TW" altLang="en-US" sz="3300" dirty="0">
              <a:solidFill>
                <a:schemeClr val="tx1"/>
              </a:solidFill>
            </a:endParaRPr>
          </a:p>
        </p:txBody>
      </p:sp>
    </p:spTree>
    <p:extLst>
      <p:ext uri="{BB962C8B-B14F-4D97-AF65-F5344CB8AC3E}">
        <p14:creationId xmlns:p14="http://schemas.microsoft.com/office/powerpoint/2010/main" val="28981316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0" y="1741884"/>
            <a:ext cx="9144000" cy="5143500"/>
          </a:xfrm>
          <a:prstGeom prst="rect">
            <a:avLst/>
          </a:prstGeom>
          <a:ln w="38100">
            <a:noFill/>
          </a:ln>
        </p:spPr>
      </p:pic>
      <p:sp>
        <p:nvSpPr>
          <p:cNvPr id="5" name="投影片編號版面配置區 4"/>
          <p:cNvSpPr>
            <a:spLocks noGrp="1"/>
          </p:cNvSpPr>
          <p:nvPr>
            <p:ph type="sldNum" sz="quarter" idx="4294967295"/>
          </p:nvPr>
        </p:nvSpPr>
        <p:spPr>
          <a:xfrm>
            <a:off x="685347" y="5883276"/>
            <a:ext cx="5004649" cy="365125"/>
          </a:xfrm>
          <a:prstGeom prst="rect">
            <a:avLst/>
          </a:prstGeom>
        </p:spPr>
        <p:txBody>
          <a:bodyPr/>
          <a:lstStyle/>
          <a:p>
            <a:fld id="{D57F1E4F-1CFF-5643-939E-217C01CDF565}" type="slidenum">
              <a:rPr lang="en-US" smtClean="0">
                <a:solidFill>
                  <a:schemeClr val="bg1"/>
                </a:solidFill>
              </a:rPr>
              <a:pPr/>
              <a:t>15</a:t>
            </a:fld>
            <a:endParaRPr lang="en-US" dirty="0">
              <a:solidFill>
                <a:schemeClr val="bg1"/>
              </a:solidFill>
            </a:endParaRPr>
          </a:p>
        </p:txBody>
      </p:sp>
      <p:sp>
        <p:nvSpPr>
          <p:cNvPr id="7" name="文字方塊 6"/>
          <p:cNvSpPr txBox="1"/>
          <p:nvPr/>
        </p:nvSpPr>
        <p:spPr>
          <a:xfrm>
            <a:off x="7380312" y="6525344"/>
            <a:ext cx="1717960" cy="207749"/>
          </a:xfrm>
          <a:prstGeom prst="rect">
            <a:avLst/>
          </a:prstGeom>
          <a:noFill/>
        </p:spPr>
        <p:txBody>
          <a:bodyPr wrap="square" rtlCol="0">
            <a:spAutoFit/>
          </a:bodyPr>
          <a:lstStyle/>
          <a:p>
            <a:r>
              <a:rPr lang="en-US" altLang="zh-TW" sz="750" dirty="0">
                <a:solidFill>
                  <a:schemeClr val="accent1"/>
                </a:solidFill>
              </a:rPr>
              <a:t>Captured from the </a:t>
            </a:r>
            <a:r>
              <a:rPr lang="en-US" altLang="zh-TW" sz="750" dirty="0" smtClean="0">
                <a:solidFill>
                  <a:schemeClr val="accent1"/>
                </a:solidFill>
              </a:rPr>
              <a:t>checkpoint report.</a:t>
            </a:r>
            <a:endParaRPr lang="zh-TW" altLang="en-US" sz="750" dirty="0">
              <a:solidFill>
                <a:schemeClr val="accent1"/>
              </a:solidFill>
            </a:endParaRPr>
          </a:p>
        </p:txBody>
      </p:sp>
      <p:sp>
        <p:nvSpPr>
          <p:cNvPr id="8" name="文字方塊 7"/>
          <p:cNvSpPr txBox="1"/>
          <p:nvPr/>
        </p:nvSpPr>
        <p:spPr>
          <a:xfrm>
            <a:off x="1187624" y="4876961"/>
            <a:ext cx="1714500" cy="738664"/>
          </a:xfrm>
          <a:prstGeom prst="rect">
            <a:avLst/>
          </a:prstGeom>
          <a:noFill/>
        </p:spPr>
        <p:txBody>
          <a:bodyPr wrap="square" rtlCol="0">
            <a:spAutoFit/>
          </a:bodyPr>
          <a:lstStyle/>
          <a:p>
            <a:r>
              <a:rPr lang="en-US" altLang="zh-TW" sz="2100" b="1" dirty="0" err="1">
                <a:solidFill>
                  <a:srgbClr val="FF0000"/>
                </a:solidFill>
              </a:rPr>
              <a:t>eMail</a:t>
            </a:r>
            <a:endParaRPr lang="en-US" altLang="zh-TW" sz="2100" b="1" dirty="0">
              <a:solidFill>
                <a:srgbClr val="FF0000"/>
              </a:solidFill>
            </a:endParaRPr>
          </a:p>
          <a:p>
            <a:r>
              <a:rPr lang="en-US" altLang="zh-TW" sz="2100" b="1" dirty="0">
                <a:solidFill>
                  <a:srgbClr val="FF0000"/>
                </a:solidFill>
              </a:rPr>
              <a:t>Link</a:t>
            </a:r>
            <a:endParaRPr lang="zh-TW" altLang="en-US" sz="2100" b="1" dirty="0">
              <a:solidFill>
                <a:srgbClr val="FF0000"/>
              </a:solidFill>
            </a:endParaRPr>
          </a:p>
        </p:txBody>
      </p:sp>
      <p:sp>
        <p:nvSpPr>
          <p:cNvPr id="9" name="文字方塊 8"/>
          <p:cNvSpPr txBox="1"/>
          <p:nvPr/>
        </p:nvSpPr>
        <p:spPr>
          <a:xfrm>
            <a:off x="4427984" y="3604831"/>
            <a:ext cx="1896070" cy="415498"/>
          </a:xfrm>
          <a:prstGeom prst="rect">
            <a:avLst/>
          </a:prstGeom>
          <a:noFill/>
        </p:spPr>
        <p:txBody>
          <a:bodyPr wrap="square" rtlCol="0">
            <a:spAutoFit/>
          </a:bodyPr>
          <a:lstStyle/>
          <a:p>
            <a:r>
              <a:rPr lang="en-US" altLang="zh-TW" sz="2100" b="1" dirty="0">
                <a:solidFill>
                  <a:srgbClr val="FF0000"/>
                </a:solidFill>
              </a:rPr>
              <a:t>Hacker SMS</a:t>
            </a:r>
            <a:endParaRPr lang="zh-TW" altLang="en-US" sz="2100" b="1" dirty="0">
              <a:solidFill>
                <a:srgbClr val="FF0000"/>
              </a:solidFill>
            </a:endParaRPr>
          </a:p>
        </p:txBody>
      </p:sp>
      <p:sp>
        <p:nvSpPr>
          <p:cNvPr id="11" name="文字方塊 10"/>
          <p:cNvSpPr txBox="1"/>
          <p:nvPr/>
        </p:nvSpPr>
        <p:spPr>
          <a:xfrm>
            <a:off x="7524328" y="3650997"/>
            <a:ext cx="1325309" cy="738664"/>
          </a:xfrm>
          <a:prstGeom prst="rect">
            <a:avLst/>
          </a:prstGeom>
          <a:noFill/>
        </p:spPr>
        <p:txBody>
          <a:bodyPr wrap="square" rtlCol="0">
            <a:spAutoFit/>
          </a:bodyPr>
          <a:lstStyle/>
          <a:p>
            <a:r>
              <a:rPr lang="en-US" altLang="zh-TW" sz="2100" b="1" dirty="0">
                <a:solidFill>
                  <a:srgbClr val="FF0000"/>
                </a:solidFill>
              </a:rPr>
              <a:t>Hacker Storage</a:t>
            </a:r>
            <a:endParaRPr lang="zh-TW" altLang="en-US" sz="2100" b="1" dirty="0">
              <a:solidFill>
                <a:srgbClr val="FF0000"/>
              </a:solidFill>
            </a:endParaRPr>
          </a:p>
        </p:txBody>
      </p:sp>
      <p:sp>
        <p:nvSpPr>
          <p:cNvPr id="10" name="標題 2"/>
          <p:cNvSpPr txBox="1">
            <a:spLocks/>
          </p:cNvSpPr>
          <p:nvPr/>
        </p:nvSpPr>
        <p:spPr>
          <a:xfrm>
            <a:off x="251520" y="324577"/>
            <a:ext cx="8892480" cy="1736271"/>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3600" dirty="0" smtClean="0">
                <a:solidFill>
                  <a:schemeClr val="tx1"/>
                </a:solidFill>
              </a:rPr>
              <a:t>透過智慧型手機、破解雙因認證系統</a:t>
            </a:r>
            <a:endParaRPr lang="zh-TW" altLang="en-US" sz="3600" dirty="0">
              <a:solidFill>
                <a:schemeClr val="tx1"/>
              </a:solidFill>
            </a:endParaRPr>
          </a:p>
        </p:txBody>
      </p:sp>
    </p:spTree>
    <p:extLst>
      <p:ext uri="{BB962C8B-B14F-4D97-AF65-F5344CB8AC3E}">
        <p14:creationId xmlns:p14="http://schemas.microsoft.com/office/powerpoint/2010/main" val="9538338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stretch>
            <a:fillRect/>
          </a:stretch>
        </p:blipFill>
        <p:spPr>
          <a:xfrm>
            <a:off x="0" y="1741884"/>
            <a:ext cx="9144000" cy="5143500"/>
          </a:xfrm>
          <a:prstGeom prst="rect">
            <a:avLst/>
          </a:prstGeom>
        </p:spPr>
      </p:pic>
      <p:sp>
        <p:nvSpPr>
          <p:cNvPr id="5" name="投影片編號版面配置區 4"/>
          <p:cNvSpPr>
            <a:spLocks noGrp="1"/>
          </p:cNvSpPr>
          <p:nvPr>
            <p:ph type="sldNum" sz="quarter" idx="4294967295"/>
          </p:nvPr>
        </p:nvSpPr>
        <p:spPr>
          <a:xfrm>
            <a:off x="1907704" y="44624"/>
            <a:ext cx="5004649" cy="365125"/>
          </a:xfrm>
          <a:prstGeom prst="rect">
            <a:avLst/>
          </a:prstGeom>
        </p:spPr>
        <p:txBody>
          <a:bodyPr/>
          <a:lstStyle/>
          <a:p>
            <a:pPr algn="l"/>
            <a:fld id="{D57F1E4F-1CFF-5643-939E-217C01CDF565}" type="slidenum">
              <a:rPr lang="en-US" smtClean="0">
                <a:solidFill>
                  <a:schemeClr val="tx1"/>
                </a:solidFill>
              </a:rPr>
              <a:pPr algn="l"/>
              <a:t>16</a:t>
            </a:fld>
            <a:endParaRPr lang="en-US" dirty="0">
              <a:solidFill>
                <a:schemeClr val="tx1"/>
              </a:solidFill>
            </a:endParaRPr>
          </a:p>
        </p:txBody>
      </p:sp>
      <p:sp>
        <p:nvSpPr>
          <p:cNvPr id="8" name="標題 2"/>
          <p:cNvSpPr txBox="1">
            <a:spLocks/>
          </p:cNvSpPr>
          <p:nvPr/>
        </p:nvSpPr>
        <p:spPr>
          <a:xfrm>
            <a:off x="-108520" y="324577"/>
            <a:ext cx="9396536" cy="1736271"/>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3600" dirty="0" smtClean="0">
                <a:solidFill>
                  <a:schemeClr val="tx1"/>
                </a:solidFill>
              </a:rPr>
              <a:t>透過智慧型手機、要使用者自行輸入手機種類</a:t>
            </a:r>
            <a:endParaRPr lang="zh-TW" altLang="en-US" sz="3600" dirty="0">
              <a:solidFill>
                <a:schemeClr val="tx1"/>
              </a:solidFill>
            </a:endParaRPr>
          </a:p>
        </p:txBody>
      </p:sp>
      <p:sp>
        <p:nvSpPr>
          <p:cNvPr id="9" name="文字方塊 8"/>
          <p:cNvSpPr txBox="1"/>
          <p:nvPr/>
        </p:nvSpPr>
        <p:spPr>
          <a:xfrm>
            <a:off x="7380312" y="6525344"/>
            <a:ext cx="1717960" cy="207749"/>
          </a:xfrm>
          <a:prstGeom prst="rect">
            <a:avLst/>
          </a:prstGeom>
          <a:noFill/>
        </p:spPr>
        <p:txBody>
          <a:bodyPr wrap="square" rtlCol="0">
            <a:spAutoFit/>
          </a:bodyPr>
          <a:lstStyle/>
          <a:p>
            <a:r>
              <a:rPr lang="en-US" altLang="zh-TW" sz="750" dirty="0">
                <a:solidFill>
                  <a:schemeClr val="accent1"/>
                </a:solidFill>
              </a:rPr>
              <a:t>Captured from the </a:t>
            </a:r>
            <a:r>
              <a:rPr lang="en-US" altLang="zh-TW" sz="750" dirty="0" smtClean="0">
                <a:solidFill>
                  <a:schemeClr val="accent1"/>
                </a:solidFill>
              </a:rPr>
              <a:t>checkpoint report.</a:t>
            </a:r>
            <a:endParaRPr lang="zh-TW" altLang="en-US" sz="750" dirty="0">
              <a:solidFill>
                <a:schemeClr val="accent1"/>
              </a:solidFill>
            </a:endParaRPr>
          </a:p>
        </p:txBody>
      </p:sp>
    </p:spTree>
    <p:extLst>
      <p:ext uri="{BB962C8B-B14F-4D97-AF65-F5344CB8AC3E}">
        <p14:creationId xmlns:p14="http://schemas.microsoft.com/office/powerpoint/2010/main" val="3490172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3105664" y="1710257"/>
            <a:ext cx="6029324" cy="3836194"/>
            <a:chOff x="3066304" y="0"/>
            <a:chExt cx="9104122" cy="5114925"/>
          </a:xfrm>
        </p:grpSpPr>
        <p:pic>
          <p:nvPicPr>
            <p:cNvPr id="6" name="圖片 5"/>
            <p:cNvPicPr>
              <a:picLocks noChangeAspect="1"/>
            </p:cNvPicPr>
            <p:nvPr/>
          </p:nvPicPr>
          <p:blipFill>
            <a:blip r:embed="rId2"/>
            <a:stretch>
              <a:fillRect/>
            </a:stretch>
          </p:blipFill>
          <p:spPr>
            <a:xfrm>
              <a:off x="3077226" y="0"/>
              <a:ext cx="9093200" cy="5114925"/>
            </a:xfrm>
            <a:prstGeom prst="rect">
              <a:avLst/>
            </a:prstGeom>
            <a:ln w="38100">
              <a:noFill/>
            </a:ln>
          </p:spPr>
        </p:pic>
        <p:sp>
          <p:nvSpPr>
            <p:cNvPr id="8" name="文字方塊 7"/>
            <p:cNvSpPr txBox="1"/>
            <p:nvPr/>
          </p:nvSpPr>
          <p:spPr>
            <a:xfrm>
              <a:off x="3066304" y="1045341"/>
              <a:ext cx="4702626" cy="553997"/>
            </a:xfrm>
            <a:prstGeom prst="rect">
              <a:avLst/>
            </a:prstGeom>
            <a:noFill/>
          </p:spPr>
          <p:txBody>
            <a:bodyPr wrap="square" rtlCol="0">
              <a:spAutoFit/>
            </a:bodyPr>
            <a:lstStyle/>
            <a:p>
              <a:r>
                <a:rPr lang="en-US" altLang="zh-TW" sz="2100" b="1" dirty="0">
                  <a:solidFill>
                    <a:srgbClr val="FF0000"/>
                  </a:solidFill>
                </a:rPr>
                <a:t>Hacker SMS …</a:t>
              </a:r>
            </a:p>
          </p:txBody>
        </p:sp>
        <p:sp>
          <p:nvSpPr>
            <p:cNvPr id="2" name="矩形 1"/>
            <p:cNvSpPr/>
            <p:nvPr/>
          </p:nvSpPr>
          <p:spPr>
            <a:xfrm>
              <a:off x="7969491" y="3909053"/>
              <a:ext cx="3738113" cy="492443"/>
            </a:xfrm>
            <a:prstGeom prst="rect">
              <a:avLst/>
            </a:prstGeom>
          </p:spPr>
          <p:txBody>
            <a:bodyPr wrap="none">
              <a:spAutoFit/>
            </a:bodyPr>
            <a:lstStyle/>
            <a:p>
              <a:r>
                <a:rPr lang="en-US" altLang="zh-TW" b="1" dirty="0">
                  <a:solidFill>
                    <a:srgbClr val="FF0000"/>
                  </a:solidFill>
                </a:rPr>
                <a:t>Security </a:t>
              </a:r>
              <a:r>
                <a:rPr lang="en-US" altLang="zh-TW" b="1" dirty="0" smtClean="0">
                  <a:solidFill>
                    <a:srgbClr val="FF0000"/>
                  </a:solidFill>
                </a:rPr>
                <a:t>Upgrade Link</a:t>
              </a:r>
              <a:endParaRPr lang="zh-TW" altLang="en-US" b="1" dirty="0">
                <a:solidFill>
                  <a:srgbClr val="FF0000"/>
                </a:solidFill>
              </a:endParaRPr>
            </a:p>
          </p:txBody>
        </p:sp>
      </p:grpSp>
      <p:pic>
        <p:nvPicPr>
          <p:cNvPr id="3" name="圖片 2"/>
          <p:cNvPicPr>
            <a:picLocks noChangeAspect="1"/>
          </p:cNvPicPr>
          <p:nvPr/>
        </p:nvPicPr>
        <p:blipFill>
          <a:blip r:embed="rId3"/>
          <a:stretch>
            <a:fillRect/>
          </a:stretch>
        </p:blipFill>
        <p:spPr>
          <a:xfrm>
            <a:off x="-1779" y="3935720"/>
            <a:ext cx="4207669" cy="2918038"/>
          </a:xfrm>
          <a:prstGeom prst="rect">
            <a:avLst/>
          </a:prstGeom>
        </p:spPr>
      </p:pic>
      <p:sp>
        <p:nvSpPr>
          <p:cNvPr id="7" name="文字方塊 6"/>
          <p:cNvSpPr txBox="1"/>
          <p:nvPr/>
        </p:nvSpPr>
        <p:spPr>
          <a:xfrm>
            <a:off x="2986045" y="6658271"/>
            <a:ext cx="1357920" cy="207749"/>
          </a:xfrm>
          <a:prstGeom prst="rect">
            <a:avLst/>
          </a:prstGeom>
          <a:noFill/>
        </p:spPr>
        <p:txBody>
          <a:bodyPr wrap="square" rtlCol="0">
            <a:spAutoFit/>
          </a:bodyPr>
          <a:lstStyle/>
          <a:p>
            <a:r>
              <a:rPr lang="en-US" altLang="zh-TW" sz="750" dirty="0">
                <a:solidFill>
                  <a:schemeClr val="accent1"/>
                </a:solidFill>
              </a:rPr>
              <a:t>Captured from the pdf file.</a:t>
            </a:r>
            <a:endParaRPr lang="zh-TW" altLang="en-US" sz="750" dirty="0">
              <a:solidFill>
                <a:schemeClr val="accent1"/>
              </a:solidFill>
            </a:endParaRPr>
          </a:p>
        </p:txBody>
      </p:sp>
      <p:sp>
        <p:nvSpPr>
          <p:cNvPr id="13" name="矩形 12"/>
          <p:cNvSpPr/>
          <p:nvPr/>
        </p:nvSpPr>
        <p:spPr>
          <a:xfrm>
            <a:off x="2770021" y="5721230"/>
            <a:ext cx="1523174" cy="923330"/>
          </a:xfrm>
          <a:prstGeom prst="rect">
            <a:avLst/>
          </a:prstGeom>
        </p:spPr>
        <p:txBody>
          <a:bodyPr wrap="none">
            <a:spAutoFit/>
          </a:bodyPr>
          <a:lstStyle/>
          <a:p>
            <a:r>
              <a:rPr lang="en-US" altLang="zh-TW" b="1" dirty="0" smtClean="0">
                <a:solidFill>
                  <a:srgbClr val="FF0000"/>
                </a:solidFill>
              </a:rPr>
              <a:t>Install</a:t>
            </a:r>
          </a:p>
          <a:p>
            <a:r>
              <a:rPr lang="en-US" altLang="zh-TW" b="1" dirty="0" smtClean="0">
                <a:solidFill>
                  <a:srgbClr val="FF0000"/>
                </a:solidFill>
              </a:rPr>
              <a:t>SMS</a:t>
            </a:r>
          </a:p>
          <a:p>
            <a:r>
              <a:rPr lang="en-US" altLang="zh-TW" b="1" dirty="0" smtClean="0">
                <a:solidFill>
                  <a:srgbClr val="FF0000"/>
                </a:solidFill>
              </a:rPr>
              <a:t>Monitor App</a:t>
            </a:r>
            <a:endParaRPr lang="zh-TW" altLang="en-US" b="1" dirty="0">
              <a:solidFill>
                <a:srgbClr val="FF0000"/>
              </a:solidFill>
            </a:endParaRPr>
          </a:p>
        </p:txBody>
      </p:sp>
      <p:sp>
        <p:nvSpPr>
          <p:cNvPr id="14" name="標題 2"/>
          <p:cNvSpPr txBox="1">
            <a:spLocks/>
          </p:cNvSpPr>
          <p:nvPr/>
        </p:nvSpPr>
        <p:spPr>
          <a:xfrm>
            <a:off x="-108520" y="324577"/>
            <a:ext cx="9396536" cy="1736271"/>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3600" dirty="0" smtClean="0">
                <a:solidFill>
                  <a:schemeClr val="tx1"/>
                </a:solidFill>
              </a:rPr>
              <a:t>透過智慧型手機</a:t>
            </a:r>
            <a:r>
              <a:rPr lang="en-US" altLang="zh-TW" sz="3600" dirty="0" smtClean="0">
                <a:solidFill>
                  <a:schemeClr val="tx1"/>
                </a:solidFill>
              </a:rPr>
              <a:t>SMS</a:t>
            </a:r>
            <a:r>
              <a:rPr lang="zh-TW" altLang="en-US" sz="3600" dirty="0" smtClean="0">
                <a:solidFill>
                  <a:schemeClr val="tx1"/>
                </a:solidFill>
              </a:rPr>
              <a:t>安裝後門</a:t>
            </a:r>
            <a:r>
              <a:rPr lang="en-US" altLang="zh-TW" sz="3600" dirty="0" smtClean="0">
                <a:solidFill>
                  <a:schemeClr val="tx1"/>
                </a:solidFill>
              </a:rPr>
              <a:t>App</a:t>
            </a:r>
            <a:endParaRPr lang="zh-TW" altLang="en-US" sz="3600" dirty="0">
              <a:solidFill>
                <a:schemeClr val="tx1"/>
              </a:solidFill>
            </a:endParaRPr>
          </a:p>
        </p:txBody>
      </p:sp>
      <p:sp>
        <p:nvSpPr>
          <p:cNvPr id="12" name="文字方塊 11"/>
          <p:cNvSpPr txBox="1"/>
          <p:nvPr/>
        </p:nvSpPr>
        <p:spPr>
          <a:xfrm>
            <a:off x="7380312" y="6525344"/>
            <a:ext cx="1717960" cy="207749"/>
          </a:xfrm>
          <a:prstGeom prst="rect">
            <a:avLst/>
          </a:prstGeom>
          <a:noFill/>
        </p:spPr>
        <p:txBody>
          <a:bodyPr wrap="square" rtlCol="0">
            <a:spAutoFit/>
          </a:bodyPr>
          <a:lstStyle/>
          <a:p>
            <a:r>
              <a:rPr lang="en-US" altLang="zh-TW" sz="750" dirty="0">
                <a:solidFill>
                  <a:schemeClr val="accent1"/>
                </a:solidFill>
              </a:rPr>
              <a:t>Captured from the </a:t>
            </a:r>
            <a:r>
              <a:rPr lang="en-US" altLang="zh-TW" sz="750" dirty="0" smtClean="0">
                <a:solidFill>
                  <a:schemeClr val="accent1"/>
                </a:solidFill>
              </a:rPr>
              <a:t>checkpoint report.</a:t>
            </a:r>
            <a:endParaRPr lang="zh-TW" altLang="en-US" sz="750" dirty="0">
              <a:solidFill>
                <a:schemeClr val="accent1"/>
              </a:solidFill>
            </a:endParaRPr>
          </a:p>
        </p:txBody>
      </p:sp>
    </p:spTree>
    <p:extLst>
      <p:ext uri="{BB962C8B-B14F-4D97-AF65-F5344CB8AC3E}">
        <p14:creationId xmlns:p14="http://schemas.microsoft.com/office/powerpoint/2010/main" val="2813861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stretch>
            <a:fillRect/>
          </a:stretch>
        </p:blipFill>
        <p:spPr>
          <a:xfrm>
            <a:off x="0" y="1744733"/>
            <a:ext cx="9144000" cy="5140651"/>
          </a:xfrm>
          <a:prstGeom prst="rect">
            <a:avLst/>
          </a:prstGeom>
          <a:ln w="38100">
            <a:noFill/>
          </a:ln>
        </p:spPr>
      </p:pic>
      <p:sp>
        <p:nvSpPr>
          <p:cNvPr id="2" name="圓角矩形 1"/>
          <p:cNvSpPr/>
          <p:nvPr/>
        </p:nvSpPr>
        <p:spPr>
          <a:xfrm>
            <a:off x="1481138" y="5157192"/>
            <a:ext cx="4838700" cy="1676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 name="文字方塊 2"/>
          <p:cNvSpPr txBox="1"/>
          <p:nvPr/>
        </p:nvSpPr>
        <p:spPr>
          <a:xfrm>
            <a:off x="3782020" y="6027209"/>
            <a:ext cx="1714500" cy="415498"/>
          </a:xfrm>
          <a:prstGeom prst="rect">
            <a:avLst/>
          </a:prstGeom>
          <a:noFill/>
        </p:spPr>
        <p:txBody>
          <a:bodyPr wrap="square" rtlCol="0">
            <a:spAutoFit/>
          </a:bodyPr>
          <a:lstStyle/>
          <a:p>
            <a:r>
              <a:rPr lang="en-US" altLang="zh-TW" sz="2100" b="1" dirty="0">
                <a:solidFill>
                  <a:srgbClr val="FF0000"/>
                </a:solidFill>
              </a:rPr>
              <a:t>Hacker</a:t>
            </a:r>
            <a:endParaRPr lang="zh-TW" altLang="en-US" sz="2100" b="1" dirty="0">
              <a:solidFill>
                <a:srgbClr val="FF0000"/>
              </a:solidFill>
            </a:endParaRPr>
          </a:p>
        </p:txBody>
      </p:sp>
      <p:sp>
        <p:nvSpPr>
          <p:cNvPr id="8" name="文字方塊 7"/>
          <p:cNvSpPr txBox="1"/>
          <p:nvPr/>
        </p:nvSpPr>
        <p:spPr>
          <a:xfrm>
            <a:off x="4211960" y="4315058"/>
            <a:ext cx="1714500" cy="415498"/>
          </a:xfrm>
          <a:prstGeom prst="rect">
            <a:avLst/>
          </a:prstGeom>
          <a:noFill/>
        </p:spPr>
        <p:txBody>
          <a:bodyPr wrap="square" rtlCol="0">
            <a:spAutoFit/>
          </a:bodyPr>
          <a:lstStyle/>
          <a:p>
            <a:r>
              <a:rPr lang="en-US" altLang="zh-TW" sz="2100" b="1" dirty="0">
                <a:solidFill>
                  <a:srgbClr val="FF0000"/>
                </a:solidFill>
              </a:rPr>
              <a:t>SMS TAN</a:t>
            </a:r>
            <a:endParaRPr lang="zh-TW" altLang="en-US" sz="2100" b="1" dirty="0">
              <a:solidFill>
                <a:srgbClr val="FF0000"/>
              </a:solidFill>
            </a:endParaRPr>
          </a:p>
        </p:txBody>
      </p:sp>
      <p:sp>
        <p:nvSpPr>
          <p:cNvPr id="9" name="文字方塊 8"/>
          <p:cNvSpPr txBox="1"/>
          <p:nvPr/>
        </p:nvSpPr>
        <p:spPr>
          <a:xfrm>
            <a:off x="6750540" y="3085510"/>
            <a:ext cx="1714500" cy="415498"/>
          </a:xfrm>
          <a:prstGeom prst="rect">
            <a:avLst/>
          </a:prstGeom>
          <a:noFill/>
        </p:spPr>
        <p:txBody>
          <a:bodyPr wrap="square" rtlCol="0">
            <a:spAutoFit/>
          </a:bodyPr>
          <a:lstStyle/>
          <a:p>
            <a:r>
              <a:rPr lang="en-US" altLang="zh-TW" sz="2100" b="1" dirty="0">
                <a:solidFill>
                  <a:srgbClr val="FF0000"/>
                </a:solidFill>
              </a:rPr>
              <a:t>Hacker</a:t>
            </a:r>
            <a:endParaRPr lang="zh-TW" altLang="en-US" sz="2100" b="1" dirty="0">
              <a:solidFill>
                <a:srgbClr val="FF0000"/>
              </a:solidFill>
            </a:endParaRPr>
          </a:p>
        </p:txBody>
      </p:sp>
      <p:sp>
        <p:nvSpPr>
          <p:cNvPr id="10" name="文字方塊 9"/>
          <p:cNvSpPr txBox="1"/>
          <p:nvPr/>
        </p:nvSpPr>
        <p:spPr>
          <a:xfrm>
            <a:off x="1115616" y="2464674"/>
            <a:ext cx="1714500" cy="415498"/>
          </a:xfrm>
          <a:prstGeom prst="rect">
            <a:avLst/>
          </a:prstGeom>
          <a:noFill/>
        </p:spPr>
        <p:txBody>
          <a:bodyPr wrap="square" rtlCol="0">
            <a:spAutoFit/>
          </a:bodyPr>
          <a:lstStyle/>
          <a:p>
            <a:r>
              <a:rPr lang="en-US" altLang="zh-TW" sz="2100" b="1" dirty="0">
                <a:solidFill>
                  <a:srgbClr val="FF0000"/>
                </a:solidFill>
              </a:rPr>
              <a:t>Hacker</a:t>
            </a:r>
            <a:endParaRPr lang="zh-TW" altLang="en-US" sz="2100" b="1" dirty="0">
              <a:solidFill>
                <a:srgbClr val="FF0000"/>
              </a:solidFill>
            </a:endParaRPr>
          </a:p>
        </p:txBody>
      </p:sp>
      <p:sp>
        <p:nvSpPr>
          <p:cNvPr id="5" name="投影片編號版面配置區 4"/>
          <p:cNvSpPr>
            <a:spLocks noGrp="1"/>
          </p:cNvSpPr>
          <p:nvPr>
            <p:ph type="sldNum" sz="quarter" idx="4294967295"/>
          </p:nvPr>
        </p:nvSpPr>
        <p:spPr>
          <a:xfrm>
            <a:off x="685347" y="5883276"/>
            <a:ext cx="5004649" cy="365125"/>
          </a:xfrm>
          <a:prstGeom prst="rect">
            <a:avLst/>
          </a:prstGeom>
        </p:spPr>
        <p:txBody>
          <a:bodyPr/>
          <a:lstStyle/>
          <a:p>
            <a:fld id="{D57F1E4F-1CFF-5643-939E-217C01CDF565}" type="slidenum">
              <a:rPr lang="en-US" smtClean="0">
                <a:solidFill>
                  <a:schemeClr val="bg1"/>
                </a:solidFill>
              </a:rPr>
              <a:pPr/>
              <a:t>18</a:t>
            </a:fld>
            <a:endParaRPr lang="en-US" dirty="0">
              <a:solidFill>
                <a:schemeClr val="bg1"/>
              </a:solidFill>
            </a:endParaRPr>
          </a:p>
        </p:txBody>
      </p:sp>
      <p:sp>
        <p:nvSpPr>
          <p:cNvPr id="11" name="標題 2"/>
          <p:cNvSpPr txBox="1">
            <a:spLocks/>
          </p:cNvSpPr>
          <p:nvPr/>
        </p:nvSpPr>
        <p:spPr>
          <a:xfrm>
            <a:off x="-108520" y="324577"/>
            <a:ext cx="9396536" cy="1736271"/>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3600" dirty="0" smtClean="0">
                <a:solidFill>
                  <a:schemeClr val="tx1"/>
                </a:solidFill>
              </a:rPr>
              <a:t>當網銀用戶上網時，駭客跟著上網，直接偷！</a:t>
            </a:r>
            <a:endParaRPr lang="zh-TW" altLang="en-US" sz="3600" dirty="0">
              <a:solidFill>
                <a:schemeClr val="tx1"/>
              </a:solidFill>
            </a:endParaRPr>
          </a:p>
        </p:txBody>
      </p:sp>
      <p:sp>
        <p:nvSpPr>
          <p:cNvPr id="12" name="文字方塊 11"/>
          <p:cNvSpPr txBox="1"/>
          <p:nvPr/>
        </p:nvSpPr>
        <p:spPr>
          <a:xfrm>
            <a:off x="7380312" y="6525344"/>
            <a:ext cx="1717960" cy="207749"/>
          </a:xfrm>
          <a:prstGeom prst="rect">
            <a:avLst/>
          </a:prstGeom>
          <a:noFill/>
        </p:spPr>
        <p:txBody>
          <a:bodyPr wrap="square" rtlCol="0">
            <a:spAutoFit/>
          </a:bodyPr>
          <a:lstStyle/>
          <a:p>
            <a:r>
              <a:rPr lang="en-US" altLang="zh-TW" sz="750" dirty="0">
                <a:solidFill>
                  <a:schemeClr val="accent1"/>
                </a:solidFill>
              </a:rPr>
              <a:t>Captured from the </a:t>
            </a:r>
            <a:r>
              <a:rPr lang="en-US" altLang="zh-TW" sz="750" dirty="0" smtClean="0">
                <a:solidFill>
                  <a:schemeClr val="accent1"/>
                </a:solidFill>
              </a:rPr>
              <a:t>checkpoint report.</a:t>
            </a:r>
            <a:endParaRPr lang="zh-TW" altLang="en-US" sz="750" dirty="0">
              <a:solidFill>
                <a:schemeClr val="accent1"/>
              </a:solidFill>
            </a:endParaRPr>
          </a:p>
        </p:txBody>
      </p:sp>
    </p:spTree>
    <p:extLst>
      <p:ext uri="{BB962C8B-B14F-4D97-AF65-F5344CB8AC3E}">
        <p14:creationId xmlns:p14="http://schemas.microsoft.com/office/powerpoint/2010/main" val="32639669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4294967295"/>
          </p:nvPr>
        </p:nvSpPr>
        <p:spPr>
          <a:xfrm>
            <a:off x="1907704" y="116632"/>
            <a:ext cx="5004649" cy="365125"/>
          </a:xfrm>
          <a:prstGeom prst="rect">
            <a:avLst/>
          </a:prstGeom>
        </p:spPr>
        <p:txBody>
          <a:bodyPr/>
          <a:lstStyle/>
          <a:p>
            <a:pPr algn="l"/>
            <a:fld id="{D57F1E4F-1CFF-5643-939E-217C01CDF565}" type="slidenum">
              <a:rPr lang="en-US" smtClean="0"/>
              <a:pPr algn="l"/>
              <a:t>19</a:t>
            </a:fld>
            <a:endParaRPr lang="en-US" dirty="0"/>
          </a:p>
        </p:txBody>
      </p:sp>
      <p:pic>
        <p:nvPicPr>
          <p:cNvPr id="8" name="圖片 7"/>
          <p:cNvPicPr>
            <a:picLocks noChangeAspect="1"/>
          </p:cNvPicPr>
          <p:nvPr/>
        </p:nvPicPr>
        <p:blipFill>
          <a:blip r:embed="rId2"/>
          <a:stretch>
            <a:fillRect/>
          </a:stretch>
        </p:blipFill>
        <p:spPr>
          <a:xfrm>
            <a:off x="1835696" y="2453605"/>
            <a:ext cx="4972051" cy="3495675"/>
          </a:xfrm>
          <a:prstGeom prst="rect">
            <a:avLst/>
          </a:prstGeom>
        </p:spPr>
      </p:pic>
      <p:sp>
        <p:nvSpPr>
          <p:cNvPr id="9" name="內容版面配置區 1"/>
          <p:cNvSpPr>
            <a:spLocks noGrp="1"/>
          </p:cNvSpPr>
          <p:nvPr>
            <p:ph idx="1"/>
          </p:nvPr>
        </p:nvSpPr>
        <p:spPr>
          <a:xfrm>
            <a:off x="107504" y="691336"/>
            <a:ext cx="8928992" cy="1729552"/>
          </a:xfrm>
        </p:spPr>
        <p:txBody>
          <a:bodyPr>
            <a:noAutofit/>
          </a:bodyPr>
          <a:lstStyle/>
          <a:p>
            <a:pPr marL="36900" indent="0">
              <a:buNone/>
            </a:pPr>
            <a:r>
              <a:rPr lang="en-US" altLang="zh-TW" sz="3600" b="1" dirty="0">
                <a:solidFill>
                  <a:schemeClr val="tx1"/>
                </a:solidFill>
                <a:effectLst/>
                <a:latin typeface="+mn-ea"/>
              </a:rPr>
              <a:t>Conclusion in the </a:t>
            </a:r>
            <a:r>
              <a:rPr lang="en-US" altLang="zh-TW" sz="3600" b="1" dirty="0" smtClean="0">
                <a:solidFill>
                  <a:schemeClr val="tx1"/>
                </a:solidFill>
                <a:effectLst/>
                <a:latin typeface="+mn-ea"/>
              </a:rPr>
              <a:t>Report of Checkpoint</a:t>
            </a:r>
            <a:endParaRPr lang="en-US" altLang="zh-TW" sz="3600" b="1" dirty="0">
              <a:solidFill>
                <a:schemeClr val="tx1"/>
              </a:solidFill>
              <a:effectLst/>
              <a:latin typeface="+mn-ea"/>
            </a:endParaRPr>
          </a:p>
          <a:p>
            <a:pPr lvl="1">
              <a:buFont typeface="Wingdings" panose="05000000000000000000" pitchFamily="2" charset="2"/>
              <a:buChar char="ü"/>
            </a:pPr>
            <a:r>
              <a:rPr lang="en-US" altLang="zh-TW" sz="2400" b="1" dirty="0">
                <a:effectLst/>
                <a:latin typeface="+mn-ea"/>
              </a:rPr>
              <a:t>Regular updates</a:t>
            </a:r>
          </a:p>
          <a:p>
            <a:pPr lvl="1">
              <a:buFont typeface="Wingdings" panose="05000000000000000000" pitchFamily="2" charset="2"/>
              <a:buChar char="ü"/>
            </a:pPr>
            <a:r>
              <a:rPr lang="en-US" altLang="zh-TW" sz="2400" b="1" dirty="0">
                <a:effectLst/>
                <a:latin typeface="+mn-ea"/>
              </a:rPr>
              <a:t>Never respond to unsolicited emails</a:t>
            </a:r>
            <a:endParaRPr lang="zh-TW" altLang="en-US" sz="2400" b="1" dirty="0">
              <a:effectLst/>
              <a:latin typeface="+mn-ea"/>
            </a:endParaRPr>
          </a:p>
        </p:txBody>
      </p:sp>
      <p:sp>
        <p:nvSpPr>
          <p:cNvPr id="10" name="標題 2"/>
          <p:cNvSpPr txBox="1">
            <a:spLocks/>
          </p:cNvSpPr>
          <p:nvPr/>
        </p:nvSpPr>
        <p:spPr>
          <a:xfrm>
            <a:off x="-360040" y="5509153"/>
            <a:ext cx="9396536" cy="1736271"/>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3600" dirty="0" smtClean="0">
                <a:solidFill>
                  <a:schemeClr val="tx1"/>
                </a:solidFill>
              </a:rPr>
              <a:t>使用者只能自認倒楣！別無他法！</a:t>
            </a:r>
            <a:endParaRPr lang="zh-TW" altLang="en-US" sz="3600" dirty="0">
              <a:solidFill>
                <a:schemeClr val="tx1"/>
              </a:solidFill>
            </a:endParaRPr>
          </a:p>
        </p:txBody>
      </p:sp>
      <p:sp>
        <p:nvSpPr>
          <p:cNvPr id="11" name="文字方塊 10"/>
          <p:cNvSpPr txBox="1"/>
          <p:nvPr/>
        </p:nvSpPr>
        <p:spPr>
          <a:xfrm>
            <a:off x="7380312" y="6525344"/>
            <a:ext cx="1717960" cy="207749"/>
          </a:xfrm>
          <a:prstGeom prst="rect">
            <a:avLst/>
          </a:prstGeom>
          <a:noFill/>
        </p:spPr>
        <p:txBody>
          <a:bodyPr wrap="square" rtlCol="0">
            <a:spAutoFit/>
          </a:bodyPr>
          <a:lstStyle/>
          <a:p>
            <a:r>
              <a:rPr lang="en-US" altLang="zh-TW" sz="750" dirty="0">
                <a:solidFill>
                  <a:schemeClr val="accent1"/>
                </a:solidFill>
              </a:rPr>
              <a:t>Captured from the </a:t>
            </a:r>
            <a:r>
              <a:rPr lang="en-US" altLang="zh-TW" sz="750" dirty="0" smtClean="0">
                <a:solidFill>
                  <a:schemeClr val="accent1"/>
                </a:solidFill>
              </a:rPr>
              <a:t>checkpoint report.</a:t>
            </a:r>
            <a:endParaRPr lang="zh-TW" altLang="en-US" sz="750" dirty="0">
              <a:solidFill>
                <a:schemeClr val="accent1"/>
              </a:solidFill>
            </a:endParaRPr>
          </a:p>
        </p:txBody>
      </p:sp>
    </p:spTree>
    <p:extLst>
      <p:ext uri="{BB962C8B-B14F-4D97-AF65-F5344CB8AC3E}">
        <p14:creationId xmlns:p14="http://schemas.microsoft.com/office/powerpoint/2010/main" val="19217527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en-US" altLang="zh-TW" sz="3300" b="1" dirty="0">
                <a:solidFill>
                  <a:schemeClr val="tx1"/>
                </a:solidFill>
              </a:rPr>
              <a:t/>
            </a:r>
            <a:br>
              <a:rPr lang="en-US" altLang="zh-TW" sz="3300" b="1" dirty="0">
                <a:solidFill>
                  <a:schemeClr val="tx1"/>
                </a:solidFill>
              </a:rPr>
            </a:br>
            <a:r>
              <a:rPr lang="en-US" altLang="zh-TW" sz="3300" b="1" dirty="0">
                <a:solidFill>
                  <a:schemeClr val="tx1"/>
                </a:solidFill>
              </a:rPr>
              <a:t>Proactive ID/Password Protection</a:t>
            </a:r>
            <a:endParaRPr lang="zh-TW" altLang="en-US" sz="3300" b="1" dirty="0">
              <a:solidFill>
                <a:schemeClr val="tx1"/>
              </a:solidFill>
            </a:endParaRPr>
          </a:p>
        </p:txBody>
      </p:sp>
      <p:sp>
        <p:nvSpPr>
          <p:cNvPr id="6" name="文字方塊 5"/>
          <p:cNvSpPr txBox="1"/>
          <p:nvPr/>
        </p:nvSpPr>
        <p:spPr>
          <a:xfrm>
            <a:off x="3835617" y="3393433"/>
            <a:ext cx="3652652" cy="1577355"/>
          </a:xfrm>
          <a:prstGeom prst="rect">
            <a:avLst/>
          </a:prstGeom>
          <a:noFill/>
        </p:spPr>
        <p:txBody>
          <a:bodyPr wrap="square" rtlCol="0">
            <a:spAutoFit/>
          </a:bodyPr>
          <a:lstStyle/>
          <a:p>
            <a:pPr>
              <a:spcBef>
                <a:spcPts val="450"/>
              </a:spcBef>
              <a:buClr>
                <a:srgbClr val="C00000"/>
              </a:buClr>
            </a:pPr>
            <a:r>
              <a:rPr lang="en-US" altLang="zh-TW" sz="2100" dirty="0"/>
              <a:t>We Design:</a:t>
            </a:r>
          </a:p>
          <a:p>
            <a:pPr>
              <a:spcBef>
                <a:spcPts val="450"/>
              </a:spcBef>
              <a:buClr>
                <a:srgbClr val="C00000"/>
              </a:buClr>
            </a:pPr>
            <a:r>
              <a:rPr lang="en-US" altLang="zh-TW" sz="2100" dirty="0"/>
              <a:t>1. Chips + Hardware (IPs)</a:t>
            </a:r>
          </a:p>
          <a:p>
            <a:pPr>
              <a:spcBef>
                <a:spcPts val="450"/>
              </a:spcBef>
              <a:buClr>
                <a:srgbClr val="C00000"/>
              </a:buClr>
            </a:pPr>
            <a:r>
              <a:rPr lang="en-US" altLang="zh-TW" sz="2100" dirty="0"/>
              <a:t>2. Client Software, App</a:t>
            </a:r>
          </a:p>
          <a:p>
            <a:pPr>
              <a:spcBef>
                <a:spcPts val="450"/>
              </a:spcBef>
              <a:buClr>
                <a:srgbClr val="C00000"/>
              </a:buClr>
            </a:pPr>
            <a:r>
              <a:rPr lang="en-US" altLang="zh-TW" sz="2100" dirty="0"/>
              <a:t>3. Server Software</a:t>
            </a:r>
          </a:p>
        </p:txBody>
      </p:sp>
      <p:pic>
        <p:nvPicPr>
          <p:cNvPr id="7" name="Picture 3" descr="D:\P\oTHE_team\presentation\ref\ic design.jpg"/>
          <p:cNvPicPr>
            <a:picLocks noChangeAspect="1" noChangeArrowheads="1"/>
          </p:cNvPicPr>
          <p:nvPr/>
        </p:nvPicPr>
        <p:blipFill>
          <a:blip r:embed="rId2" cstate="print"/>
          <a:srcRect/>
          <a:stretch>
            <a:fillRect/>
          </a:stretch>
        </p:blipFill>
        <p:spPr bwMode="auto">
          <a:xfrm>
            <a:off x="541251" y="3074492"/>
            <a:ext cx="3028950" cy="2021681"/>
          </a:xfrm>
          <a:prstGeom prst="rect">
            <a:avLst/>
          </a:prstGeom>
          <a:noFill/>
        </p:spPr>
      </p:pic>
      <p:sp>
        <p:nvSpPr>
          <p:cNvPr id="8" name="矩形 7"/>
          <p:cNvSpPr/>
          <p:nvPr/>
        </p:nvSpPr>
        <p:spPr>
          <a:xfrm>
            <a:off x="555446" y="2565462"/>
            <a:ext cx="6264696" cy="5078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spcBef>
                <a:spcPts val="450"/>
              </a:spcBef>
              <a:buClr>
                <a:srgbClr val="C00000"/>
              </a:buClr>
            </a:pPr>
            <a:r>
              <a:rPr lang="en-US" altLang="zh-TW" sz="2700" dirty="0">
                <a:solidFill>
                  <a:schemeClr val="tx1"/>
                </a:solidFill>
              </a:rPr>
              <a:t>Hardware Input  Data Encryption</a:t>
            </a:r>
          </a:p>
        </p:txBody>
      </p:sp>
      <p:cxnSp>
        <p:nvCxnSpPr>
          <p:cNvPr id="9" name="直線單箭頭接點 8"/>
          <p:cNvCxnSpPr/>
          <p:nvPr/>
        </p:nvCxnSpPr>
        <p:spPr>
          <a:xfrm flipH="1">
            <a:off x="2752725" y="3386138"/>
            <a:ext cx="1082892" cy="219075"/>
          </a:xfrm>
          <a:prstGeom prst="straightConnector1">
            <a:avLst/>
          </a:prstGeom>
          <a:ln w="38100">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0" name="文字方塊 9"/>
          <p:cNvSpPr txBox="1"/>
          <p:nvPr/>
        </p:nvSpPr>
        <p:spPr>
          <a:xfrm>
            <a:off x="690842" y="5273791"/>
            <a:ext cx="6129300" cy="5078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spcBef>
                <a:spcPts val="450"/>
              </a:spcBef>
              <a:buClr>
                <a:srgbClr val="C00000"/>
              </a:buClr>
            </a:pPr>
            <a:r>
              <a:rPr lang="en-US" altLang="zh-TW" sz="2700" dirty="0">
                <a:solidFill>
                  <a:schemeClr val="tx1"/>
                </a:solidFill>
              </a:rPr>
              <a:t>Network Input  Data Encryption</a:t>
            </a:r>
          </a:p>
        </p:txBody>
      </p:sp>
    </p:spTree>
    <p:extLst>
      <p:ext uri="{BB962C8B-B14F-4D97-AF65-F5344CB8AC3E}">
        <p14:creationId xmlns:p14="http://schemas.microsoft.com/office/powerpoint/2010/main" val="2426136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620688"/>
            <a:ext cx="2806534" cy="2724379"/>
          </a:xfrm>
        </p:spPr>
        <p:txBody>
          <a:bodyPr>
            <a:noAutofit/>
          </a:bodyPr>
          <a:lstStyle/>
          <a:p>
            <a:pPr algn="l"/>
            <a:r>
              <a:rPr lang="zh-TW" altLang="en-US" sz="6000" dirty="0" smtClean="0"/>
              <a:t>問題 </a:t>
            </a:r>
            <a:r>
              <a:rPr lang="en-US" altLang="zh-TW" sz="6000" dirty="0" smtClean="0"/>
              <a:t/>
            </a:r>
            <a:br>
              <a:rPr lang="en-US" altLang="zh-TW" sz="6000" dirty="0" smtClean="0"/>
            </a:br>
            <a:r>
              <a:rPr lang="en-US" altLang="zh-TW" sz="6000" dirty="0" err="1" smtClean="0"/>
              <a:t>v.s</a:t>
            </a:r>
            <a:r>
              <a:rPr lang="en-US" altLang="zh-TW" sz="6000" dirty="0" smtClean="0"/>
              <a:t>.</a:t>
            </a:r>
            <a:br>
              <a:rPr lang="en-US" altLang="zh-TW" sz="6000" dirty="0" smtClean="0"/>
            </a:br>
            <a:r>
              <a:rPr lang="zh-TW" altLang="en-US" sz="6000" dirty="0" smtClean="0"/>
              <a:t>機會</a:t>
            </a:r>
            <a:endParaRPr lang="zh-TW" altLang="en-US" sz="6000" dirty="0"/>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20</a:t>
            </a:fld>
            <a:endParaRPr lang="zh-TW" altLang="en-US"/>
          </a:p>
        </p:txBody>
      </p:sp>
      <p:pic>
        <p:nvPicPr>
          <p:cNvPr id="6" name="圖片 5"/>
          <p:cNvPicPr>
            <a:picLocks noChangeAspect="1"/>
          </p:cNvPicPr>
          <p:nvPr/>
        </p:nvPicPr>
        <p:blipFill>
          <a:blip r:embed="rId3"/>
          <a:stretch>
            <a:fillRect/>
          </a:stretch>
        </p:blipFill>
        <p:spPr>
          <a:xfrm>
            <a:off x="2783274" y="0"/>
            <a:ext cx="6360726" cy="6858000"/>
          </a:xfrm>
          <a:prstGeom prst="rect">
            <a:avLst/>
          </a:prstGeom>
        </p:spPr>
      </p:pic>
      <p:pic>
        <p:nvPicPr>
          <p:cNvPr id="5" name="圖片 4"/>
          <p:cNvPicPr>
            <a:picLocks noChangeAspect="1"/>
          </p:cNvPicPr>
          <p:nvPr/>
        </p:nvPicPr>
        <p:blipFill>
          <a:blip r:embed="rId4"/>
          <a:stretch>
            <a:fillRect/>
          </a:stretch>
        </p:blipFill>
        <p:spPr>
          <a:xfrm>
            <a:off x="397151" y="3550003"/>
            <a:ext cx="8341711" cy="1751205"/>
          </a:xfrm>
          <a:prstGeom prst="rect">
            <a:avLst/>
          </a:prstGeom>
          <a:ln w="38100">
            <a:solidFill>
              <a:srgbClr val="FF0000"/>
            </a:solidFill>
          </a:ln>
        </p:spPr>
      </p:pic>
      <p:cxnSp>
        <p:nvCxnSpPr>
          <p:cNvPr id="8" name="直線接點 7"/>
          <p:cNvCxnSpPr/>
          <p:nvPr/>
        </p:nvCxnSpPr>
        <p:spPr>
          <a:xfrm>
            <a:off x="395536" y="5301208"/>
            <a:ext cx="2387738" cy="15567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8765484" y="3550003"/>
            <a:ext cx="378516" cy="233327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246291" y="6338986"/>
            <a:ext cx="1877437" cy="276999"/>
          </a:xfrm>
          <a:prstGeom prst="rect">
            <a:avLst/>
          </a:prstGeom>
        </p:spPr>
        <p:txBody>
          <a:bodyPr wrap="none">
            <a:spAutoFit/>
          </a:bodyPr>
          <a:lstStyle/>
          <a:p>
            <a:r>
              <a:rPr lang="zh-TW" altLang="en-US" sz="1200" dirty="0"/>
              <a:t>美國戰略與國際研究中心</a:t>
            </a:r>
            <a:endParaRPr lang="en-US" altLang="zh-TW" sz="1200" dirty="0"/>
          </a:p>
        </p:txBody>
      </p:sp>
    </p:spTree>
    <p:extLst>
      <p:ext uri="{BB962C8B-B14F-4D97-AF65-F5344CB8AC3E}">
        <p14:creationId xmlns:p14="http://schemas.microsoft.com/office/powerpoint/2010/main" val="449945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6000" dirty="0" smtClean="0">
                <a:latin typeface="+mn-ea"/>
                <a:ea typeface="+mn-ea"/>
              </a:rPr>
              <a:t>Agenda</a:t>
            </a:r>
            <a:endParaRPr lang="zh-TW" altLang="en-US" sz="6000" dirty="0">
              <a:latin typeface="+mn-ea"/>
              <a:ea typeface="+mn-ea"/>
            </a:endParaRPr>
          </a:p>
        </p:txBody>
      </p:sp>
      <p:sp>
        <p:nvSpPr>
          <p:cNvPr id="3" name="內容版面配置區 2"/>
          <p:cNvSpPr>
            <a:spLocks noGrp="1"/>
          </p:cNvSpPr>
          <p:nvPr>
            <p:ph idx="1"/>
          </p:nvPr>
        </p:nvSpPr>
        <p:spPr>
          <a:xfrm>
            <a:off x="685346" y="1732450"/>
            <a:ext cx="7765322" cy="4432854"/>
          </a:xfrm>
        </p:spPr>
        <p:txBody>
          <a:bodyPr>
            <a:noAutofit/>
          </a:bodyPr>
          <a:lstStyle/>
          <a:p>
            <a:pPr marL="36900" indent="0">
              <a:buNone/>
            </a:pPr>
            <a:r>
              <a:rPr lang="zh-TW" altLang="zh-TW" sz="3600" dirty="0">
                <a:solidFill>
                  <a:schemeClr val="bg1">
                    <a:lumMod val="75000"/>
                    <a:lumOff val="25000"/>
                  </a:schemeClr>
                </a:solidFill>
                <a:effectLst/>
              </a:rPr>
              <a:t>一、前言</a:t>
            </a:r>
          </a:p>
          <a:p>
            <a:pPr marL="36900" indent="0">
              <a:buNone/>
            </a:pPr>
            <a:r>
              <a:rPr lang="zh-TW" altLang="zh-TW" sz="3600" dirty="0" smtClean="0">
                <a:effectLst/>
              </a:rPr>
              <a:t>二</a:t>
            </a:r>
            <a:r>
              <a:rPr lang="zh-TW" altLang="zh-TW" sz="3600" dirty="0">
                <a:effectLst/>
              </a:rPr>
              <a:t>、國際相關法規</a:t>
            </a:r>
          </a:p>
          <a:p>
            <a:pPr marL="36900" indent="0">
              <a:buNone/>
            </a:pPr>
            <a:r>
              <a:rPr lang="zh-TW" altLang="zh-TW" sz="3600" dirty="0">
                <a:solidFill>
                  <a:schemeClr val="bg1">
                    <a:lumMod val="75000"/>
                    <a:lumOff val="25000"/>
                  </a:schemeClr>
                </a:solidFill>
                <a:effectLst/>
              </a:rPr>
              <a:t>三、相關網路銀行資訊安全技術說明</a:t>
            </a:r>
          </a:p>
          <a:p>
            <a:pPr marL="36900" indent="0">
              <a:buNone/>
            </a:pPr>
            <a:r>
              <a:rPr lang="zh-TW" altLang="zh-TW" sz="3600" dirty="0">
                <a:solidFill>
                  <a:schemeClr val="bg1">
                    <a:lumMod val="75000"/>
                    <a:lumOff val="25000"/>
                  </a:schemeClr>
                </a:solidFill>
                <a:effectLst/>
              </a:rPr>
              <a:t>四、鍵盤加密技術</a:t>
            </a:r>
            <a:r>
              <a:rPr lang="zh-TW" altLang="zh-TW" sz="3600" dirty="0" smtClean="0">
                <a:solidFill>
                  <a:schemeClr val="bg1">
                    <a:lumMod val="75000"/>
                    <a:lumOff val="25000"/>
                  </a:schemeClr>
                </a:solidFill>
                <a:effectLst/>
              </a:rPr>
              <a:t>說明</a:t>
            </a:r>
            <a:endParaRPr lang="en-US" altLang="zh-TW" sz="3600" dirty="0" smtClean="0">
              <a:solidFill>
                <a:schemeClr val="bg1">
                  <a:lumMod val="75000"/>
                  <a:lumOff val="25000"/>
                </a:schemeClr>
              </a:solidFill>
              <a:effectLst/>
            </a:endParaRPr>
          </a:p>
          <a:p>
            <a:pPr marL="36900" indent="0">
              <a:buNone/>
            </a:pPr>
            <a:r>
              <a:rPr lang="zh-TW" altLang="zh-TW" sz="3600" dirty="0">
                <a:solidFill>
                  <a:schemeClr val="bg1">
                    <a:lumMod val="75000"/>
                    <a:lumOff val="25000"/>
                  </a:schemeClr>
                </a:solidFill>
                <a:effectLst/>
              </a:rPr>
              <a:t>五、鍵盤加密技術安全分析</a:t>
            </a:r>
          </a:p>
          <a:p>
            <a:pPr marL="36900" indent="0">
              <a:buNone/>
            </a:pPr>
            <a:r>
              <a:rPr lang="zh-TW" altLang="zh-TW" sz="3600" dirty="0">
                <a:solidFill>
                  <a:schemeClr val="bg1">
                    <a:lumMod val="75000"/>
                    <a:lumOff val="25000"/>
                  </a:schemeClr>
                </a:solidFill>
                <a:effectLst/>
              </a:rPr>
              <a:t>六、結論</a:t>
            </a:r>
          </a:p>
          <a:p>
            <a:pPr marL="36900" indent="0">
              <a:buNone/>
            </a:pPr>
            <a:endParaRPr lang="zh-TW" altLang="zh-TW" sz="3600" dirty="0">
              <a:effectLst/>
            </a:endParaRPr>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21</a:t>
            </a:fld>
            <a:endParaRPr lang="zh-TW" altLang="en-US"/>
          </a:p>
        </p:txBody>
      </p:sp>
    </p:spTree>
    <p:extLst>
      <p:ext uri="{BB962C8B-B14F-4D97-AF65-F5344CB8AC3E}">
        <p14:creationId xmlns:p14="http://schemas.microsoft.com/office/powerpoint/2010/main" val="40734334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31375A4-56A4-47D6-9801-1991572033F7}" type="slidenum">
              <a:rPr lang="en-US" altLang="zh-TW" smtClean="0"/>
              <a:t>22</a:t>
            </a:fld>
            <a:endParaRPr lang="zh-TW" altLang="en-US"/>
          </a:p>
        </p:txBody>
      </p:sp>
      <p:sp>
        <p:nvSpPr>
          <p:cNvPr id="11" name="標題 2"/>
          <p:cNvSpPr>
            <a:spLocks noGrp="1"/>
          </p:cNvSpPr>
          <p:nvPr>
            <p:ph type="title"/>
          </p:nvPr>
        </p:nvSpPr>
        <p:spPr>
          <a:xfrm>
            <a:off x="150071" y="658344"/>
            <a:ext cx="9049686" cy="970450"/>
          </a:xfrm>
        </p:spPr>
        <p:txBody>
          <a:bodyPr>
            <a:noAutofit/>
          </a:bodyPr>
          <a:lstStyle/>
          <a:p>
            <a:pPr marL="341185" lvl="1" algn="ctr">
              <a:spcBef>
                <a:spcPct val="20000"/>
              </a:spcBef>
              <a:buClr>
                <a:srgbClr val="C00000"/>
              </a:buClr>
              <a:buSzPct val="90000"/>
              <a:defRPr/>
            </a:pPr>
            <a:r>
              <a:rPr kumimoji="1" lang="en-US" altLang="zh-TW" sz="3200" b="1" dirty="0" smtClean="0">
                <a:ln w="0"/>
                <a:effectLst>
                  <a:outerShdw blurRad="38100" dist="25400" dir="5400000" algn="ctr" rotWithShape="0">
                    <a:srgbClr val="6E747A">
                      <a:alpha val="43000"/>
                    </a:srgbClr>
                  </a:outerShdw>
                </a:effectLst>
                <a:latin typeface="微軟正黑體" pitchFamily="34" charset="-120"/>
                <a:ea typeface="微軟正黑體" pitchFamily="34" charset="-120"/>
              </a:rPr>
              <a:t>South Korea</a:t>
            </a:r>
            <a:br>
              <a:rPr kumimoji="1" lang="en-US" altLang="zh-TW" sz="3200" b="1" dirty="0" smtClean="0">
                <a:ln w="0"/>
                <a:effectLst>
                  <a:outerShdw blurRad="38100" dist="25400" dir="5400000" algn="ctr" rotWithShape="0">
                    <a:srgbClr val="6E747A">
                      <a:alpha val="43000"/>
                    </a:srgbClr>
                  </a:outerShdw>
                </a:effectLst>
                <a:latin typeface="微軟正黑體" pitchFamily="34" charset="-120"/>
                <a:ea typeface="微軟正黑體" pitchFamily="34" charset="-120"/>
              </a:rPr>
            </a:br>
            <a:r>
              <a:rPr kumimoji="1" lang="en-US" altLang="zh-TW" sz="3200" b="1" dirty="0" smtClean="0">
                <a:ln w="0"/>
                <a:effectLst>
                  <a:outerShdw blurRad="38100" dist="25400" dir="5400000" algn="ctr" rotWithShape="0">
                    <a:srgbClr val="6E747A">
                      <a:alpha val="43000"/>
                    </a:srgbClr>
                  </a:outerShdw>
                </a:effectLst>
                <a:latin typeface="微軟正黑體" pitchFamily="34" charset="-120"/>
                <a:ea typeface="微軟正黑體" pitchFamily="34" charset="-120"/>
              </a:rPr>
              <a:t>Electronic </a:t>
            </a:r>
            <a:r>
              <a:rPr kumimoji="1" lang="en-US" altLang="zh-TW" sz="3200" b="1" dirty="0">
                <a:ln w="0"/>
                <a:effectLst>
                  <a:outerShdw blurRad="38100" dist="25400" dir="5400000" algn="ctr" rotWithShape="0">
                    <a:srgbClr val="6E747A">
                      <a:alpha val="43000"/>
                    </a:srgbClr>
                  </a:outerShdw>
                </a:effectLst>
                <a:latin typeface="微軟正黑體" pitchFamily="34" charset="-120"/>
                <a:ea typeface="微軟正黑體" pitchFamily="34" charset="-120"/>
              </a:rPr>
              <a:t>Financial Transaction </a:t>
            </a:r>
            <a:r>
              <a:rPr kumimoji="1" lang="en-US" altLang="zh-TW" sz="3200" b="1" dirty="0" smtClean="0">
                <a:ln w="0"/>
                <a:effectLst>
                  <a:outerShdw blurRad="38100" dist="25400" dir="5400000" algn="ctr" rotWithShape="0">
                    <a:srgbClr val="6E747A">
                      <a:alpha val="43000"/>
                    </a:srgbClr>
                  </a:outerShdw>
                </a:effectLst>
                <a:latin typeface="微軟正黑體" pitchFamily="34" charset="-120"/>
                <a:ea typeface="微軟正黑體" pitchFamily="34" charset="-120"/>
              </a:rPr>
              <a:t>Act 2006</a:t>
            </a:r>
            <a:endParaRPr kumimoji="1" lang="en-US" altLang="zh-TW" sz="3200" b="1" dirty="0">
              <a:ln w="0"/>
              <a:effectLst>
                <a:outerShdw blurRad="38100" dist="25400" dir="5400000" algn="ctr" rotWithShape="0">
                  <a:srgbClr val="6E747A">
                    <a:alpha val="43000"/>
                  </a:srgbClr>
                </a:outerShdw>
              </a:effectLst>
              <a:latin typeface="微軟正黑體" pitchFamily="34" charset="-120"/>
              <a:ea typeface="微軟正黑體" pitchFamily="34" charset="-120"/>
            </a:endParaRPr>
          </a:p>
        </p:txBody>
      </p:sp>
      <p:sp>
        <p:nvSpPr>
          <p:cNvPr id="12" name="矩形 11"/>
          <p:cNvSpPr/>
          <p:nvPr/>
        </p:nvSpPr>
        <p:spPr>
          <a:xfrm>
            <a:off x="-506799" y="1743187"/>
            <a:ext cx="9997451" cy="3059299"/>
          </a:xfrm>
          <a:prstGeom prst="rect">
            <a:avLst/>
          </a:prstGeom>
          <a:noFill/>
          <a:ln>
            <a:noFill/>
          </a:ln>
        </p:spPr>
        <p:txBody>
          <a:bodyPr wrap="square">
            <a:spAutoFit/>
          </a:bodyPr>
          <a:lstStyle/>
          <a:p>
            <a:pPr marL="898398" lvl="2" indent="-214313">
              <a:spcBef>
                <a:spcPct val="20000"/>
              </a:spcBef>
              <a:buClr>
                <a:schemeClr val="tx1"/>
              </a:buClr>
              <a:buSzPct val="90000"/>
              <a:buFont typeface="Wingdings" pitchFamily="2" charset="2"/>
              <a:buChar char="ü"/>
              <a:defRPr/>
            </a:pPr>
            <a:r>
              <a:rPr kumimoji="1" lang="en-US" altLang="zh-TW" sz="2000" dirty="0" smtClean="0">
                <a:ln w="0"/>
                <a:effectLst>
                  <a:outerShdw blurRad="38100" dist="25400" dir="5400000" algn="ctr" rotWithShape="0">
                    <a:srgbClr val="6E747A">
                      <a:alpha val="43000"/>
                    </a:srgbClr>
                  </a:outerShdw>
                </a:effectLst>
                <a:latin typeface="微軟正黑體" pitchFamily="34" charset="-120"/>
                <a:ea typeface="微軟正黑體" pitchFamily="34" charset="-120"/>
              </a:rPr>
              <a:t>Enforcement </a:t>
            </a:r>
            <a:r>
              <a:rPr kumimoji="1" lang="en-US" altLang="zh-TW" sz="2000" dirty="0">
                <a:ln w="0"/>
                <a:effectLst>
                  <a:outerShdw blurRad="38100" dist="25400" dir="5400000" algn="ctr" rotWithShape="0">
                    <a:srgbClr val="6E747A">
                      <a:alpha val="43000"/>
                    </a:srgbClr>
                  </a:outerShdw>
                </a:effectLst>
                <a:latin typeface="微軟正黑體" pitchFamily="34" charset="-120"/>
                <a:ea typeface="微軟正黑體" pitchFamily="34" charset="-120"/>
              </a:rPr>
              <a:t>Decree of the Electronic Financial Transaction Act</a:t>
            </a:r>
          </a:p>
          <a:p>
            <a:pPr marL="898398" lvl="2" indent="-214313">
              <a:spcBef>
                <a:spcPct val="20000"/>
              </a:spcBef>
              <a:buClr>
                <a:schemeClr val="tx1"/>
              </a:buClr>
              <a:buSzPct val="90000"/>
              <a:buFont typeface="Wingdings" pitchFamily="2" charset="2"/>
              <a:buChar char="ü"/>
              <a:defRPr/>
            </a:pPr>
            <a:r>
              <a:rPr kumimoji="1" lang="en-US" altLang="zh-TW" sz="2000" dirty="0">
                <a:ln w="0"/>
                <a:effectLst>
                  <a:outerShdw blurRad="38100" dist="25400" dir="5400000" algn="ctr" rotWithShape="0">
                    <a:srgbClr val="6E747A">
                      <a:alpha val="43000"/>
                    </a:srgbClr>
                  </a:outerShdw>
                </a:effectLst>
                <a:latin typeface="微軟正黑體" pitchFamily="34" charset="-120"/>
                <a:ea typeface="微軟正黑體" pitchFamily="34" charset="-120"/>
              </a:rPr>
              <a:t>Regulation on Supervision of Electronic Financial Activities</a:t>
            </a:r>
          </a:p>
          <a:p>
            <a:pPr marL="898398" lvl="2" indent="-214313">
              <a:spcBef>
                <a:spcPct val="20000"/>
              </a:spcBef>
              <a:buClr>
                <a:schemeClr val="tx1"/>
              </a:buClr>
              <a:buSzPct val="90000"/>
              <a:buFont typeface="Wingdings" pitchFamily="2" charset="2"/>
              <a:buChar char="ü"/>
              <a:defRPr/>
            </a:pPr>
            <a:r>
              <a:rPr kumimoji="1" lang="en-US" altLang="zh-TW" sz="2400" b="1" dirty="0">
                <a:ln w="0"/>
                <a:effectLst>
                  <a:outerShdw blurRad="38100" dist="25400" dir="5400000" algn="ctr" rotWithShape="0">
                    <a:srgbClr val="6E747A">
                      <a:alpha val="43000"/>
                    </a:srgbClr>
                  </a:outerShdw>
                </a:effectLst>
                <a:latin typeface="微軟正黑體" pitchFamily="34" charset="-120"/>
                <a:ea typeface="微軟正黑體" pitchFamily="34" charset="-120"/>
              </a:rPr>
              <a:t>Detailed Regulations on Supervision of Electronic </a:t>
            </a:r>
            <a:r>
              <a:rPr kumimoji="1" lang="en-US" altLang="zh-TW" sz="2400" b="1" dirty="0" smtClean="0">
                <a:ln w="0"/>
                <a:effectLst>
                  <a:outerShdw blurRad="38100" dist="25400" dir="5400000" algn="ctr" rotWithShape="0">
                    <a:srgbClr val="6E747A">
                      <a:alpha val="43000"/>
                    </a:srgbClr>
                  </a:outerShdw>
                </a:effectLst>
                <a:latin typeface="微軟正黑體" pitchFamily="34" charset="-120"/>
                <a:ea typeface="微軟正黑體" pitchFamily="34" charset="-120"/>
              </a:rPr>
              <a:t>Finance</a:t>
            </a:r>
          </a:p>
          <a:p>
            <a:pPr marL="898398" lvl="2" indent="-214313">
              <a:spcBef>
                <a:spcPct val="20000"/>
              </a:spcBef>
              <a:buClr>
                <a:schemeClr val="tx1"/>
              </a:buClr>
              <a:buSzPct val="90000"/>
              <a:buFont typeface="Wingdings" pitchFamily="2" charset="2"/>
              <a:buChar char="ü"/>
              <a:defRPr/>
            </a:pPr>
            <a:r>
              <a:rPr kumimoji="1" lang="en-US" altLang="zh-TW" sz="2000" dirty="0" smtClean="0">
                <a:ln w="0"/>
                <a:effectLst>
                  <a:outerShdw blurRad="38100" dist="25400" dir="5400000" algn="ctr" rotWithShape="0">
                    <a:srgbClr val="6E747A">
                      <a:alpha val="43000"/>
                    </a:srgbClr>
                  </a:outerShdw>
                </a:effectLst>
                <a:latin typeface="微軟正黑體" pitchFamily="34" charset="-120"/>
                <a:ea typeface="微軟正黑體" pitchFamily="34" charset="-120"/>
              </a:rPr>
              <a:t>Anti-</a:t>
            </a:r>
            <a:r>
              <a:rPr kumimoji="1" lang="en-US" altLang="zh-TW" sz="2000" dirty="0" err="1" smtClean="0">
                <a:ln w="0"/>
                <a:effectLst>
                  <a:outerShdw blurRad="38100" dist="25400" dir="5400000" algn="ctr" rotWithShape="0">
                    <a:srgbClr val="6E747A">
                      <a:alpha val="43000"/>
                    </a:srgbClr>
                  </a:outerShdw>
                </a:effectLst>
                <a:latin typeface="微軟正黑體" pitchFamily="34" charset="-120"/>
                <a:ea typeface="微軟正黑體" pitchFamily="34" charset="-120"/>
              </a:rPr>
              <a:t>Keylogger</a:t>
            </a:r>
            <a:r>
              <a:rPr kumimoji="1" lang="en-US" altLang="zh-TW" sz="2000" dirty="0" smtClean="0">
                <a:ln w="0"/>
                <a:effectLst>
                  <a:outerShdw blurRad="38100" dist="25400" dir="5400000" algn="ctr" rotWithShape="0">
                    <a:srgbClr val="6E747A">
                      <a:alpha val="43000"/>
                    </a:srgbClr>
                  </a:outerShdw>
                </a:effectLst>
                <a:latin typeface="微軟正黑體" pitchFamily="34" charset="-120"/>
                <a:ea typeface="微軟正黑體" pitchFamily="34" charset="-120"/>
              </a:rPr>
              <a:t> </a:t>
            </a:r>
            <a:r>
              <a:rPr kumimoji="1" lang="en-US" altLang="zh-TW" sz="2000" dirty="0">
                <a:ln w="0"/>
                <a:effectLst>
                  <a:outerShdw blurRad="38100" dist="25400" dir="5400000" algn="ctr" rotWithShape="0">
                    <a:srgbClr val="6E747A">
                      <a:alpha val="43000"/>
                    </a:srgbClr>
                  </a:outerShdw>
                </a:effectLst>
                <a:latin typeface="微軟正黑體" pitchFamily="34" charset="-120"/>
                <a:ea typeface="微軟正黑體" pitchFamily="34" charset="-120"/>
              </a:rPr>
              <a:t>Software </a:t>
            </a:r>
            <a:r>
              <a:rPr kumimoji="1" lang="en-US" altLang="zh-TW" sz="2000" dirty="0" err="1">
                <a:ln w="0"/>
                <a:effectLst>
                  <a:outerShdw blurRad="38100" dist="25400" dir="5400000" algn="ctr" rotWithShape="0">
                    <a:srgbClr val="6E747A">
                      <a:alpha val="43000"/>
                    </a:srgbClr>
                  </a:outerShdw>
                </a:effectLst>
                <a:latin typeface="微軟正黑體" pitchFamily="34" charset="-120"/>
                <a:ea typeface="微軟正黑體" pitchFamily="34" charset="-120"/>
              </a:rPr>
              <a:t>Weakpoint</a:t>
            </a:r>
            <a:r>
              <a:rPr kumimoji="1" lang="en-US" altLang="zh-TW" sz="2000" dirty="0">
                <a:ln w="0"/>
                <a:effectLst>
                  <a:outerShdw blurRad="38100" dist="25400" dir="5400000" algn="ctr" rotWithShape="0">
                    <a:srgbClr val="6E747A">
                      <a:alpha val="43000"/>
                    </a:srgbClr>
                  </a:outerShdw>
                </a:effectLst>
                <a:latin typeface="微軟正黑體" pitchFamily="34" charset="-120"/>
                <a:ea typeface="微軟正黑體" pitchFamily="34" charset="-120"/>
              </a:rPr>
              <a:t> Checklist</a:t>
            </a:r>
          </a:p>
          <a:p>
            <a:pPr marL="1241298" lvl="3" indent="-214313">
              <a:spcBef>
                <a:spcPct val="20000"/>
              </a:spcBef>
              <a:buClr>
                <a:schemeClr val="tx1"/>
              </a:buClr>
              <a:buSzPct val="90000"/>
              <a:buFont typeface="Wingdings" pitchFamily="2" charset="2"/>
              <a:buChar char="ü"/>
              <a:defRPr/>
            </a:pPr>
            <a:endParaRPr kumimoji="1" lang="en-US" altLang="zh-TW" sz="2000" dirty="0">
              <a:ln w="0"/>
              <a:effectLst>
                <a:outerShdw blurRad="38100" dist="25400" dir="5400000" algn="ctr" rotWithShape="0">
                  <a:srgbClr val="6E747A">
                    <a:alpha val="43000"/>
                  </a:srgbClr>
                </a:outerShdw>
              </a:effectLst>
              <a:latin typeface="微軟正黑體" pitchFamily="34" charset="-120"/>
              <a:ea typeface="微軟正黑體" pitchFamily="34" charset="-120"/>
            </a:endParaRPr>
          </a:p>
          <a:p>
            <a:pPr marL="1241298" lvl="3" indent="-214313">
              <a:spcBef>
                <a:spcPct val="20000"/>
              </a:spcBef>
              <a:buClr>
                <a:schemeClr val="tx1"/>
              </a:buClr>
              <a:buSzPct val="90000"/>
              <a:buFont typeface="Wingdings" pitchFamily="2" charset="2"/>
              <a:buChar char="ü"/>
              <a:defRPr/>
            </a:pPr>
            <a:endParaRPr kumimoji="1" lang="en-US" altLang="zh-TW" sz="2000" dirty="0">
              <a:ln w="0"/>
              <a:effectLst>
                <a:outerShdw blurRad="38100" dist="25400" dir="5400000" algn="ctr" rotWithShape="0">
                  <a:srgbClr val="6E747A">
                    <a:alpha val="43000"/>
                  </a:srgbClr>
                </a:outerShdw>
              </a:effectLst>
              <a:latin typeface="微軟正黑體" pitchFamily="34" charset="-120"/>
              <a:ea typeface="微軟正黑體" pitchFamily="34" charset="-120"/>
            </a:endParaRPr>
          </a:p>
          <a:p>
            <a:pPr marL="1241298" lvl="3" indent="-214313">
              <a:spcBef>
                <a:spcPct val="20000"/>
              </a:spcBef>
              <a:buClr>
                <a:schemeClr val="tx1"/>
              </a:buClr>
              <a:buSzPct val="90000"/>
              <a:buFont typeface="Wingdings" pitchFamily="2" charset="2"/>
              <a:buChar char="ü"/>
              <a:defRPr/>
            </a:pPr>
            <a:endParaRPr kumimoji="1" lang="en-US" altLang="zh-TW" sz="2000" dirty="0">
              <a:ln w="0"/>
              <a:effectLst>
                <a:outerShdw blurRad="38100" dist="25400" dir="5400000" algn="ctr" rotWithShape="0">
                  <a:srgbClr val="6E747A">
                    <a:alpha val="43000"/>
                  </a:srgbClr>
                </a:outerShdw>
              </a:effectLst>
              <a:latin typeface="微軟正黑體" pitchFamily="34" charset="-120"/>
              <a:ea typeface="微軟正黑體" pitchFamily="34" charset="-120"/>
            </a:endParaRPr>
          </a:p>
          <a:p>
            <a:pPr marL="341186" lvl="1">
              <a:spcBef>
                <a:spcPct val="20000"/>
              </a:spcBef>
              <a:buClr>
                <a:schemeClr val="tx1"/>
              </a:buClr>
              <a:buSzPct val="90000"/>
              <a:defRPr/>
            </a:pPr>
            <a:r>
              <a:rPr kumimoji="1" lang="en-US" altLang="zh-TW" sz="2000" dirty="0">
                <a:ln w="0"/>
                <a:effectLst>
                  <a:outerShdw blurRad="38100" dist="25400" dir="5400000" algn="ctr" rotWithShape="0">
                    <a:srgbClr val="6E747A">
                      <a:alpha val="43000"/>
                    </a:srgbClr>
                  </a:outerShdw>
                </a:effectLst>
                <a:latin typeface="微軟正黑體" pitchFamily="34" charset="-120"/>
                <a:ea typeface="微軟正黑體" pitchFamily="34" charset="-120"/>
              </a:rPr>
              <a:t>  </a:t>
            </a:r>
          </a:p>
        </p:txBody>
      </p:sp>
      <p:grpSp>
        <p:nvGrpSpPr>
          <p:cNvPr id="13" name="群組 12"/>
          <p:cNvGrpSpPr/>
          <p:nvPr/>
        </p:nvGrpSpPr>
        <p:grpSpPr>
          <a:xfrm>
            <a:off x="899592" y="3573016"/>
            <a:ext cx="7056784" cy="1800200"/>
            <a:chOff x="1779844" y="3087077"/>
            <a:chExt cx="4824536" cy="962025"/>
          </a:xfrm>
        </p:grpSpPr>
        <p:pic>
          <p:nvPicPr>
            <p:cNvPr id="14" name="Picture 3"/>
            <p:cNvPicPr>
              <a:picLocks noChangeAspect="1" noChangeArrowheads="1"/>
            </p:cNvPicPr>
            <p:nvPr/>
          </p:nvPicPr>
          <p:blipFill>
            <a:blip r:embed="rId2" cstate="print"/>
            <a:srcRect/>
            <a:stretch>
              <a:fillRect/>
            </a:stretch>
          </p:blipFill>
          <p:spPr bwMode="auto">
            <a:xfrm>
              <a:off x="1779844" y="3087077"/>
              <a:ext cx="4824536" cy="962025"/>
            </a:xfrm>
            <a:prstGeom prst="rect">
              <a:avLst/>
            </a:prstGeom>
            <a:noFill/>
            <a:ln w="12700">
              <a:solidFill>
                <a:schemeClr val="tx1"/>
              </a:solidFill>
              <a:miter lim="800000"/>
              <a:headEnd/>
              <a:tailEnd/>
            </a:ln>
          </p:spPr>
        </p:pic>
        <p:sp>
          <p:nvSpPr>
            <p:cNvPr id="15" name="圓角矩形 14"/>
            <p:cNvSpPr/>
            <p:nvPr/>
          </p:nvSpPr>
          <p:spPr>
            <a:xfrm>
              <a:off x="3366790" y="3495278"/>
              <a:ext cx="2808312" cy="216024"/>
            </a:xfrm>
            <a:prstGeom prst="roundRect">
              <a:avLst/>
            </a:prstGeom>
            <a:solidFill>
              <a:srgbClr val="FAC800">
                <a:alpha val="4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sp>
        <p:nvSpPr>
          <p:cNvPr id="16" name="橢圓形圖說文字 15"/>
          <p:cNvSpPr/>
          <p:nvPr/>
        </p:nvSpPr>
        <p:spPr>
          <a:xfrm>
            <a:off x="2267744" y="5733256"/>
            <a:ext cx="4880414" cy="1022903"/>
          </a:xfrm>
          <a:prstGeom prst="wedgeEllipseCallout">
            <a:avLst>
              <a:gd name="adj1" fmla="val 5236"/>
              <a:gd name="adj2" fmla="val -1141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微軟正黑體" pitchFamily="34" charset="-120"/>
                <a:ea typeface="微軟正黑體" pitchFamily="34" charset="-120"/>
              </a:rPr>
              <a:t>南韓</a:t>
            </a:r>
            <a:r>
              <a:rPr lang="en-US" altLang="zh-TW" sz="2000" b="1" dirty="0">
                <a:solidFill>
                  <a:schemeClr val="bg1"/>
                </a:solidFill>
                <a:latin typeface="微軟正黑體" pitchFamily="34" charset="-120"/>
                <a:ea typeface="微軟正黑體" pitchFamily="34" charset="-120"/>
              </a:rPr>
              <a:t>6 </a:t>
            </a:r>
            <a:r>
              <a:rPr lang="zh-TW" altLang="en-US" sz="2000" b="1" dirty="0">
                <a:solidFill>
                  <a:schemeClr val="bg1"/>
                </a:solidFill>
                <a:latin typeface="微軟正黑體" pitchFamily="34" charset="-120"/>
                <a:ea typeface="微軟正黑體" pitchFamily="34" charset="-120"/>
              </a:rPr>
              <a:t>軟體公司</a:t>
            </a:r>
            <a:endParaRPr lang="en-US" altLang="zh-TW" sz="2000" b="1" dirty="0">
              <a:solidFill>
                <a:schemeClr val="bg1"/>
              </a:solidFill>
              <a:latin typeface="微軟正黑體" pitchFamily="34" charset="-120"/>
              <a:ea typeface="微軟正黑體" pitchFamily="34" charset="-120"/>
            </a:endParaRPr>
          </a:p>
          <a:p>
            <a:pPr algn="ctr"/>
            <a:r>
              <a:rPr lang="zh-TW" altLang="en-US" sz="2000" b="1" dirty="0">
                <a:solidFill>
                  <a:schemeClr val="bg1"/>
                </a:solidFill>
                <a:latin typeface="微軟正黑體" pitchFamily="34" charset="-120"/>
                <a:ea typeface="微軟正黑體" pitchFamily="34" charset="-120"/>
              </a:rPr>
              <a:t>在做防鍵盤側錄軟體</a:t>
            </a:r>
          </a:p>
        </p:txBody>
      </p:sp>
    </p:spTree>
    <p:extLst>
      <p:ext uri="{BB962C8B-B14F-4D97-AF65-F5344CB8AC3E}">
        <p14:creationId xmlns:p14="http://schemas.microsoft.com/office/powerpoint/2010/main" val="10448459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346" y="730358"/>
            <a:ext cx="7765322" cy="970450"/>
          </a:xfrm>
        </p:spPr>
        <p:txBody>
          <a:bodyPr>
            <a:normAutofit/>
          </a:bodyPr>
          <a:lstStyle/>
          <a:p>
            <a:pPr lvl="0"/>
            <a:r>
              <a:rPr lang="zh-TW" altLang="en-US" dirty="0" smtClean="0">
                <a:ln>
                  <a:noFill/>
                </a:ln>
                <a:solidFill>
                  <a:schemeClr val="tx1"/>
                </a:solidFill>
                <a:effectLst/>
                <a:latin typeface="微軟正黑體" panose="020B0604030504040204" pitchFamily="34" charset="-120"/>
                <a:cs typeface="Times New Roman" panose="02020603050405020304" pitchFamily="18" charset="0"/>
              </a:rPr>
              <a:t>網路銀行</a:t>
            </a:r>
            <a:r>
              <a:rPr lang="zh-TW" altLang="en-US" dirty="0">
                <a:ln>
                  <a:noFill/>
                </a:ln>
                <a:solidFill>
                  <a:schemeClr val="tx1"/>
                </a:solidFill>
                <a:effectLst/>
                <a:latin typeface="微軟正黑體" panose="020B0604030504040204" pitchFamily="34" charset="-120"/>
                <a:cs typeface="Times New Roman" panose="02020603050405020304" pitchFamily="18" charset="0"/>
              </a:rPr>
              <a:t>交易量與</a:t>
            </a:r>
            <a:r>
              <a:rPr lang="zh-TW" altLang="en-US" dirty="0" smtClean="0">
                <a:ln>
                  <a:noFill/>
                </a:ln>
                <a:solidFill>
                  <a:schemeClr val="tx1"/>
                </a:solidFill>
                <a:effectLst/>
                <a:latin typeface="微軟正黑體" panose="020B0604030504040204" pitchFamily="34" charset="-120"/>
                <a:cs typeface="Times New Roman" panose="02020603050405020304" pitchFamily="18" charset="0"/>
              </a:rPr>
              <a:t>金額</a:t>
            </a:r>
            <a:endParaRPr lang="zh-TW" altLang="en-US" dirty="0"/>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23</a:t>
            </a:fld>
            <a:endParaRPr lang="zh-TW" altLang="en-US"/>
          </a:p>
        </p:txBody>
      </p:sp>
      <p:pic>
        <p:nvPicPr>
          <p:cNvPr id="4097" name="圖片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 y="1949301"/>
            <a:ext cx="9144001" cy="4071987"/>
          </a:xfrm>
          <a:prstGeom prst="rect">
            <a:avLst/>
          </a:prstGeom>
          <a:noFill/>
          <a:extLst>
            <a:ext uri="{909E8E84-426E-40DD-AFC4-6F175D3DCCD1}">
              <a14:hiddenFill xmlns:a14="http://schemas.microsoft.com/office/drawing/2010/main">
                <a:solidFill>
                  <a:srgbClr val="FFFFFF"/>
                </a:solidFill>
              </a14:hiddenFill>
            </a:ext>
          </a:extLst>
        </p:spPr>
      </p:pic>
      <p:sp>
        <p:nvSpPr>
          <p:cNvPr id="8" name="圓角矩形 7"/>
          <p:cNvSpPr/>
          <p:nvPr/>
        </p:nvSpPr>
        <p:spPr>
          <a:xfrm>
            <a:off x="107504" y="4149081"/>
            <a:ext cx="8928992" cy="4320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6" name="矩形 5"/>
          <p:cNvSpPr/>
          <p:nvPr/>
        </p:nvSpPr>
        <p:spPr>
          <a:xfrm>
            <a:off x="5878362" y="1616750"/>
            <a:ext cx="3339697" cy="300082"/>
          </a:xfrm>
          <a:prstGeom prst="rect">
            <a:avLst/>
          </a:prstGeom>
        </p:spPr>
        <p:txBody>
          <a:bodyPr wrap="none">
            <a:spAutoFit/>
          </a:bodyPr>
          <a:lstStyle/>
          <a:p>
            <a:r>
              <a:rPr lang="en-US" altLang="zh-TW" sz="1350" dirty="0">
                <a:latin typeface="微軟正黑體" panose="020B0604030504040204" pitchFamily="34" charset="-120"/>
                <a:cs typeface="Times New Roman" panose="02020603050405020304" pitchFamily="18" charset="0"/>
              </a:rPr>
              <a:t>Oxford </a:t>
            </a:r>
            <a:r>
              <a:rPr lang="en-US" altLang="zh-TW" sz="1350" dirty="0" smtClean="0">
                <a:latin typeface="微軟正黑體" panose="020B0604030504040204" pitchFamily="34" charset="-120"/>
                <a:cs typeface="Times New Roman" panose="02020603050405020304" pitchFamily="18" charset="0"/>
              </a:rPr>
              <a:t>University, </a:t>
            </a:r>
            <a:r>
              <a:rPr lang="en-US" altLang="zh-TW" sz="1350" dirty="0" err="1" smtClean="0">
                <a:latin typeface="微軟正黑體" panose="020B0604030504040204" pitchFamily="34" charset="-120"/>
                <a:cs typeface="Times New Roman" panose="02020603050405020304" pitchFamily="18" charset="0"/>
              </a:rPr>
              <a:t>Hyoungshick</a:t>
            </a:r>
            <a:r>
              <a:rPr lang="en-US" altLang="zh-TW" sz="1350" dirty="0" smtClean="0">
                <a:latin typeface="微軟正黑體" panose="020B0604030504040204" pitchFamily="34" charset="-120"/>
                <a:cs typeface="Times New Roman" panose="02020603050405020304" pitchFamily="18" charset="0"/>
              </a:rPr>
              <a:t> </a:t>
            </a:r>
            <a:r>
              <a:rPr lang="en-US" altLang="zh-TW" sz="1350" dirty="0">
                <a:latin typeface="微軟正黑體" panose="020B0604030504040204" pitchFamily="34" charset="-120"/>
                <a:cs typeface="Times New Roman" panose="02020603050405020304" pitchFamily="18" charset="0"/>
              </a:rPr>
              <a:t>Kim [6]</a:t>
            </a:r>
            <a:endParaRPr lang="zh-TW" altLang="en-US" sz="1350" dirty="0"/>
          </a:p>
        </p:txBody>
      </p:sp>
    </p:spTree>
    <p:extLst>
      <p:ext uri="{BB962C8B-B14F-4D97-AF65-F5344CB8AC3E}">
        <p14:creationId xmlns:p14="http://schemas.microsoft.com/office/powerpoint/2010/main" val="34218781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24</a:t>
            </a:fld>
            <a:endParaRPr lang="zh-TW" altLang="en-US"/>
          </a:p>
        </p:txBody>
      </p:sp>
      <p:pic>
        <p:nvPicPr>
          <p:cNvPr id="5" name="Picture 2" descr="D:\P\Korea\papers\Internet Banking Security_20100419\Internet Banking Security_20100419_3_eng_頁面_18.jpg"/>
          <p:cNvPicPr>
            <a:picLocks noChangeAspect="1" noChangeArrowheads="1"/>
          </p:cNvPicPr>
          <p:nvPr/>
        </p:nvPicPr>
        <p:blipFill>
          <a:blip r:embed="rId3" cstate="print"/>
          <a:srcRect/>
          <a:stretch>
            <a:fillRect/>
          </a:stretch>
        </p:blipFill>
        <p:spPr bwMode="auto">
          <a:xfrm>
            <a:off x="0" y="609600"/>
            <a:ext cx="9168342" cy="6248400"/>
          </a:xfrm>
          <a:prstGeom prst="rect">
            <a:avLst/>
          </a:prstGeom>
          <a:noFill/>
        </p:spPr>
      </p:pic>
      <p:sp>
        <p:nvSpPr>
          <p:cNvPr id="6" name="橢圓 5"/>
          <p:cNvSpPr/>
          <p:nvPr/>
        </p:nvSpPr>
        <p:spPr>
          <a:xfrm>
            <a:off x="6228184" y="4030430"/>
            <a:ext cx="1872208" cy="1080120"/>
          </a:xfrm>
          <a:prstGeom prst="ellipse">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形圖說文字 6"/>
          <p:cNvSpPr/>
          <p:nvPr/>
        </p:nvSpPr>
        <p:spPr>
          <a:xfrm>
            <a:off x="4691236" y="5474957"/>
            <a:ext cx="2776995" cy="1197160"/>
          </a:xfrm>
          <a:prstGeom prst="wedgeEllipseCallout">
            <a:avLst>
              <a:gd name="adj1" fmla="val 32156"/>
              <a:gd name="adj2" fmla="val -87345"/>
            </a:avLst>
          </a:pr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rgbClr val="FF0000"/>
                </a:solidFill>
                <a:latin typeface="微軟正黑體" pitchFamily="34" charset="-120"/>
                <a:ea typeface="微軟正黑體" pitchFamily="34" charset="-120"/>
              </a:rPr>
              <a:t>南韓網銀</a:t>
            </a:r>
            <a:endParaRPr lang="en-US" altLang="zh-TW" sz="1600" dirty="0" smtClean="0">
              <a:solidFill>
                <a:srgbClr val="FF0000"/>
              </a:solidFill>
              <a:latin typeface="微軟正黑體" pitchFamily="34" charset="-120"/>
              <a:ea typeface="微軟正黑體" pitchFamily="34" charset="-120"/>
            </a:endParaRPr>
          </a:p>
          <a:p>
            <a:pPr algn="ctr"/>
            <a:r>
              <a:rPr lang="zh-TW" altLang="en-US" sz="1600" dirty="0" smtClean="0">
                <a:solidFill>
                  <a:srgbClr val="FF0000"/>
                </a:solidFill>
                <a:latin typeface="微軟正黑體" pitchFamily="34" charset="-120"/>
                <a:ea typeface="微軟正黑體" pitchFamily="34" charset="-120"/>
              </a:rPr>
              <a:t>鍵盤加密系統</a:t>
            </a:r>
            <a:endParaRPr lang="en-US" altLang="zh-TW" sz="1600" dirty="0" smtClean="0">
              <a:solidFill>
                <a:srgbClr val="FF0000"/>
              </a:solidFill>
              <a:latin typeface="微軟正黑體" pitchFamily="34" charset="-120"/>
              <a:ea typeface="微軟正黑體" pitchFamily="34" charset="-120"/>
            </a:endParaRPr>
          </a:p>
          <a:p>
            <a:pPr algn="ctr"/>
            <a:r>
              <a:rPr lang="zh-TW" altLang="en-US" sz="1600" dirty="0" smtClean="0">
                <a:solidFill>
                  <a:srgbClr val="FF0000"/>
                </a:solidFill>
                <a:latin typeface="微軟正黑體" pitchFamily="34" charset="-120"/>
                <a:ea typeface="微軟正黑體" pitchFamily="34" charset="-120"/>
              </a:rPr>
              <a:t>是</a:t>
            </a:r>
            <a:r>
              <a:rPr lang="en-US" altLang="zh-TW" sz="1600" dirty="0" smtClean="0">
                <a:solidFill>
                  <a:srgbClr val="FF0000"/>
                </a:solidFill>
                <a:latin typeface="微軟正黑體" pitchFamily="34" charset="-120"/>
                <a:ea typeface="微軟正黑體" pitchFamily="34" charset="-120"/>
              </a:rPr>
              <a:t>E2E</a:t>
            </a:r>
            <a:r>
              <a:rPr lang="zh-TW" altLang="en-US" sz="1600" dirty="0" smtClean="0">
                <a:solidFill>
                  <a:srgbClr val="FF0000"/>
                </a:solidFill>
                <a:latin typeface="微軟正黑體" pitchFamily="34" charset="-120"/>
                <a:ea typeface="微軟正黑體" pitchFamily="34" charset="-120"/>
              </a:rPr>
              <a:t>安全元件</a:t>
            </a:r>
            <a:endParaRPr lang="en-US" altLang="zh-TW" sz="1600" dirty="0" smtClean="0">
              <a:solidFill>
                <a:srgbClr val="FF0000"/>
              </a:solidFill>
              <a:latin typeface="微軟正黑體" pitchFamily="34" charset="-120"/>
              <a:ea typeface="微軟正黑體" pitchFamily="34" charset="-120"/>
            </a:endParaRPr>
          </a:p>
          <a:p>
            <a:pPr algn="ctr"/>
            <a:r>
              <a:rPr lang="en-US" altLang="zh-TW" sz="1600" dirty="0" smtClean="0">
                <a:solidFill>
                  <a:srgbClr val="FF0000"/>
                </a:solidFill>
                <a:latin typeface="微軟正黑體" pitchFamily="34" charset="-120"/>
                <a:ea typeface="微軟正黑體" pitchFamily="34" charset="-120"/>
              </a:rPr>
              <a:t>(End-to-End)</a:t>
            </a:r>
            <a:endParaRPr lang="zh-TW" altLang="en-US" sz="1600" dirty="0">
              <a:solidFill>
                <a:srgbClr val="FF0000"/>
              </a:solidFill>
              <a:latin typeface="微軟正黑體" pitchFamily="34" charset="-120"/>
              <a:ea typeface="微軟正黑體" pitchFamily="34" charset="-120"/>
            </a:endParaRPr>
          </a:p>
        </p:txBody>
      </p:sp>
      <p:sp>
        <p:nvSpPr>
          <p:cNvPr id="8" name="文字方塊 7"/>
          <p:cNvSpPr txBox="1"/>
          <p:nvPr/>
        </p:nvSpPr>
        <p:spPr>
          <a:xfrm>
            <a:off x="971600" y="5114081"/>
            <a:ext cx="3456384" cy="1384995"/>
          </a:xfrm>
          <a:prstGeom prst="rect">
            <a:avLst/>
          </a:prstGeom>
          <a:noFill/>
        </p:spPr>
        <p:txBody>
          <a:bodyPr wrap="square" rtlCol="0">
            <a:spAutoFit/>
          </a:bodyPr>
          <a:lstStyle/>
          <a:p>
            <a:r>
              <a:rPr lang="zh-TW" altLang="en-US" sz="2800" b="1" dirty="0" smtClean="0">
                <a:solidFill>
                  <a:srgbClr val="FF0000"/>
                </a:solidFill>
                <a:latin typeface="微軟正黑體" pitchFamily="34" charset="-120"/>
                <a:ea typeface="微軟正黑體" pitchFamily="34" charset="-120"/>
              </a:rPr>
              <a:t>南韓網路銀行使用的</a:t>
            </a:r>
            <a:endParaRPr lang="en-US" altLang="zh-TW" sz="2800" b="1" dirty="0" smtClean="0">
              <a:solidFill>
                <a:srgbClr val="FF0000"/>
              </a:solidFill>
              <a:latin typeface="微軟正黑體" pitchFamily="34" charset="-120"/>
              <a:ea typeface="微軟正黑體" pitchFamily="34" charset="-120"/>
            </a:endParaRPr>
          </a:p>
          <a:p>
            <a:r>
              <a:rPr lang="en-US" altLang="zh-TW" sz="2800" b="1" dirty="0" smtClean="0">
                <a:solidFill>
                  <a:srgbClr val="FF0000"/>
                </a:solidFill>
                <a:latin typeface="微軟正黑體" pitchFamily="34" charset="-120"/>
                <a:ea typeface="微軟正黑體" pitchFamily="34" charset="-120"/>
              </a:rPr>
              <a:t>8</a:t>
            </a:r>
            <a:r>
              <a:rPr lang="zh-TW" altLang="en-US" sz="2800" b="1" dirty="0" smtClean="0">
                <a:solidFill>
                  <a:srgbClr val="FF0000"/>
                </a:solidFill>
                <a:latin typeface="微軟正黑體" pitchFamily="34" charset="-120"/>
                <a:ea typeface="微軟正黑體" pitchFamily="34" charset="-120"/>
              </a:rPr>
              <a:t>大安全技術</a:t>
            </a:r>
            <a:endParaRPr lang="en-US" altLang="zh-TW" sz="2800" b="1" dirty="0" smtClean="0">
              <a:solidFill>
                <a:srgbClr val="FF0000"/>
              </a:solidFill>
              <a:latin typeface="微軟正黑體" pitchFamily="34" charset="-120"/>
              <a:ea typeface="微軟正黑體" pitchFamily="34" charset="-120"/>
            </a:endParaRPr>
          </a:p>
          <a:p>
            <a:r>
              <a:rPr lang="zh-TW" altLang="en-US" sz="2800" b="1" dirty="0" smtClean="0">
                <a:solidFill>
                  <a:srgbClr val="FF0000"/>
                </a:solidFill>
                <a:latin typeface="微軟正黑體" pitchFamily="34" charset="-120"/>
                <a:ea typeface="微軟正黑體" pitchFamily="34" charset="-120"/>
              </a:rPr>
              <a:t>缺一個就不安全了</a:t>
            </a:r>
            <a:endParaRPr lang="zh-TW" altLang="en-US" sz="2800" b="1" dirty="0">
              <a:solidFill>
                <a:srgbClr val="FF0000"/>
              </a:solidFill>
              <a:latin typeface="微軟正黑體" pitchFamily="34" charset="-120"/>
              <a:ea typeface="微軟正黑體" pitchFamily="34" charset="-120"/>
            </a:endParaRPr>
          </a:p>
        </p:txBody>
      </p:sp>
      <p:sp>
        <p:nvSpPr>
          <p:cNvPr id="9" name="矩形 8"/>
          <p:cNvSpPr/>
          <p:nvPr/>
        </p:nvSpPr>
        <p:spPr>
          <a:xfrm>
            <a:off x="5580112" y="665651"/>
            <a:ext cx="3588230" cy="276999"/>
          </a:xfrm>
          <a:prstGeom prst="rect">
            <a:avLst/>
          </a:prstGeom>
        </p:spPr>
        <p:txBody>
          <a:bodyPr wrap="square">
            <a:spAutoFit/>
          </a:bodyPr>
          <a:lstStyle/>
          <a:p>
            <a:r>
              <a:rPr lang="en-US" altLang="zh-TW" sz="1200" dirty="0">
                <a:solidFill>
                  <a:srgbClr val="000000"/>
                </a:solidFill>
                <a:latin typeface="微軟正黑體" panose="020B0604030504040204" pitchFamily="34" charset="-120"/>
              </a:rPr>
              <a:t>[3] Internet Banking Security, 2010, South Korea</a:t>
            </a:r>
            <a:endParaRPr lang="zh-TW" altLang="en-US" sz="1200" dirty="0"/>
          </a:p>
        </p:txBody>
      </p:sp>
    </p:spTree>
    <p:extLst>
      <p:ext uri="{BB962C8B-B14F-4D97-AF65-F5344CB8AC3E}">
        <p14:creationId xmlns:p14="http://schemas.microsoft.com/office/powerpoint/2010/main" val="7739486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25</a:t>
            </a:fld>
            <a:endParaRPr lang="zh-TW" altLang="en-US"/>
          </a:p>
        </p:txBody>
      </p:sp>
      <p:pic>
        <p:nvPicPr>
          <p:cNvPr id="5" name="Picture 2" descr="D:\P\Korea\papers\Internet Banking Security_20100419\Internet Banking Security_20100419_3_eng_頁面_04.jpg"/>
          <p:cNvPicPr>
            <a:picLocks noChangeAspect="1" noChangeArrowheads="1"/>
          </p:cNvPicPr>
          <p:nvPr/>
        </p:nvPicPr>
        <p:blipFill>
          <a:blip r:embed="rId2" cstate="print"/>
          <a:srcRect/>
          <a:stretch>
            <a:fillRect/>
          </a:stretch>
        </p:blipFill>
        <p:spPr bwMode="auto">
          <a:xfrm>
            <a:off x="0" y="565641"/>
            <a:ext cx="9144000" cy="6292359"/>
          </a:xfrm>
          <a:prstGeom prst="rect">
            <a:avLst/>
          </a:prstGeom>
          <a:noFill/>
        </p:spPr>
      </p:pic>
      <p:sp>
        <p:nvSpPr>
          <p:cNvPr id="6" name="橢圓形圖說文字 5"/>
          <p:cNvSpPr/>
          <p:nvPr/>
        </p:nvSpPr>
        <p:spPr>
          <a:xfrm>
            <a:off x="6732240" y="565640"/>
            <a:ext cx="2411761" cy="1165322"/>
          </a:xfrm>
          <a:prstGeom prst="wedgeEllipseCallout">
            <a:avLst>
              <a:gd name="adj1" fmla="val 32966"/>
              <a:gd name="adj2" fmla="val 173349"/>
            </a:avLst>
          </a:pr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600" dirty="0" smtClean="0">
                <a:solidFill>
                  <a:srgbClr val="FF0000"/>
                </a:solidFill>
                <a:latin typeface="微軟正黑體" pitchFamily="34" charset="-120"/>
                <a:ea typeface="微軟正黑體" pitchFamily="34" charset="-120"/>
              </a:rPr>
              <a:t>南韓</a:t>
            </a:r>
            <a:endParaRPr lang="en-US" altLang="zh-TW" sz="1600" dirty="0" smtClean="0">
              <a:solidFill>
                <a:srgbClr val="FF0000"/>
              </a:solidFill>
              <a:latin typeface="微軟正黑體" pitchFamily="34" charset="-120"/>
              <a:ea typeface="微軟正黑體" pitchFamily="34" charset="-120"/>
            </a:endParaRPr>
          </a:p>
          <a:p>
            <a:r>
              <a:rPr lang="en-US" altLang="zh-TW" sz="1600" dirty="0" smtClean="0">
                <a:solidFill>
                  <a:srgbClr val="FF0000"/>
                </a:solidFill>
                <a:latin typeface="微軟正黑體" pitchFamily="34" charset="-120"/>
                <a:ea typeface="微軟正黑體" pitchFamily="34" charset="-120"/>
              </a:rPr>
              <a:t>5000</a:t>
            </a:r>
            <a:r>
              <a:rPr lang="zh-TW" altLang="en-US" sz="1600" dirty="0" smtClean="0">
                <a:solidFill>
                  <a:srgbClr val="FF0000"/>
                </a:solidFill>
                <a:latin typeface="微軟正黑體" pitchFamily="34" charset="-120"/>
                <a:ea typeface="微軟正黑體" pitchFamily="34" charset="-120"/>
              </a:rPr>
              <a:t>萬人</a:t>
            </a:r>
            <a:endParaRPr lang="en-US" altLang="zh-TW" sz="1600" dirty="0" smtClean="0">
              <a:solidFill>
                <a:srgbClr val="FF0000"/>
              </a:solidFill>
              <a:latin typeface="微軟正黑體" pitchFamily="34" charset="-120"/>
              <a:ea typeface="微軟正黑體" pitchFamily="34" charset="-120"/>
            </a:endParaRPr>
          </a:p>
          <a:p>
            <a:r>
              <a:rPr lang="en-US" altLang="zh-TW" sz="1600" dirty="0" smtClean="0">
                <a:solidFill>
                  <a:srgbClr val="FF0000"/>
                </a:solidFill>
                <a:latin typeface="微軟正黑體" pitchFamily="34" charset="-120"/>
                <a:ea typeface="微軟正黑體" pitchFamily="34" charset="-120"/>
              </a:rPr>
              <a:t>8000</a:t>
            </a:r>
            <a:r>
              <a:rPr lang="zh-TW" altLang="en-US" sz="1600" dirty="0" smtClean="0">
                <a:solidFill>
                  <a:srgbClr val="FF0000"/>
                </a:solidFill>
                <a:latin typeface="微軟正黑體" pitchFamily="34" charset="-120"/>
                <a:ea typeface="微軟正黑體" pitchFamily="34" charset="-120"/>
              </a:rPr>
              <a:t>萬網銀帳戶</a:t>
            </a:r>
            <a:endParaRPr lang="zh-TW" altLang="en-US" sz="1600" dirty="0">
              <a:solidFill>
                <a:srgbClr val="FF0000"/>
              </a:solidFill>
              <a:latin typeface="微軟正黑體" pitchFamily="34" charset="-120"/>
              <a:ea typeface="微軟正黑體" pitchFamily="34" charset="-120"/>
            </a:endParaRPr>
          </a:p>
        </p:txBody>
      </p:sp>
      <p:sp>
        <p:nvSpPr>
          <p:cNvPr id="7" name="橢圓形圖說文字 6"/>
          <p:cNvSpPr/>
          <p:nvPr/>
        </p:nvSpPr>
        <p:spPr>
          <a:xfrm>
            <a:off x="2616879" y="5792689"/>
            <a:ext cx="2952328" cy="936104"/>
          </a:xfrm>
          <a:prstGeom prst="wedgeEllipseCallout">
            <a:avLst>
              <a:gd name="adj1" fmla="val 10005"/>
              <a:gd name="adj2" fmla="val 59738"/>
            </a:avLst>
          </a:pr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rgbClr val="FF0000"/>
                </a:solidFill>
                <a:latin typeface="微軟正黑體" pitchFamily="34" charset="-120"/>
                <a:ea typeface="微軟正黑體" pitchFamily="34" charset="-120"/>
              </a:rPr>
              <a:t>台灣</a:t>
            </a:r>
            <a:r>
              <a:rPr lang="en-US" altLang="zh-TW" sz="1600" dirty="0" smtClean="0">
                <a:solidFill>
                  <a:srgbClr val="FF0000"/>
                </a:solidFill>
                <a:latin typeface="微軟正黑體" pitchFamily="34" charset="-120"/>
                <a:ea typeface="微軟正黑體" pitchFamily="34" charset="-120"/>
              </a:rPr>
              <a:t>2300</a:t>
            </a:r>
            <a:r>
              <a:rPr lang="zh-TW" altLang="en-US" sz="1600" dirty="0" smtClean="0">
                <a:solidFill>
                  <a:srgbClr val="FF0000"/>
                </a:solidFill>
                <a:latin typeface="微軟正黑體" pitchFamily="34" charset="-120"/>
                <a:ea typeface="微軟正黑體" pitchFamily="34" charset="-120"/>
              </a:rPr>
              <a:t>萬人口</a:t>
            </a:r>
            <a:endParaRPr lang="en-US" altLang="zh-TW" sz="1600" dirty="0" smtClean="0">
              <a:solidFill>
                <a:srgbClr val="FF0000"/>
              </a:solidFill>
              <a:latin typeface="微軟正黑體" pitchFamily="34" charset="-120"/>
              <a:ea typeface="微軟正黑體" pitchFamily="34" charset="-120"/>
            </a:endParaRPr>
          </a:p>
          <a:p>
            <a:pPr algn="ctr"/>
            <a:r>
              <a:rPr lang="zh-TW" altLang="en-US" sz="1600" dirty="0" smtClean="0">
                <a:solidFill>
                  <a:srgbClr val="FF0000"/>
                </a:solidFill>
                <a:latin typeface="微軟正黑體" pitchFamily="34" charset="-120"/>
                <a:ea typeface="微軟正黑體" pitchFamily="34" charset="-120"/>
              </a:rPr>
              <a:t>有</a:t>
            </a:r>
            <a:r>
              <a:rPr lang="en-US" altLang="zh-TW" sz="1600" dirty="0" smtClean="0">
                <a:solidFill>
                  <a:srgbClr val="FF0000"/>
                </a:solidFill>
                <a:latin typeface="微軟正黑體" pitchFamily="34" charset="-120"/>
                <a:ea typeface="微軟正黑體" pitchFamily="34" charset="-120"/>
              </a:rPr>
              <a:t>1000</a:t>
            </a:r>
            <a:r>
              <a:rPr lang="zh-TW" altLang="en-US" sz="1600" dirty="0" smtClean="0">
                <a:solidFill>
                  <a:srgbClr val="FF0000"/>
                </a:solidFill>
                <a:latin typeface="微軟正黑體" pitchFamily="34" charset="-120"/>
                <a:ea typeface="微軟正黑體" pitchFamily="34" charset="-120"/>
              </a:rPr>
              <a:t>萬網銀帳戶</a:t>
            </a:r>
            <a:endParaRPr lang="zh-TW" altLang="en-US" sz="1600" dirty="0">
              <a:solidFill>
                <a:srgbClr val="FF0000"/>
              </a:solidFill>
              <a:latin typeface="微軟正黑體" pitchFamily="34" charset="-120"/>
              <a:ea typeface="微軟正黑體" pitchFamily="34" charset="-120"/>
            </a:endParaRPr>
          </a:p>
        </p:txBody>
      </p:sp>
      <p:sp>
        <p:nvSpPr>
          <p:cNvPr id="8" name="文字方塊 7"/>
          <p:cNvSpPr txBox="1"/>
          <p:nvPr/>
        </p:nvSpPr>
        <p:spPr>
          <a:xfrm>
            <a:off x="8388424" y="3167607"/>
            <a:ext cx="1035689" cy="1600438"/>
          </a:xfrm>
          <a:prstGeom prst="rect">
            <a:avLst/>
          </a:prstGeom>
          <a:noFill/>
        </p:spPr>
        <p:txBody>
          <a:bodyPr wrap="square" rtlCol="0">
            <a:spAutoFit/>
          </a:bodyPr>
          <a:lstStyle/>
          <a:p>
            <a:r>
              <a:rPr lang="en-US" altLang="zh-TW" sz="1400" b="1" dirty="0" smtClean="0">
                <a:solidFill>
                  <a:srgbClr val="FF0000"/>
                </a:solidFill>
              </a:rPr>
              <a:t>2012/5</a:t>
            </a:r>
          </a:p>
          <a:p>
            <a:endParaRPr lang="en-US" altLang="zh-TW" sz="1400" b="1" dirty="0" smtClean="0">
              <a:solidFill>
                <a:srgbClr val="FF0000"/>
              </a:solidFill>
            </a:endParaRPr>
          </a:p>
          <a:p>
            <a:endParaRPr lang="en-US" altLang="zh-TW" sz="1400" b="1" dirty="0" smtClean="0">
              <a:solidFill>
                <a:srgbClr val="FF0000"/>
              </a:solidFill>
            </a:endParaRPr>
          </a:p>
          <a:p>
            <a:endParaRPr lang="en-US" altLang="zh-TW" sz="1400" b="1" dirty="0" smtClean="0">
              <a:solidFill>
                <a:srgbClr val="FF0000"/>
              </a:solidFill>
            </a:endParaRPr>
          </a:p>
          <a:p>
            <a:endParaRPr lang="en-US" altLang="zh-TW" sz="1400" b="1" dirty="0" smtClean="0">
              <a:solidFill>
                <a:srgbClr val="FF0000"/>
              </a:solidFill>
            </a:endParaRPr>
          </a:p>
          <a:p>
            <a:endParaRPr lang="en-US" altLang="zh-TW" sz="1400" b="1" dirty="0" smtClean="0">
              <a:solidFill>
                <a:srgbClr val="FF0000"/>
              </a:solidFill>
            </a:endParaRPr>
          </a:p>
          <a:p>
            <a:r>
              <a:rPr lang="en-US" altLang="zh-TW" sz="1400" b="1" dirty="0" smtClean="0">
                <a:solidFill>
                  <a:srgbClr val="FF0000"/>
                </a:solidFill>
              </a:rPr>
              <a:t>80,000+</a:t>
            </a:r>
          </a:p>
        </p:txBody>
      </p:sp>
      <p:sp>
        <p:nvSpPr>
          <p:cNvPr id="9" name="矩形 8"/>
          <p:cNvSpPr/>
          <p:nvPr/>
        </p:nvSpPr>
        <p:spPr>
          <a:xfrm>
            <a:off x="5555771" y="6580876"/>
            <a:ext cx="3588230" cy="276999"/>
          </a:xfrm>
          <a:prstGeom prst="rect">
            <a:avLst/>
          </a:prstGeom>
        </p:spPr>
        <p:txBody>
          <a:bodyPr wrap="square">
            <a:spAutoFit/>
          </a:bodyPr>
          <a:lstStyle/>
          <a:p>
            <a:r>
              <a:rPr lang="en-US" altLang="zh-TW" sz="1200" dirty="0">
                <a:solidFill>
                  <a:srgbClr val="000000"/>
                </a:solidFill>
                <a:latin typeface="微軟正黑體" panose="020B0604030504040204" pitchFamily="34" charset="-120"/>
              </a:rPr>
              <a:t>[3] Internet Banking Security, 2010, South Korea</a:t>
            </a:r>
            <a:endParaRPr lang="zh-TW" altLang="en-US" sz="1200" dirty="0"/>
          </a:p>
        </p:txBody>
      </p:sp>
    </p:spTree>
    <p:extLst>
      <p:ext uri="{BB962C8B-B14F-4D97-AF65-F5344CB8AC3E}">
        <p14:creationId xmlns:p14="http://schemas.microsoft.com/office/powerpoint/2010/main" val="4112364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26</a:t>
            </a:fld>
            <a:endParaRPr lang="zh-TW" altLang="en-US"/>
          </a:p>
        </p:txBody>
      </p:sp>
      <p:grpSp>
        <p:nvGrpSpPr>
          <p:cNvPr id="5" name="群組 4"/>
          <p:cNvGrpSpPr/>
          <p:nvPr/>
        </p:nvGrpSpPr>
        <p:grpSpPr>
          <a:xfrm>
            <a:off x="0" y="609600"/>
            <a:ext cx="9144000" cy="6248400"/>
            <a:chOff x="0" y="0"/>
            <a:chExt cx="12192000" cy="6858000"/>
          </a:xfrm>
        </p:grpSpPr>
        <p:pic>
          <p:nvPicPr>
            <p:cNvPr id="6" name="Picture 2" descr="D:\P\Korea\papers\Internet Banking Security_20100419\Internet Banking Security_20100419_3_eng_頁面_05.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7" name="橢圓形圖說文字 6"/>
            <p:cNvSpPr/>
            <p:nvPr/>
          </p:nvSpPr>
          <p:spPr>
            <a:xfrm>
              <a:off x="9114495" y="45805"/>
              <a:ext cx="3024336" cy="1008112"/>
            </a:xfrm>
            <a:prstGeom prst="wedgeEllipseCallout">
              <a:avLst>
                <a:gd name="adj1" fmla="val 13133"/>
                <a:gd name="adj2" fmla="val 255890"/>
              </a:avLst>
            </a:pr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rgbClr val="FF0000"/>
                  </a:solidFill>
                  <a:latin typeface="微軟正黑體" pitchFamily="34" charset="-120"/>
                  <a:ea typeface="微軟正黑體" pitchFamily="34" charset="-120"/>
                </a:rPr>
                <a:t>南韓網銀交易</a:t>
              </a:r>
              <a:endParaRPr lang="en-US" altLang="zh-TW" sz="1600" dirty="0" smtClean="0">
                <a:solidFill>
                  <a:srgbClr val="FF0000"/>
                </a:solidFill>
                <a:latin typeface="微軟正黑體" pitchFamily="34" charset="-120"/>
                <a:ea typeface="微軟正黑體" pitchFamily="34" charset="-120"/>
              </a:endParaRPr>
            </a:p>
            <a:p>
              <a:pPr algn="ctr"/>
              <a:r>
                <a:rPr lang="en-US" altLang="zh-TW" sz="1600" dirty="0" smtClean="0">
                  <a:solidFill>
                    <a:srgbClr val="FF0000"/>
                  </a:solidFill>
                  <a:latin typeface="微軟正黑體" pitchFamily="34" charset="-120"/>
                  <a:ea typeface="微軟正黑體" pitchFamily="34" charset="-120"/>
                </a:rPr>
                <a:t>4500</a:t>
              </a:r>
              <a:r>
                <a:rPr lang="zh-TW" altLang="en-US" sz="1600" dirty="0" smtClean="0">
                  <a:solidFill>
                    <a:srgbClr val="FF0000"/>
                  </a:solidFill>
                  <a:latin typeface="微軟正黑體" pitchFamily="34" charset="-120"/>
                  <a:ea typeface="微軟正黑體" pitchFamily="34" charset="-120"/>
                </a:rPr>
                <a:t>萬次</a:t>
              </a:r>
              <a:r>
                <a:rPr lang="en-US" altLang="zh-TW" sz="1600" dirty="0" smtClean="0">
                  <a:solidFill>
                    <a:srgbClr val="FF0000"/>
                  </a:solidFill>
                  <a:latin typeface="微軟正黑體" pitchFamily="34" charset="-120"/>
                  <a:ea typeface="微軟正黑體" pitchFamily="34" charset="-120"/>
                </a:rPr>
                <a:t>/</a:t>
              </a:r>
              <a:r>
                <a:rPr lang="zh-TW" altLang="en-US" sz="1600" dirty="0" smtClean="0">
                  <a:solidFill>
                    <a:srgbClr val="FF0000"/>
                  </a:solidFill>
                  <a:latin typeface="微軟正黑體" pitchFamily="34" charset="-120"/>
                  <a:ea typeface="微軟正黑體" pitchFamily="34" charset="-120"/>
                </a:rPr>
                <a:t>日</a:t>
              </a:r>
              <a:endParaRPr lang="en-US" altLang="zh-TW" sz="1600" dirty="0" smtClean="0">
                <a:solidFill>
                  <a:srgbClr val="FF0000"/>
                </a:solidFill>
                <a:latin typeface="微軟正黑體" pitchFamily="34" charset="-120"/>
                <a:ea typeface="微軟正黑體" pitchFamily="34" charset="-120"/>
              </a:endParaRPr>
            </a:p>
            <a:p>
              <a:pPr algn="ctr"/>
              <a:r>
                <a:rPr lang="en-US" altLang="zh-TW" sz="1600" dirty="0" smtClean="0">
                  <a:solidFill>
                    <a:srgbClr val="FF0000"/>
                  </a:solidFill>
                  <a:latin typeface="微軟正黑體" pitchFamily="34" charset="-120"/>
                  <a:ea typeface="微軟正黑體" pitchFamily="34" charset="-120"/>
                </a:rPr>
                <a:t>300</a:t>
              </a:r>
              <a:r>
                <a:rPr lang="zh-TW" altLang="en-US" sz="1600" dirty="0" smtClean="0">
                  <a:solidFill>
                    <a:srgbClr val="FF0000"/>
                  </a:solidFill>
                  <a:latin typeface="微軟正黑體" pitchFamily="34" charset="-120"/>
                  <a:ea typeface="微軟正黑體" pitchFamily="34" charset="-120"/>
                </a:rPr>
                <a:t>億美元</a:t>
              </a:r>
              <a:r>
                <a:rPr lang="en-US" altLang="zh-TW" sz="1600" dirty="0" smtClean="0">
                  <a:solidFill>
                    <a:srgbClr val="FF0000"/>
                  </a:solidFill>
                  <a:latin typeface="微軟正黑體" pitchFamily="34" charset="-120"/>
                  <a:ea typeface="微軟正黑體" pitchFamily="34" charset="-120"/>
                </a:rPr>
                <a:t>/</a:t>
              </a:r>
              <a:r>
                <a:rPr lang="zh-TW" altLang="en-US" sz="1600" dirty="0" smtClean="0">
                  <a:solidFill>
                    <a:srgbClr val="FF0000"/>
                  </a:solidFill>
                  <a:latin typeface="微軟正黑體" pitchFamily="34" charset="-120"/>
                  <a:ea typeface="微軟正黑體" pitchFamily="34" charset="-120"/>
                </a:rPr>
                <a:t>日</a:t>
              </a:r>
              <a:endParaRPr lang="zh-TW" altLang="en-US" sz="1600" dirty="0">
                <a:solidFill>
                  <a:srgbClr val="FF0000"/>
                </a:solidFill>
                <a:latin typeface="微軟正黑體" pitchFamily="34" charset="-120"/>
                <a:ea typeface="微軟正黑體" pitchFamily="34" charset="-120"/>
              </a:endParaRPr>
            </a:p>
          </p:txBody>
        </p:sp>
        <p:sp>
          <p:nvSpPr>
            <p:cNvPr id="8" name="文字方塊 7"/>
            <p:cNvSpPr txBox="1"/>
            <p:nvPr/>
          </p:nvSpPr>
          <p:spPr>
            <a:xfrm>
              <a:off x="9671720" y="3122414"/>
              <a:ext cx="2520280" cy="1169551"/>
            </a:xfrm>
            <a:prstGeom prst="rect">
              <a:avLst/>
            </a:prstGeom>
            <a:noFill/>
          </p:spPr>
          <p:txBody>
            <a:bodyPr wrap="square" rtlCol="0">
              <a:spAutoFit/>
            </a:bodyPr>
            <a:lstStyle/>
            <a:p>
              <a:r>
                <a:rPr lang="en-US" altLang="zh-TW" sz="1400" b="1" dirty="0" smtClean="0">
                  <a:solidFill>
                    <a:srgbClr val="FF0000"/>
                  </a:solidFill>
                  <a:latin typeface="微軟正黑體" pitchFamily="34" charset="-120"/>
                  <a:ea typeface="微軟正黑體" pitchFamily="34" charset="-120"/>
                </a:rPr>
                <a:t>45.23 M transactions</a:t>
              </a:r>
            </a:p>
            <a:p>
              <a:r>
                <a:rPr lang="en-US" altLang="zh-TW" sz="1400" b="1" dirty="0" smtClean="0">
                  <a:solidFill>
                    <a:srgbClr val="FF0000"/>
                  </a:solidFill>
                  <a:latin typeface="微軟正黑體" pitchFamily="34" charset="-120"/>
                  <a:ea typeface="微軟正黑體" pitchFamily="34" charset="-120"/>
                </a:rPr>
                <a:t>33.18 trillion won ($30B)</a:t>
              </a:r>
            </a:p>
            <a:p>
              <a:endParaRPr lang="en-US" altLang="zh-TW" sz="1400" b="1" dirty="0" smtClean="0">
                <a:solidFill>
                  <a:srgbClr val="FF0000"/>
                </a:solidFill>
                <a:latin typeface="微軟正黑體" pitchFamily="34" charset="-120"/>
                <a:ea typeface="微軟正黑體" pitchFamily="34" charset="-120"/>
              </a:endParaRPr>
            </a:p>
            <a:p>
              <a:endParaRPr lang="en-US" altLang="zh-TW" sz="1400" b="1" dirty="0" smtClean="0">
                <a:solidFill>
                  <a:srgbClr val="FF0000"/>
                </a:solidFill>
                <a:latin typeface="微軟正黑體" pitchFamily="34" charset="-120"/>
                <a:ea typeface="微軟正黑體" pitchFamily="34" charset="-120"/>
              </a:endParaRPr>
            </a:p>
            <a:p>
              <a:r>
                <a:rPr lang="en-US" altLang="zh-TW" sz="1400" b="1" dirty="0" smtClean="0">
                  <a:solidFill>
                    <a:srgbClr val="FF0000"/>
                  </a:solidFill>
                  <a:latin typeface="微軟正黑體" pitchFamily="34" charset="-120"/>
                  <a:ea typeface="微軟正黑體" pitchFamily="34" charset="-120"/>
                </a:rPr>
                <a:t>2012</a:t>
              </a:r>
              <a:r>
                <a:rPr lang="zh-TW" altLang="en-US" sz="1400" b="1" dirty="0" smtClean="0">
                  <a:solidFill>
                    <a:srgbClr val="FF0000"/>
                  </a:solidFill>
                  <a:latin typeface="微軟正黑體" pitchFamily="34" charset="-120"/>
                  <a:ea typeface="微軟正黑體" pitchFamily="34" charset="-120"/>
                </a:rPr>
                <a:t>年</a:t>
              </a:r>
              <a:r>
                <a:rPr lang="en-US" altLang="zh-TW" sz="1400" b="1" dirty="0" smtClean="0">
                  <a:solidFill>
                    <a:srgbClr val="FF0000"/>
                  </a:solidFill>
                  <a:latin typeface="微軟正黑體" pitchFamily="34" charset="-120"/>
                  <a:ea typeface="微軟正黑體" pitchFamily="34" charset="-120"/>
                </a:rPr>
                <a:t>5</a:t>
              </a:r>
              <a:r>
                <a:rPr lang="zh-TW" altLang="en-US" sz="1400" b="1" dirty="0" smtClean="0">
                  <a:solidFill>
                    <a:srgbClr val="FF0000"/>
                  </a:solidFill>
                  <a:latin typeface="微軟正黑體" pitchFamily="34" charset="-120"/>
                  <a:ea typeface="微軟正黑體" pitchFamily="34" charset="-120"/>
                </a:rPr>
                <a:t>月</a:t>
              </a:r>
              <a:endParaRPr lang="en-US" altLang="zh-TW" sz="1400" b="1" dirty="0" smtClean="0">
                <a:solidFill>
                  <a:srgbClr val="FF0000"/>
                </a:solidFill>
                <a:latin typeface="微軟正黑體" pitchFamily="34" charset="-120"/>
                <a:ea typeface="微軟正黑體" pitchFamily="34" charset="-120"/>
              </a:endParaRPr>
            </a:p>
          </p:txBody>
        </p:sp>
      </p:grpSp>
      <p:sp>
        <p:nvSpPr>
          <p:cNvPr id="9" name="矩形 8"/>
          <p:cNvSpPr/>
          <p:nvPr/>
        </p:nvSpPr>
        <p:spPr>
          <a:xfrm>
            <a:off x="5515893" y="6586108"/>
            <a:ext cx="3588230" cy="276999"/>
          </a:xfrm>
          <a:prstGeom prst="rect">
            <a:avLst/>
          </a:prstGeom>
        </p:spPr>
        <p:txBody>
          <a:bodyPr wrap="square">
            <a:spAutoFit/>
          </a:bodyPr>
          <a:lstStyle/>
          <a:p>
            <a:r>
              <a:rPr lang="en-US" altLang="zh-TW" sz="1200" dirty="0">
                <a:solidFill>
                  <a:srgbClr val="000000"/>
                </a:solidFill>
                <a:latin typeface="微軟正黑體" panose="020B0604030504040204" pitchFamily="34" charset="-120"/>
              </a:rPr>
              <a:t>[3] Internet Banking Security, 2010, South Korea</a:t>
            </a:r>
            <a:endParaRPr lang="zh-TW" altLang="en-US" sz="1200" dirty="0"/>
          </a:p>
        </p:txBody>
      </p:sp>
    </p:spTree>
    <p:extLst>
      <p:ext uri="{BB962C8B-B14F-4D97-AF65-F5344CB8AC3E}">
        <p14:creationId xmlns:p14="http://schemas.microsoft.com/office/powerpoint/2010/main" val="13066714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27</a:t>
            </a:fld>
            <a:endParaRPr lang="zh-TW" altLang="en-US"/>
          </a:p>
        </p:txBody>
      </p:sp>
      <p:pic>
        <p:nvPicPr>
          <p:cNvPr id="6" name="Picture 2" descr="D:\P\Korea\papers\Internet Banking Security_20100419\Internet Banking Security_20100419_3_eng_頁面_17.jpg"/>
          <p:cNvPicPr>
            <a:picLocks noChangeAspect="1" noChangeArrowheads="1"/>
          </p:cNvPicPr>
          <p:nvPr/>
        </p:nvPicPr>
        <p:blipFill>
          <a:blip r:embed="rId2" cstate="print"/>
          <a:srcRect/>
          <a:stretch>
            <a:fillRect/>
          </a:stretch>
        </p:blipFill>
        <p:spPr bwMode="auto">
          <a:xfrm>
            <a:off x="0" y="627534"/>
            <a:ext cx="9179851" cy="6230466"/>
          </a:xfrm>
          <a:prstGeom prst="rect">
            <a:avLst/>
          </a:prstGeom>
          <a:noFill/>
        </p:spPr>
      </p:pic>
      <p:sp>
        <p:nvSpPr>
          <p:cNvPr id="7" name="橢圓 6"/>
          <p:cNvSpPr/>
          <p:nvPr/>
        </p:nvSpPr>
        <p:spPr>
          <a:xfrm>
            <a:off x="4924339" y="3140968"/>
            <a:ext cx="1630654" cy="973129"/>
          </a:xfrm>
          <a:prstGeom prst="ellipse">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8" name="橢圓 7"/>
          <p:cNvSpPr/>
          <p:nvPr/>
        </p:nvSpPr>
        <p:spPr>
          <a:xfrm>
            <a:off x="6962242" y="3334569"/>
            <a:ext cx="1853017" cy="1784070"/>
          </a:xfrm>
          <a:prstGeom prst="ellipse">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9" name="橢圓形圖說文字 8"/>
          <p:cNvSpPr/>
          <p:nvPr/>
        </p:nvSpPr>
        <p:spPr>
          <a:xfrm>
            <a:off x="6588224" y="855532"/>
            <a:ext cx="2357960" cy="790381"/>
          </a:xfrm>
          <a:prstGeom prst="wedgeEllipseCallout">
            <a:avLst>
              <a:gd name="adj1" fmla="val 12363"/>
              <a:gd name="adj2" fmla="val 247559"/>
            </a:avLst>
          </a:pr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rgbClr val="FF0000"/>
                </a:solidFill>
                <a:latin typeface="微軟正黑體" pitchFamily="34" charset="-120"/>
                <a:ea typeface="微軟正黑體" pitchFamily="34" charset="-120"/>
              </a:rPr>
              <a:t>2011~</a:t>
            </a:r>
          </a:p>
          <a:p>
            <a:pPr algn="ctr"/>
            <a:r>
              <a:rPr lang="zh-TW" altLang="en-US" sz="1200" dirty="0" smtClean="0">
                <a:solidFill>
                  <a:srgbClr val="FF0000"/>
                </a:solidFill>
                <a:latin typeface="微軟正黑體" pitchFamily="34" charset="-120"/>
                <a:ea typeface="微軟正黑體" pitchFamily="34" charset="-120"/>
              </a:rPr>
              <a:t>南韓網銀</a:t>
            </a:r>
            <a:endParaRPr lang="en-US" altLang="zh-TW" sz="1200" dirty="0" smtClean="0">
              <a:solidFill>
                <a:srgbClr val="FF0000"/>
              </a:solidFill>
              <a:latin typeface="微軟正黑體" pitchFamily="34" charset="-120"/>
              <a:ea typeface="微軟正黑體" pitchFamily="34" charset="-120"/>
            </a:endParaRPr>
          </a:p>
          <a:p>
            <a:pPr algn="ctr"/>
            <a:r>
              <a:rPr lang="zh-TW" altLang="en-US" sz="1200" dirty="0" smtClean="0">
                <a:solidFill>
                  <a:srgbClr val="FF0000"/>
                </a:solidFill>
                <a:latin typeface="微軟正黑體" pitchFamily="34" charset="-120"/>
                <a:ea typeface="微軟正黑體" pitchFamily="34" charset="-120"/>
              </a:rPr>
              <a:t>導入</a:t>
            </a:r>
            <a:r>
              <a:rPr lang="zh-TW" altLang="en-US" sz="1400" b="1" dirty="0" smtClean="0">
                <a:solidFill>
                  <a:srgbClr val="FF0000"/>
                </a:solidFill>
                <a:latin typeface="微軟正黑體" pitchFamily="34" charset="-120"/>
                <a:ea typeface="微軟正黑體" pitchFamily="34" charset="-120"/>
              </a:rPr>
              <a:t>硬</a:t>
            </a:r>
            <a:r>
              <a:rPr lang="zh-TW" altLang="en-US" sz="1200" dirty="0" smtClean="0">
                <a:solidFill>
                  <a:srgbClr val="FF0000"/>
                </a:solidFill>
                <a:latin typeface="微軟正黑體" pitchFamily="34" charset="-120"/>
                <a:ea typeface="微軟正黑體" pitchFamily="34" charset="-120"/>
              </a:rPr>
              <a:t>體鍵盤加密系統</a:t>
            </a:r>
            <a:endParaRPr lang="zh-TW" altLang="en-US" sz="1200" dirty="0">
              <a:solidFill>
                <a:srgbClr val="FF0000"/>
              </a:solidFill>
              <a:latin typeface="微軟正黑體" pitchFamily="34" charset="-120"/>
              <a:ea typeface="微軟正黑體" pitchFamily="34" charset="-120"/>
            </a:endParaRPr>
          </a:p>
        </p:txBody>
      </p:sp>
      <p:sp>
        <p:nvSpPr>
          <p:cNvPr id="10" name="文字方塊 9"/>
          <p:cNvSpPr txBox="1"/>
          <p:nvPr/>
        </p:nvSpPr>
        <p:spPr>
          <a:xfrm>
            <a:off x="42111" y="6309320"/>
            <a:ext cx="5970049" cy="523220"/>
          </a:xfrm>
          <a:prstGeom prst="rect">
            <a:avLst/>
          </a:prstGeom>
          <a:noFill/>
        </p:spPr>
        <p:txBody>
          <a:bodyPr wrap="square" rtlCol="0">
            <a:spAutoFit/>
          </a:bodyPr>
          <a:lstStyle/>
          <a:p>
            <a:r>
              <a:rPr lang="zh-TW" altLang="en-US" sz="2800" b="1" dirty="0" smtClean="0">
                <a:solidFill>
                  <a:srgbClr val="FF0000"/>
                </a:solidFill>
                <a:latin typeface="微軟正黑體" pitchFamily="34" charset="-120"/>
                <a:ea typeface="微軟正黑體" pitchFamily="34" charset="-120"/>
              </a:rPr>
              <a:t>一直在引進新技術</a:t>
            </a:r>
            <a:endParaRPr lang="zh-TW" altLang="en-US" sz="2800" b="1" dirty="0">
              <a:solidFill>
                <a:srgbClr val="FF0000"/>
              </a:solidFill>
              <a:latin typeface="微軟正黑體" pitchFamily="34" charset="-120"/>
              <a:ea typeface="微軟正黑體" pitchFamily="34" charset="-120"/>
            </a:endParaRPr>
          </a:p>
        </p:txBody>
      </p:sp>
      <p:sp>
        <p:nvSpPr>
          <p:cNvPr id="11" name="矩形 10"/>
          <p:cNvSpPr/>
          <p:nvPr/>
        </p:nvSpPr>
        <p:spPr>
          <a:xfrm>
            <a:off x="5644773" y="6555541"/>
            <a:ext cx="3588230" cy="276999"/>
          </a:xfrm>
          <a:prstGeom prst="rect">
            <a:avLst/>
          </a:prstGeom>
        </p:spPr>
        <p:txBody>
          <a:bodyPr wrap="square">
            <a:spAutoFit/>
          </a:bodyPr>
          <a:lstStyle/>
          <a:p>
            <a:r>
              <a:rPr lang="en-US" altLang="zh-TW" sz="1200" dirty="0">
                <a:solidFill>
                  <a:srgbClr val="000000"/>
                </a:solidFill>
                <a:latin typeface="微軟正黑體" panose="020B0604030504040204" pitchFamily="34" charset="-120"/>
              </a:rPr>
              <a:t>[3] Internet Banking Security, 2010, South Korea</a:t>
            </a:r>
            <a:endParaRPr lang="zh-TW" altLang="en-US" sz="1200" dirty="0"/>
          </a:p>
        </p:txBody>
      </p:sp>
    </p:spTree>
    <p:extLst>
      <p:ext uri="{BB962C8B-B14F-4D97-AF65-F5344CB8AC3E}">
        <p14:creationId xmlns:p14="http://schemas.microsoft.com/office/powerpoint/2010/main" val="9298391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28</a:t>
            </a:fld>
            <a:endParaRPr lang="zh-TW" altLang="en-US"/>
          </a:p>
        </p:txBody>
      </p:sp>
      <p:grpSp>
        <p:nvGrpSpPr>
          <p:cNvPr id="5" name="群組 4"/>
          <p:cNvGrpSpPr/>
          <p:nvPr/>
        </p:nvGrpSpPr>
        <p:grpSpPr>
          <a:xfrm>
            <a:off x="0" y="609600"/>
            <a:ext cx="9144000" cy="6248400"/>
            <a:chOff x="0" y="0"/>
            <a:chExt cx="12192000" cy="6858000"/>
          </a:xfrm>
        </p:grpSpPr>
        <p:pic>
          <p:nvPicPr>
            <p:cNvPr id="6" name="Picture 2" descr="D:\P\Korea\papers\Internet Banking Security_20100419\Internet Banking Security_20100419_3_eng_頁面_09.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7" name="橢圓形圖說文字 6"/>
            <p:cNvSpPr/>
            <p:nvPr/>
          </p:nvSpPr>
          <p:spPr>
            <a:xfrm>
              <a:off x="8016213" y="4833193"/>
              <a:ext cx="4165139" cy="1191015"/>
            </a:xfrm>
            <a:prstGeom prst="wedgeEllipseCallout">
              <a:avLst>
                <a:gd name="adj1" fmla="val -23851"/>
                <a:gd name="adj2" fmla="val -97388"/>
              </a:avLst>
            </a:pr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rgbClr val="FF0000"/>
                  </a:solidFill>
                  <a:latin typeface="微軟正黑體" pitchFamily="34" charset="-120"/>
                  <a:ea typeface="微軟正黑體" pitchFamily="34" charset="-120"/>
                </a:rPr>
                <a:t>南韓網銀交易案件</a:t>
              </a:r>
              <a:endParaRPr lang="en-US" altLang="zh-TW" sz="1600" dirty="0" smtClean="0">
                <a:solidFill>
                  <a:srgbClr val="FF0000"/>
                </a:solidFill>
                <a:latin typeface="微軟正黑體" pitchFamily="34" charset="-120"/>
                <a:ea typeface="微軟正黑體" pitchFamily="34" charset="-120"/>
              </a:endParaRPr>
            </a:p>
            <a:p>
              <a:pPr algn="ctr"/>
              <a:r>
                <a:rPr lang="zh-TW" altLang="en-US" sz="1600" dirty="0" smtClean="0">
                  <a:solidFill>
                    <a:srgbClr val="FF0000"/>
                  </a:solidFill>
                  <a:latin typeface="微軟正黑體" pitchFamily="34" charset="-120"/>
                  <a:ea typeface="微軟正黑體" pitchFamily="34" charset="-120"/>
                </a:rPr>
                <a:t>控制在</a:t>
              </a:r>
              <a:r>
                <a:rPr lang="en-US" altLang="zh-TW" sz="1600" dirty="0" smtClean="0">
                  <a:solidFill>
                    <a:srgbClr val="FF0000"/>
                  </a:solidFill>
                  <a:latin typeface="微軟正黑體" pitchFamily="34" charset="-120"/>
                  <a:ea typeface="微軟正黑體" pitchFamily="34" charset="-120"/>
                </a:rPr>
                <a:t>10~23</a:t>
              </a:r>
              <a:r>
                <a:rPr lang="zh-TW" altLang="en-US" sz="1600" dirty="0" smtClean="0">
                  <a:solidFill>
                    <a:srgbClr val="FF0000"/>
                  </a:solidFill>
                  <a:latin typeface="微軟正黑體" pitchFamily="34" charset="-120"/>
                  <a:ea typeface="微軟正黑體" pitchFamily="34" charset="-120"/>
                </a:rPr>
                <a:t>次</a:t>
              </a:r>
              <a:r>
                <a:rPr lang="en-US" altLang="zh-TW" sz="1600" dirty="0" smtClean="0">
                  <a:solidFill>
                    <a:srgbClr val="FF0000"/>
                  </a:solidFill>
                  <a:latin typeface="微軟正黑體" pitchFamily="34" charset="-120"/>
                  <a:ea typeface="微軟正黑體" pitchFamily="34" charset="-120"/>
                </a:rPr>
                <a:t>/</a:t>
              </a:r>
              <a:r>
                <a:rPr lang="zh-TW" altLang="en-US" sz="1600" dirty="0" smtClean="0">
                  <a:solidFill>
                    <a:srgbClr val="FF0000"/>
                  </a:solidFill>
                  <a:latin typeface="微軟正黑體" pitchFamily="34" charset="-120"/>
                  <a:ea typeface="微軟正黑體" pitchFamily="34" charset="-120"/>
                </a:rPr>
                <a:t>年</a:t>
              </a:r>
              <a:endParaRPr lang="zh-TW" altLang="en-US" sz="1600" dirty="0">
                <a:solidFill>
                  <a:srgbClr val="FF0000"/>
                </a:solidFill>
                <a:latin typeface="微軟正黑體" pitchFamily="34" charset="-120"/>
                <a:ea typeface="微軟正黑體" pitchFamily="34" charset="-120"/>
              </a:endParaRPr>
            </a:p>
          </p:txBody>
        </p:sp>
        <p:sp>
          <p:nvSpPr>
            <p:cNvPr id="8" name="橢圓形圖說文字 7"/>
            <p:cNvSpPr/>
            <p:nvPr/>
          </p:nvSpPr>
          <p:spPr>
            <a:xfrm>
              <a:off x="8208235" y="88255"/>
              <a:ext cx="3740577" cy="1152128"/>
            </a:xfrm>
            <a:prstGeom prst="wedgeEllipseCallout">
              <a:avLst>
                <a:gd name="adj1" fmla="val -38585"/>
                <a:gd name="adj2" fmla="val 190904"/>
              </a:avLst>
            </a:pr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rgbClr val="FF0000"/>
                  </a:solidFill>
                  <a:latin typeface="微軟正黑體" pitchFamily="34" charset="-120"/>
                  <a:ea typeface="微軟正黑體" pitchFamily="34" charset="-120"/>
                </a:rPr>
                <a:t>南韓網銀</a:t>
              </a:r>
              <a:endParaRPr lang="en-US" altLang="zh-TW" sz="1600" dirty="0" smtClean="0">
                <a:solidFill>
                  <a:srgbClr val="FF0000"/>
                </a:solidFill>
                <a:latin typeface="微軟正黑體" pitchFamily="34" charset="-120"/>
                <a:ea typeface="微軟正黑體" pitchFamily="34" charset="-120"/>
              </a:endParaRPr>
            </a:p>
            <a:p>
              <a:pPr algn="ctr"/>
              <a:r>
                <a:rPr lang="zh-TW" altLang="en-US" sz="1600" dirty="0" smtClean="0">
                  <a:solidFill>
                    <a:srgbClr val="FF0000"/>
                  </a:solidFill>
                  <a:latin typeface="微軟正黑體" pitchFamily="34" charset="-120"/>
                  <a:ea typeface="微軟正黑體" pitchFamily="34" charset="-120"/>
                </a:rPr>
                <a:t>交易損失控制在</a:t>
              </a:r>
              <a:endParaRPr lang="en-US" altLang="zh-TW" sz="1600" dirty="0" smtClean="0">
                <a:solidFill>
                  <a:srgbClr val="FF0000"/>
                </a:solidFill>
                <a:latin typeface="微軟正黑體" pitchFamily="34" charset="-120"/>
                <a:ea typeface="微軟正黑體" pitchFamily="34" charset="-120"/>
              </a:endParaRPr>
            </a:p>
            <a:p>
              <a:pPr algn="ctr"/>
              <a:r>
                <a:rPr lang="en-US" altLang="zh-TW" sz="1600" dirty="0" smtClean="0">
                  <a:solidFill>
                    <a:srgbClr val="FF0000"/>
                  </a:solidFill>
                  <a:latin typeface="微軟正黑體" pitchFamily="34" charset="-120"/>
                  <a:ea typeface="微軟正黑體" pitchFamily="34" charset="-120"/>
                </a:rPr>
                <a:t>$1.5~42</a:t>
              </a:r>
              <a:r>
                <a:rPr lang="zh-TW" altLang="en-US" sz="1600" dirty="0" smtClean="0">
                  <a:solidFill>
                    <a:srgbClr val="FF0000"/>
                  </a:solidFill>
                  <a:latin typeface="微軟正黑體" pitchFamily="34" charset="-120"/>
                  <a:ea typeface="微軟正黑體" pitchFamily="34" charset="-120"/>
                </a:rPr>
                <a:t>萬美元</a:t>
              </a:r>
              <a:r>
                <a:rPr lang="en-US" altLang="zh-TW" sz="1600" dirty="0" smtClean="0">
                  <a:solidFill>
                    <a:srgbClr val="FF0000"/>
                  </a:solidFill>
                  <a:latin typeface="微軟正黑體" pitchFamily="34" charset="-120"/>
                  <a:ea typeface="微軟正黑體" pitchFamily="34" charset="-120"/>
                </a:rPr>
                <a:t>/</a:t>
              </a:r>
              <a:r>
                <a:rPr lang="zh-TW" altLang="en-US" sz="1600" dirty="0" smtClean="0">
                  <a:solidFill>
                    <a:srgbClr val="FF0000"/>
                  </a:solidFill>
                  <a:latin typeface="微軟正黑體" pitchFamily="34" charset="-120"/>
                  <a:ea typeface="微軟正黑體" pitchFamily="34" charset="-120"/>
                </a:rPr>
                <a:t>年</a:t>
              </a:r>
              <a:endParaRPr lang="zh-TW" altLang="en-US" sz="1600" dirty="0">
                <a:solidFill>
                  <a:srgbClr val="FF0000"/>
                </a:solidFill>
                <a:latin typeface="微軟正黑體" pitchFamily="34" charset="-120"/>
                <a:ea typeface="微軟正黑體" pitchFamily="34" charset="-120"/>
              </a:endParaRPr>
            </a:p>
          </p:txBody>
        </p:sp>
        <p:sp>
          <p:nvSpPr>
            <p:cNvPr id="9" name="文字方塊 8"/>
            <p:cNvSpPr txBox="1"/>
            <p:nvPr/>
          </p:nvSpPr>
          <p:spPr>
            <a:xfrm>
              <a:off x="467543" y="4702"/>
              <a:ext cx="7497503" cy="912070"/>
            </a:xfrm>
            <a:prstGeom prst="rect">
              <a:avLst/>
            </a:prstGeom>
            <a:noFill/>
          </p:spPr>
          <p:txBody>
            <a:bodyPr wrap="square" rtlCol="0">
              <a:spAutoFit/>
            </a:bodyPr>
            <a:lstStyle/>
            <a:p>
              <a:r>
                <a:rPr lang="zh-TW" altLang="en-US" sz="2400" b="1" dirty="0" smtClean="0">
                  <a:solidFill>
                    <a:srgbClr val="FF0000"/>
                  </a:solidFill>
                  <a:latin typeface="微軟正黑體" pitchFamily="34" charset="-120"/>
                  <a:ea typeface="微軟正黑體" pitchFamily="34" charset="-120"/>
                </a:rPr>
                <a:t>南韓網路銀行一直在引進新安全技術</a:t>
              </a:r>
              <a:r>
                <a:rPr lang="en-US" altLang="zh-TW" sz="2400" b="1" dirty="0" smtClean="0">
                  <a:solidFill>
                    <a:srgbClr val="FF0000"/>
                  </a:solidFill>
                  <a:latin typeface="微軟正黑體" pitchFamily="34" charset="-120"/>
                  <a:ea typeface="微軟正黑體" pitchFamily="34" charset="-120"/>
                </a:rPr>
                <a:t>, </a:t>
              </a:r>
              <a:r>
                <a:rPr lang="zh-TW" altLang="en-US" sz="2400" b="1" dirty="0" smtClean="0">
                  <a:solidFill>
                    <a:srgbClr val="FF0000"/>
                  </a:solidFill>
                  <a:latin typeface="微軟正黑體" pitchFamily="34" charset="-120"/>
                  <a:ea typeface="微軟正黑體" pitchFamily="34" charset="-120"/>
                </a:rPr>
                <a:t>所以案件數得以控制</a:t>
              </a:r>
              <a:endParaRPr lang="zh-TW" altLang="en-US" sz="2400" b="1" dirty="0">
                <a:solidFill>
                  <a:srgbClr val="FF0000"/>
                </a:solidFill>
                <a:latin typeface="微軟正黑體" pitchFamily="34" charset="-120"/>
                <a:ea typeface="微軟正黑體" pitchFamily="34" charset="-120"/>
              </a:endParaRPr>
            </a:p>
          </p:txBody>
        </p:sp>
        <p:sp>
          <p:nvSpPr>
            <p:cNvPr id="10" name="手繪多邊形 9"/>
            <p:cNvSpPr/>
            <p:nvPr/>
          </p:nvSpPr>
          <p:spPr>
            <a:xfrm>
              <a:off x="9280705" y="1446808"/>
              <a:ext cx="2311879" cy="2135038"/>
            </a:xfrm>
            <a:custGeom>
              <a:avLst/>
              <a:gdLst>
                <a:gd name="connsiteX0" fmla="*/ 0 w 2311879"/>
                <a:gd name="connsiteY0" fmla="*/ 1889185 h 2135038"/>
                <a:gd name="connsiteX1" fmla="*/ 1380226 w 2311879"/>
                <a:gd name="connsiteY1" fmla="*/ 1820174 h 2135038"/>
                <a:gd name="connsiteX2" fmla="*/ 2311879 w 2311879"/>
                <a:gd name="connsiteY2" fmla="*/ 0 h 2135038"/>
              </a:gdLst>
              <a:ahLst/>
              <a:cxnLst>
                <a:cxn ang="0">
                  <a:pos x="connsiteX0" y="connsiteY0"/>
                </a:cxn>
                <a:cxn ang="0">
                  <a:pos x="connsiteX1" y="connsiteY1"/>
                </a:cxn>
                <a:cxn ang="0">
                  <a:pos x="connsiteX2" y="connsiteY2"/>
                </a:cxn>
              </a:cxnLst>
              <a:rect l="l" t="t" r="r" b="b"/>
              <a:pathLst>
                <a:path w="2311879" h="2135038">
                  <a:moveTo>
                    <a:pt x="0" y="1889185"/>
                  </a:moveTo>
                  <a:cubicBezTo>
                    <a:pt x="497456" y="2012111"/>
                    <a:pt x="994913" y="2135038"/>
                    <a:pt x="1380226" y="1820174"/>
                  </a:cubicBezTo>
                  <a:cubicBezTo>
                    <a:pt x="1765539" y="1505310"/>
                    <a:pt x="2145102" y="309113"/>
                    <a:pt x="2311879" y="0"/>
                  </a:cubicBezTo>
                </a:path>
              </a:pathLst>
            </a:cu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1" name="橢圓形圖說文字 10"/>
            <p:cNvSpPr/>
            <p:nvPr/>
          </p:nvSpPr>
          <p:spPr>
            <a:xfrm>
              <a:off x="10223078" y="3535040"/>
              <a:ext cx="1440160" cy="1152128"/>
            </a:xfrm>
            <a:prstGeom prst="wedgeEllipseCallout">
              <a:avLst>
                <a:gd name="adj1" fmla="val 7173"/>
                <a:gd name="adj2" fmla="val -118946"/>
              </a:avLst>
            </a:pr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rgbClr val="FF0000"/>
                  </a:solidFill>
                  <a:latin typeface="微軟正黑體" pitchFamily="34" charset="-120"/>
                  <a:ea typeface="微軟正黑體" pitchFamily="34" charset="-120"/>
                </a:rPr>
                <a:t>近幾年快速上升</a:t>
              </a:r>
              <a:endParaRPr lang="zh-TW" altLang="en-US" sz="1600" dirty="0">
                <a:solidFill>
                  <a:srgbClr val="FF0000"/>
                </a:solidFill>
                <a:latin typeface="微軟正黑體" pitchFamily="34" charset="-120"/>
                <a:ea typeface="微軟正黑體" pitchFamily="34" charset="-120"/>
              </a:endParaRPr>
            </a:p>
          </p:txBody>
        </p:sp>
        <p:sp>
          <p:nvSpPr>
            <p:cNvPr id="12" name="文字方塊 11"/>
            <p:cNvSpPr txBox="1"/>
            <p:nvPr/>
          </p:nvSpPr>
          <p:spPr>
            <a:xfrm>
              <a:off x="467544" y="6146140"/>
              <a:ext cx="7452659" cy="506705"/>
            </a:xfrm>
            <a:prstGeom prst="rect">
              <a:avLst/>
            </a:prstGeom>
            <a:noFill/>
          </p:spPr>
          <p:txBody>
            <a:bodyPr wrap="square" rtlCol="0">
              <a:spAutoFit/>
            </a:bodyPr>
            <a:lstStyle/>
            <a:p>
              <a:r>
                <a:rPr lang="zh-TW" altLang="en-US" sz="2400" b="1" dirty="0" smtClean="0">
                  <a:solidFill>
                    <a:srgbClr val="FF0000"/>
                  </a:solidFill>
                  <a:latin typeface="微軟正黑體" pitchFamily="34" charset="-120"/>
                  <a:ea typeface="微軟正黑體" pitchFamily="34" charset="-120"/>
                </a:rPr>
                <a:t>但最近的數據顯示案件倍數成長</a:t>
              </a:r>
              <a:r>
                <a:rPr lang="en-US" altLang="zh-TW" sz="2400" b="1" dirty="0" smtClean="0">
                  <a:solidFill>
                    <a:srgbClr val="FF0000"/>
                  </a:solidFill>
                  <a:latin typeface="微軟正黑體" pitchFamily="34" charset="-120"/>
                  <a:ea typeface="微軟正黑體" pitchFamily="34" charset="-120"/>
                </a:rPr>
                <a:t>…</a:t>
              </a:r>
              <a:endParaRPr lang="zh-TW" altLang="en-US" sz="2400" b="1" dirty="0">
                <a:solidFill>
                  <a:srgbClr val="FF0000"/>
                </a:solidFill>
                <a:latin typeface="微軟正黑體" pitchFamily="34" charset="-120"/>
                <a:ea typeface="微軟正黑體" pitchFamily="34" charset="-120"/>
              </a:endParaRPr>
            </a:p>
          </p:txBody>
        </p:sp>
      </p:grpSp>
      <p:sp>
        <p:nvSpPr>
          <p:cNvPr id="13" name="矩形 12"/>
          <p:cNvSpPr/>
          <p:nvPr/>
        </p:nvSpPr>
        <p:spPr>
          <a:xfrm>
            <a:off x="5531114" y="6567123"/>
            <a:ext cx="3588230" cy="276999"/>
          </a:xfrm>
          <a:prstGeom prst="rect">
            <a:avLst/>
          </a:prstGeom>
        </p:spPr>
        <p:txBody>
          <a:bodyPr wrap="square">
            <a:spAutoFit/>
          </a:bodyPr>
          <a:lstStyle/>
          <a:p>
            <a:r>
              <a:rPr lang="en-US" altLang="zh-TW" sz="1200" dirty="0">
                <a:solidFill>
                  <a:srgbClr val="000000"/>
                </a:solidFill>
                <a:latin typeface="微軟正黑體" panose="020B0604030504040204" pitchFamily="34" charset="-120"/>
              </a:rPr>
              <a:t>[3] Internet Banking Security, 2010, South Korea</a:t>
            </a:r>
            <a:endParaRPr lang="zh-TW" altLang="en-US" sz="1200" dirty="0"/>
          </a:p>
        </p:txBody>
      </p:sp>
    </p:spTree>
    <p:extLst>
      <p:ext uri="{BB962C8B-B14F-4D97-AF65-F5344CB8AC3E}">
        <p14:creationId xmlns:p14="http://schemas.microsoft.com/office/powerpoint/2010/main" val="33137515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3034" y="1052736"/>
            <a:ext cx="7765322" cy="2160240"/>
          </a:xfrm>
        </p:spPr>
        <p:txBody>
          <a:bodyPr>
            <a:noAutofit/>
          </a:bodyPr>
          <a:lstStyle/>
          <a:p>
            <a:r>
              <a:rPr lang="zh-TW" altLang="en-US" sz="4800" dirty="0" smtClean="0">
                <a:latin typeface="+mn-ea"/>
                <a:ea typeface="+mn-ea"/>
              </a:rPr>
              <a:t>大陸</a:t>
            </a:r>
            <a:r>
              <a:rPr lang="en-US" altLang="zh-TW" sz="4800" dirty="0" smtClean="0">
                <a:latin typeface="+mn-ea"/>
                <a:ea typeface="+mn-ea"/>
              </a:rPr>
              <a:t/>
            </a:r>
            <a:br>
              <a:rPr lang="en-US" altLang="zh-TW" sz="4800" dirty="0" smtClean="0">
                <a:latin typeface="+mn-ea"/>
                <a:ea typeface="+mn-ea"/>
              </a:rPr>
            </a:br>
            <a:r>
              <a:rPr lang="zh-TW" altLang="zh-TW" sz="4800" dirty="0" smtClean="0">
                <a:latin typeface="+mn-ea"/>
                <a:ea typeface="+mn-ea"/>
              </a:rPr>
              <a:t>網上</a:t>
            </a:r>
            <a:r>
              <a:rPr lang="zh-TW" altLang="zh-TW" sz="4800" dirty="0">
                <a:latin typeface="+mn-ea"/>
                <a:ea typeface="+mn-ea"/>
              </a:rPr>
              <a:t>銀行</a:t>
            </a:r>
            <a:r>
              <a:rPr lang="zh-TW" altLang="zh-TW" sz="4800" dirty="0" smtClean="0">
                <a:latin typeface="+mn-ea"/>
                <a:ea typeface="+mn-ea"/>
              </a:rPr>
              <a:t>系統資訊安全</a:t>
            </a:r>
            <a:r>
              <a:rPr lang="en-US" altLang="zh-TW" sz="4800" b="1" dirty="0" smtClean="0">
                <a:latin typeface="+mn-ea"/>
                <a:ea typeface="+mn-ea"/>
              </a:rPr>
              <a:t> </a:t>
            </a:r>
            <a:br>
              <a:rPr lang="en-US" altLang="zh-TW" sz="4800" b="1" dirty="0" smtClean="0">
                <a:latin typeface="+mn-ea"/>
                <a:ea typeface="+mn-ea"/>
              </a:rPr>
            </a:br>
            <a:r>
              <a:rPr lang="zh-TW" altLang="zh-TW" sz="4800" b="1" dirty="0" smtClean="0">
                <a:latin typeface="+mn-ea"/>
                <a:ea typeface="+mn-ea"/>
              </a:rPr>
              <a:t>通用規範</a:t>
            </a:r>
            <a:r>
              <a:rPr lang="en-US" altLang="zh-TW" sz="4800" b="1" dirty="0" smtClean="0">
                <a:latin typeface="+mn-ea"/>
                <a:ea typeface="+mn-ea"/>
              </a:rPr>
              <a:t> 2012</a:t>
            </a:r>
            <a:endParaRPr lang="zh-TW" altLang="en-US" sz="4800" dirty="0">
              <a:latin typeface="+mn-ea"/>
              <a:ea typeface="+mn-ea"/>
            </a:endParaRPr>
          </a:p>
        </p:txBody>
      </p:sp>
      <p:sp>
        <p:nvSpPr>
          <p:cNvPr id="3" name="內容版面配置區 2"/>
          <p:cNvSpPr>
            <a:spLocks noGrp="1"/>
          </p:cNvSpPr>
          <p:nvPr>
            <p:ph idx="1"/>
          </p:nvPr>
        </p:nvSpPr>
        <p:spPr>
          <a:xfrm>
            <a:off x="37274" y="3356992"/>
            <a:ext cx="8855206" cy="2448272"/>
          </a:xfrm>
        </p:spPr>
        <p:txBody>
          <a:bodyPr>
            <a:normAutofit/>
          </a:bodyPr>
          <a:lstStyle/>
          <a:p>
            <a:pPr marL="1152900" lvl="2" indent="-342900">
              <a:buFont typeface="+mj-lt"/>
              <a:buAutoNum type="arabicPeriod"/>
            </a:pPr>
            <a:r>
              <a:rPr lang="zh-TW" altLang="zh-TW" sz="3200" dirty="0">
                <a:solidFill>
                  <a:schemeClr val="tx1"/>
                </a:solidFill>
                <a:latin typeface="+mn-ea"/>
              </a:rPr>
              <a:t>重視用戶端安全風險</a:t>
            </a:r>
            <a:r>
              <a:rPr lang="zh-TW" altLang="zh-TW" sz="3200" dirty="0" smtClean="0">
                <a:solidFill>
                  <a:schemeClr val="tx1"/>
                </a:solidFill>
                <a:latin typeface="+mn-ea"/>
              </a:rPr>
              <a:t>防範</a:t>
            </a:r>
            <a:endParaRPr lang="en-US" altLang="zh-TW" sz="3200" dirty="0">
              <a:solidFill>
                <a:schemeClr val="tx1"/>
              </a:solidFill>
              <a:latin typeface="+mn-ea"/>
            </a:endParaRPr>
          </a:p>
          <a:p>
            <a:pPr marL="1152900" lvl="2" indent="-342900">
              <a:buFont typeface="+mj-lt"/>
              <a:buAutoNum type="arabicPeriod"/>
            </a:pPr>
            <a:r>
              <a:rPr lang="en-US" altLang="zh-TW" sz="3200" dirty="0" smtClean="0">
                <a:solidFill>
                  <a:schemeClr val="tx1"/>
                </a:solidFill>
                <a:latin typeface="+mn-ea"/>
              </a:rPr>
              <a:t>PC </a:t>
            </a:r>
            <a:r>
              <a:rPr lang="zh-TW" altLang="en-US" sz="3200" dirty="0">
                <a:solidFill>
                  <a:schemeClr val="tx1"/>
                </a:solidFill>
                <a:latin typeface="+mn-ea"/>
              </a:rPr>
              <a:t>、</a:t>
            </a:r>
            <a:r>
              <a:rPr lang="en-US" altLang="zh-TW" sz="3200" dirty="0">
                <a:solidFill>
                  <a:schemeClr val="tx1"/>
                </a:solidFill>
                <a:latin typeface="+mn-ea"/>
              </a:rPr>
              <a:t>Mobile(Smartphone)</a:t>
            </a:r>
            <a:r>
              <a:rPr lang="zh-TW" altLang="zh-TW" sz="3200" dirty="0">
                <a:solidFill>
                  <a:schemeClr val="tx1"/>
                </a:solidFill>
                <a:latin typeface="+mn-ea"/>
              </a:rPr>
              <a:t>用戶</a:t>
            </a:r>
            <a:r>
              <a:rPr lang="zh-TW" altLang="zh-TW" sz="3200" dirty="0" smtClean="0">
                <a:solidFill>
                  <a:schemeClr val="tx1"/>
                </a:solidFill>
                <a:latin typeface="+mn-ea"/>
              </a:rPr>
              <a:t>端</a:t>
            </a:r>
            <a:endParaRPr lang="en-US" altLang="zh-TW" sz="3200" dirty="0" smtClean="0">
              <a:solidFill>
                <a:schemeClr val="tx1"/>
              </a:solidFill>
              <a:latin typeface="+mn-ea"/>
            </a:endParaRPr>
          </a:p>
          <a:p>
            <a:pPr marL="1152900" lvl="2" indent="-342900">
              <a:buFont typeface="+mj-lt"/>
              <a:buAutoNum type="arabicPeriod"/>
            </a:pPr>
            <a:r>
              <a:rPr lang="zh-TW" altLang="en-US" sz="3200" dirty="0" smtClean="0">
                <a:solidFill>
                  <a:schemeClr val="tx1"/>
                </a:solidFill>
                <a:latin typeface="+mn-ea"/>
              </a:rPr>
              <a:t>用戶</a:t>
            </a:r>
            <a:r>
              <a:rPr lang="zh-TW" altLang="en-US" sz="3200" dirty="0">
                <a:solidFill>
                  <a:schemeClr val="tx1"/>
                </a:solidFill>
                <a:latin typeface="+mn-ea"/>
              </a:rPr>
              <a:t>端防側錄、防分析、防篡改等</a:t>
            </a:r>
            <a:r>
              <a:rPr lang="zh-TW" altLang="en-US" sz="3200" dirty="0" smtClean="0">
                <a:solidFill>
                  <a:schemeClr val="tx1"/>
                </a:solidFill>
                <a:latin typeface="+mn-ea"/>
              </a:rPr>
              <a:t>功能</a:t>
            </a:r>
            <a:endParaRPr lang="en-US" altLang="zh-TW" sz="3200" dirty="0">
              <a:solidFill>
                <a:schemeClr val="tx1"/>
              </a:solidFill>
              <a:latin typeface="+mn-ea"/>
            </a:endParaRPr>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29</a:t>
            </a:fld>
            <a:endParaRPr lang="zh-TW" altLang="en-US"/>
          </a:p>
        </p:txBody>
      </p:sp>
      <p:sp>
        <p:nvSpPr>
          <p:cNvPr id="5" name="橢圓形圖說文字 4"/>
          <p:cNvSpPr/>
          <p:nvPr/>
        </p:nvSpPr>
        <p:spPr>
          <a:xfrm>
            <a:off x="1331640" y="5733256"/>
            <a:ext cx="4880414" cy="1022903"/>
          </a:xfrm>
          <a:prstGeom prst="wedgeEllipseCallout">
            <a:avLst>
              <a:gd name="adj1" fmla="val 3607"/>
              <a:gd name="adj2" fmla="val -8911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chemeClr val="bg1"/>
                </a:solidFill>
                <a:latin typeface="微軟正黑體" pitchFamily="34" charset="-120"/>
                <a:ea typeface="微軟正黑體" pitchFamily="34" charset="-120"/>
              </a:rPr>
              <a:t>大陸</a:t>
            </a:r>
            <a:r>
              <a:rPr lang="en-US" altLang="zh-TW" sz="2000" b="1" dirty="0" smtClean="0">
                <a:solidFill>
                  <a:schemeClr val="bg1"/>
                </a:solidFill>
                <a:latin typeface="微軟正黑體" pitchFamily="34" charset="-120"/>
                <a:ea typeface="微軟正黑體" pitchFamily="34" charset="-120"/>
              </a:rPr>
              <a:t>3</a:t>
            </a:r>
            <a:r>
              <a:rPr lang="zh-TW" altLang="en-US" sz="2000" b="1" dirty="0" smtClean="0">
                <a:solidFill>
                  <a:schemeClr val="bg1"/>
                </a:solidFill>
                <a:latin typeface="微軟正黑體" pitchFamily="34" charset="-120"/>
                <a:ea typeface="微軟正黑體" pitchFamily="34" charset="-120"/>
              </a:rPr>
              <a:t>軟體</a:t>
            </a:r>
            <a:r>
              <a:rPr lang="zh-TW" altLang="en-US" sz="2000" b="1" dirty="0">
                <a:solidFill>
                  <a:schemeClr val="bg1"/>
                </a:solidFill>
                <a:latin typeface="微軟正黑體" pitchFamily="34" charset="-120"/>
                <a:ea typeface="微軟正黑體" pitchFamily="34" charset="-120"/>
              </a:rPr>
              <a:t>公司</a:t>
            </a:r>
            <a:endParaRPr lang="en-US" altLang="zh-TW" sz="2000" b="1" dirty="0">
              <a:solidFill>
                <a:schemeClr val="bg1"/>
              </a:solidFill>
              <a:latin typeface="微軟正黑體" pitchFamily="34" charset="-120"/>
              <a:ea typeface="微軟正黑體" pitchFamily="34" charset="-120"/>
            </a:endParaRPr>
          </a:p>
          <a:p>
            <a:pPr algn="ctr"/>
            <a:r>
              <a:rPr lang="zh-TW" altLang="en-US" sz="2000" b="1" dirty="0">
                <a:solidFill>
                  <a:schemeClr val="bg1"/>
                </a:solidFill>
                <a:latin typeface="微軟正黑體" pitchFamily="34" charset="-120"/>
                <a:ea typeface="微軟正黑體" pitchFamily="34" charset="-120"/>
              </a:rPr>
              <a:t>在做防鍵盤側錄軟體</a:t>
            </a:r>
          </a:p>
        </p:txBody>
      </p:sp>
    </p:spTree>
    <p:extLst>
      <p:ext uri="{BB962C8B-B14F-4D97-AF65-F5344CB8AC3E}">
        <p14:creationId xmlns:p14="http://schemas.microsoft.com/office/powerpoint/2010/main" val="359238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2342713" y="234257"/>
            <a:ext cx="512504" cy="365125"/>
          </a:xfrm>
        </p:spPr>
        <p:txBody>
          <a:bodyPr/>
          <a:lstStyle/>
          <a:p>
            <a:fld id="{D57F1E4F-1CFF-5643-939E-217C01CDF565}" type="slidenum">
              <a:rPr lang="en-US" smtClean="0"/>
              <a:pPr/>
              <a:t>3</a:t>
            </a:fld>
            <a:endParaRPr lang="en-US" dirty="0"/>
          </a:p>
        </p:txBody>
      </p:sp>
      <p:sp>
        <p:nvSpPr>
          <p:cNvPr id="3" name="標題 2"/>
          <p:cNvSpPr>
            <a:spLocks noGrp="1"/>
          </p:cNvSpPr>
          <p:nvPr>
            <p:ph type="title" idx="4294967295"/>
          </p:nvPr>
        </p:nvSpPr>
        <p:spPr>
          <a:xfrm>
            <a:off x="489470" y="1292225"/>
            <a:ext cx="7754938" cy="990600"/>
          </a:xfrm>
        </p:spPr>
        <p:txBody>
          <a:bodyPr>
            <a:normAutofit/>
          </a:bodyPr>
          <a:lstStyle/>
          <a:p>
            <a:r>
              <a:rPr lang="en-US" altLang="zh-TW" sz="2800" b="1" dirty="0" err="1" smtClean="0">
                <a:solidFill>
                  <a:schemeClr val="tx1"/>
                </a:solidFill>
              </a:rPr>
              <a:t>oCKS</a:t>
            </a:r>
            <a:r>
              <a:rPr lang="en-US" altLang="zh-TW" sz="2800" b="1" dirty="0" smtClean="0">
                <a:solidFill>
                  <a:schemeClr val="tx1"/>
                </a:solidFill>
              </a:rPr>
              <a:t> Hardware Based </a:t>
            </a:r>
            <a:br>
              <a:rPr lang="en-US" altLang="zh-TW" sz="2800" b="1" dirty="0" smtClean="0">
                <a:solidFill>
                  <a:schemeClr val="tx1"/>
                </a:solidFill>
              </a:rPr>
            </a:br>
            <a:r>
              <a:rPr lang="en-US" altLang="zh-TW" sz="2800" b="1" dirty="0" smtClean="0">
                <a:solidFill>
                  <a:schemeClr val="tx1"/>
                </a:solidFill>
              </a:rPr>
              <a:t>Anti-</a:t>
            </a:r>
            <a:r>
              <a:rPr lang="en-US" altLang="zh-TW" sz="2800" b="1" dirty="0" err="1" smtClean="0">
                <a:solidFill>
                  <a:schemeClr val="tx1"/>
                </a:solidFill>
              </a:rPr>
              <a:t>keylogger</a:t>
            </a:r>
            <a:r>
              <a:rPr lang="en-US" altLang="zh-TW" sz="2800" b="1" dirty="0" smtClean="0">
                <a:solidFill>
                  <a:schemeClr val="tx1"/>
                </a:solidFill>
              </a:rPr>
              <a:t> System</a:t>
            </a:r>
            <a:endParaRPr lang="zh-TW" altLang="en-US" sz="2800" b="1" dirty="0">
              <a:solidFill>
                <a:schemeClr val="tx1"/>
              </a:solidFill>
            </a:endParaRPr>
          </a:p>
        </p:txBody>
      </p:sp>
      <p:pic>
        <p:nvPicPr>
          <p:cNvPr id="11" name="Picture 2" descr="D:\P\oTHE_team\presentation\ref\新增資料夾\white-keyboard-and-hand.jpg"/>
          <p:cNvPicPr>
            <a:picLocks noChangeAspect="1" noChangeArrowheads="1"/>
          </p:cNvPicPr>
          <p:nvPr/>
        </p:nvPicPr>
        <p:blipFill>
          <a:blip r:embed="rId2" cstate="print"/>
          <a:srcRect/>
          <a:stretch>
            <a:fillRect/>
          </a:stretch>
        </p:blipFill>
        <p:spPr bwMode="auto">
          <a:xfrm flipH="1">
            <a:off x="1" y="3600193"/>
            <a:ext cx="5197928" cy="2404340"/>
          </a:xfrm>
          <a:prstGeom prst="rect">
            <a:avLst/>
          </a:prstGeom>
          <a:noFill/>
        </p:spPr>
      </p:pic>
      <p:sp>
        <p:nvSpPr>
          <p:cNvPr id="12" name="文字方塊 15"/>
          <p:cNvSpPr txBox="1"/>
          <p:nvPr/>
        </p:nvSpPr>
        <p:spPr>
          <a:xfrm>
            <a:off x="436646" y="2678435"/>
            <a:ext cx="5402943" cy="523220"/>
          </a:xfrm>
          <a:prstGeom prst="rect">
            <a:avLst/>
          </a:prstGeom>
          <a:noFill/>
        </p:spPr>
        <p:txBody>
          <a:bodyPr wrap="square" rtlCol="0">
            <a:spAutoFit/>
          </a:bodyPr>
          <a:lstStyle>
            <a:lvl1pPr marL="0" algn="l" rtl="0" latinLnBrk="0">
              <a:defRPr lang="zh-TW" sz="1800" kern="1200">
                <a:solidFill>
                  <a:schemeClr val="tx1"/>
                </a:solidFill>
                <a:latin typeface="+mn-lt"/>
                <a:ea typeface="+mn-ea"/>
                <a:cs typeface="+mn-cs"/>
              </a:defRPr>
            </a:lvl1pPr>
            <a:lvl2pPr marL="457200" algn="l" rtl="0" latinLnBrk="0">
              <a:defRPr lang="zh-TW" sz="1800" kern="1200">
                <a:solidFill>
                  <a:schemeClr val="tx1"/>
                </a:solidFill>
                <a:latin typeface="+mn-lt"/>
                <a:ea typeface="+mn-ea"/>
                <a:cs typeface="+mn-cs"/>
              </a:defRPr>
            </a:lvl2pPr>
            <a:lvl3pPr marL="914400" algn="l" rtl="0" latinLnBrk="0">
              <a:defRPr lang="zh-TW" sz="1800" kern="1200">
                <a:solidFill>
                  <a:schemeClr val="tx1"/>
                </a:solidFill>
                <a:latin typeface="+mn-lt"/>
                <a:ea typeface="+mn-ea"/>
                <a:cs typeface="+mn-cs"/>
              </a:defRPr>
            </a:lvl3pPr>
            <a:lvl4pPr marL="1371600" algn="l" rtl="0" latinLnBrk="0">
              <a:defRPr lang="zh-TW" sz="1800" kern="1200">
                <a:solidFill>
                  <a:schemeClr val="tx1"/>
                </a:solidFill>
                <a:latin typeface="+mn-lt"/>
                <a:ea typeface="+mn-ea"/>
                <a:cs typeface="+mn-cs"/>
              </a:defRPr>
            </a:lvl4pPr>
            <a:lvl5pPr marL="1828800" algn="l" rtl="0" latinLnBrk="0">
              <a:defRPr lang="zh-TW" sz="1800" kern="1200">
                <a:solidFill>
                  <a:schemeClr val="tx1"/>
                </a:solidFill>
                <a:latin typeface="+mn-lt"/>
                <a:ea typeface="+mn-ea"/>
                <a:cs typeface="+mn-cs"/>
              </a:defRPr>
            </a:lvl5pPr>
            <a:lvl6pPr marL="2286000" algn="l" rtl="0" latinLnBrk="0">
              <a:defRPr lang="zh-TW" sz="1800" kern="1200">
                <a:solidFill>
                  <a:schemeClr val="tx1"/>
                </a:solidFill>
                <a:latin typeface="+mn-lt"/>
                <a:ea typeface="+mn-ea"/>
                <a:cs typeface="+mn-cs"/>
              </a:defRPr>
            </a:lvl6pPr>
            <a:lvl7pPr marL="2743200" algn="l" rtl="0" latinLnBrk="0">
              <a:defRPr lang="zh-TW" sz="1800" kern="1200">
                <a:solidFill>
                  <a:schemeClr val="tx1"/>
                </a:solidFill>
                <a:latin typeface="+mn-lt"/>
                <a:ea typeface="+mn-ea"/>
                <a:cs typeface="+mn-cs"/>
              </a:defRPr>
            </a:lvl7pPr>
            <a:lvl8pPr marL="3200400" algn="l" rtl="0" latinLnBrk="0">
              <a:defRPr lang="zh-TW" sz="1800" kern="1200">
                <a:solidFill>
                  <a:schemeClr val="tx1"/>
                </a:solidFill>
                <a:latin typeface="+mn-lt"/>
                <a:ea typeface="+mn-ea"/>
                <a:cs typeface="+mn-cs"/>
              </a:defRPr>
            </a:lvl8pPr>
            <a:lvl9pPr marL="3657600" algn="l" rtl="0" latinLnBrk="0">
              <a:defRPr lang="zh-TW" sz="1800" kern="1200">
                <a:solidFill>
                  <a:schemeClr val="tx1"/>
                </a:solidFill>
                <a:latin typeface="+mn-lt"/>
                <a:ea typeface="+mn-ea"/>
                <a:cs typeface="+mn-cs"/>
              </a:defRPr>
            </a:lvl9pPr>
            <a:extLst/>
          </a:lstStyle>
          <a:p>
            <a:r>
              <a:rPr lang="en-US" altLang="zh-TW" sz="2800" dirty="0">
                <a:ln w="0"/>
                <a:effectLst>
                  <a:outerShdw blurRad="38100" dist="25400" dir="5400000" algn="ctr" rotWithShape="0">
                    <a:srgbClr val="6E747A">
                      <a:alpha val="43000"/>
                    </a:srgbClr>
                  </a:outerShdw>
                </a:effectLst>
              </a:rPr>
              <a:t>Use CKS Enabled Keyboard </a:t>
            </a:r>
          </a:p>
        </p:txBody>
      </p:sp>
      <p:grpSp>
        <p:nvGrpSpPr>
          <p:cNvPr id="10" name="群組 9"/>
          <p:cNvGrpSpPr/>
          <p:nvPr/>
        </p:nvGrpSpPr>
        <p:grpSpPr>
          <a:xfrm>
            <a:off x="5069341" y="857250"/>
            <a:ext cx="4074659" cy="5596086"/>
            <a:chOff x="3286116" y="1500174"/>
            <a:chExt cx="3456676" cy="4994695"/>
          </a:xfrm>
        </p:grpSpPr>
        <p:pic>
          <p:nvPicPr>
            <p:cNvPr id="13" name="圖片 12" descr="D:\P\OK100\DOC\datasheet\pic\ok100-login-yahoo2.jpg"/>
            <p:cNvPicPr/>
            <p:nvPr/>
          </p:nvPicPr>
          <p:blipFill>
            <a:blip r:embed="rId3" cstate="print"/>
            <a:srcRect/>
            <a:stretch>
              <a:fillRect/>
            </a:stretch>
          </p:blipFill>
          <p:spPr bwMode="auto">
            <a:xfrm>
              <a:off x="3286116" y="1500174"/>
              <a:ext cx="2352315" cy="4994695"/>
            </a:xfrm>
            <a:prstGeom prst="rect">
              <a:avLst/>
            </a:prstGeom>
            <a:noFill/>
            <a:ln w="9525">
              <a:noFill/>
              <a:miter lim="800000"/>
              <a:headEnd/>
              <a:tailEnd/>
            </a:ln>
          </p:spPr>
        </p:pic>
        <p:grpSp>
          <p:nvGrpSpPr>
            <p:cNvPr id="14" name="Group 12"/>
            <p:cNvGrpSpPr>
              <a:grpSpLocks/>
            </p:cNvGrpSpPr>
            <p:nvPr/>
          </p:nvGrpSpPr>
          <p:grpSpPr bwMode="auto">
            <a:xfrm>
              <a:off x="4857753" y="1819282"/>
              <a:ext cx="1885039" cy="2681286"/>
              <a:chOff x="8853" y="5698"/>
              <a:chExt cx="2968" cy="4222"/>
            </a:xfrm>
          </p:grpSpPr>
          <p:sp>
            <p:nvSpPr>
              <p:cNvPr id="15" name="AutoShape 13"/>
              <p:cNvSpPr>
                <a:spLocks noChangeArrowheads="1"/>
              </p:cNvSpPr>
              <p:nvPr/>
            </p:nvSpPr>
            <p:spPr bwMode="auto">
              <a:xfrm>
                <a:off x="8853" y="5698"/>
                <a:ext cx="2487" cy="561"/>
              </a:xfrm>
              <a:prstGeom prst="wedgeRoundRectCallout">
                <a:avLst>
                  <a:gd name="adj1" fmla="val -31222"/>
                  <a:gd name="adj2" fmla="val -125403"/>
                  <a:gd name="adj3" fmla="val 16667"/>
                </a:avLst>
              </a:prstGeom>
              <a:solidFill>
                <a:srgbClr val="FFFFFF"/>
              </a:solidFill>
              <a:ln w="9525">
                <a:solidFill>
                  <a:srgbClr val="F79646"/>
                </a:solidFill>
                <a:miter lim="800000"/>
                <a:headEnd/>
                <a:tailEnd/>
              </a:ln>
            </p:spPr>
            <p:txBody>
              <a:bodyPr vert="horz" wrap="square" lIns="68580" tIns="34290" rIns="68580" bIns="34290" numCol="1" anchor="t" anchorCtr="0" compatLnSpc="1">
                <a:prstTxWarp prst="textNoShape">
                  <a:avLst/>
                </a:prstTxWarp>
              </a:bodyPr>
              <a:lstStyle>
                <a:lvl1pPr marL="0" algn="l" rtl="0" latinLnBrk="0">
                  <a:defRPr lang="zh-TW" sz="1800" kern="1200">
                    <a:solidFill>
                      <a:schemeClr val="tx1"/>
                    </a:solidFill>
                    <a:latin typeface="+mn-lt"/>
                    <a:ea typeface="+mn-ea"/>
                    <a:cs typeface="+mn-cs"/>
                  </a:defRPr>
                </a:lvl1pPr>
                <a:lvl2pPr marL="457200" algn="l" rtl="0" latinLnBrk="0">
                  <a:defRPr lang="zh-TW" sz="1800" kern="1200">
                    <a:solidFill>
                      <a:schemeClr val="tx1"/>
                    </a:solidFill>
                    <a:latin typeface="+mn-lt"/>
                    <a:ea typeface="+mn-ea"/>
                    <a:cs typeface="+mn-cs"/>
                  </a:defRPr>
                </a:lvl2pPr>
                <a:lvl3pPr marL="914400" algn="l" rtl="0" latinLnBrk="0">
                  <a:defRPr lang="zh-TW" sz="1800" kern="1200">
                    <a:solidFill>
                      <a:schemeClr val="tx1"/>
                    </a:solidFill>
                    <a:latin typeface="+mn-lt"/>
                    <a:ea typeface="+mn-ea"/>
                    <a:cs typeface="+mn-cs"/>
                  </a:defRPr>
                </a:lvl3pPr>
                <a:lvl4pPr marL="1371600" algn="l" rtl="0" latinLnBrk="0">
                  <a:defRPr lang="zh-TW" sz="1800" kern="1200">
                    <a:solidFill>
                      <a:schemeClr val="tx1"/>
                    </a:solidFill>
                    <a:latin typeface="+mn-lt"/>
                    <a:ea typeface="+mn-ea"/>
                    <a:cs typeface="+mn-cs"/>
                  </a:defRPr>
                </a:lvl4pPr>
                <a:lvl5pPr marL="1828800" algn="l" rtl="0" latinLnBrk="0">
                  <a:defRPr lang="zh-TW" sz="1800" kern="1200">
                    <a:solidFill>
                      <a:schemeClr val="tx1"/>
                    </a:solidFill>
                    <a:latin typeface="+mn-lt"/>
                    <a:ea typeface="+mn-ea"/>
                    <a:cs typeface="+mn-cs"/>
                  </a:defRPr>
                </a:lvl5pPr>
                <a:lvl6pPr marL="2286000" algn="l" rtl="0" latinLnBrk="0">
                  <a:defRPr lang="zh-TW" sz="1800" kern="1200">
                    <a:solidFill>
                      <a:schemeClr val="tx1"/>
                    </a:solidFill>
                    <a:latin typeface="+mn-lt"/>
                    <a:ea typeface="+mn-ea"/>
                    <a:cs typeface="+mn-cs"/>
                  </a:defRPr>
                </a:lvl6pPr>
                <a:lvl7pPr marL="2743200" algn="l" rtl="0" latinLnBrk="0">
                  <a:defRPr lang="zh-TW" sz="1800" kern="1200">
                    <a:solidFill>
                      <a:schemeClr val="tx1"/>
                    </a:solidFill>
                    <a:latin typeface="+mn-lt"/>
                    <a:ea typeface="+mn-ea"/>
                    <a:cs typeface="+mn-cs"/>
                  </a:defRPr>
                </a:lvl7pPr>
                <a:lvl8pPr marL="3200400" algn="l" rtl="0" latinLnBrk="0">
                  <a:defRPr lang="zh-TW" sz="1800" kern="1200">
                    <a:solidFill>
                      <a:schemeClr val="tx1"/>
                    </a:solidFill>
                    <a:latin typeface="+mn-lt"/>
                    <a:ea typeface="+mn-ea"/>
                    <a:cs typeface="+mn-cs"/>
                  </a:defRPr>
                </a:lvl8pPr>
                <a:lvl9pPr marL="3657600" algn="l" rtl="0" latinLnBrk="0">
                  <a:defRPr lang="zh-TW" sz="1800" kern="1200">
                    <a:solidFill>
                      <a:schemeClr val="tx1"/>
                    </a:solidFill>
                    <a:latin typeface="+mn-lt"/>
                    <a:ea typeface="+mn-ea"/>
                    <a:cs typeface="+mn-cs"/>
                  </a:defRPr>
                </a:lvl9pPr>
                <a:extLst/>
              </a:lstStyle>
              <a:p>
                <a:pPr defTabSz="685800" fontAlgn="base">
                  <a:spcBef>
                    <a:spcPct val="0"/>
                  </a:spcBef>
                  <a:spcAft>
                    <a:spcPct val="0"/>
                  </a:spcAft>
                </a:pPr>
                <a:r>
                  <a:rPr kumimoji="1" lang="en-US" altLang="zh-TW" sz="900" dirty="0">
                    <a:solidFill>
                      <a:srgbClr val="FF0000"/>
                    </a:solidFill>
                    <a:effectLst>
                      <a:glow rad="63500">
                        <a:schemeClr val="accent2">
                          <a:satMod val="175000"/>
                          <a:alpha val="40000"/>
                        </a:schemeClr>
                      </a:glow>
                    </a:effectLst>
                    <a:latin typeface="Calibri" pitchFamily="34" charset="0"/>
                    <a:ea typeface="新細明體" pitchFamily="18" charset="-120"/>
                    <a:cs typeface="新細明體" pitchFamily="18" charset="-120"/>
                  </a:rPr>
                  <a:t>Anti-</a:t>
                </a:r>
                <a:r>
                  <a:rPr kumimoji="1" lang="en-US" altLang="zh-TW" sz="900" dirty="0" err="1">
                    <a:solidFill>
                      <a:srgbClr val="FF0000"/>
                    </a:solidFill>
                    <a:effectLst>
                      <a:glow rad="63500">
                        <a:schemeClr val="accent2">
                          <a:satMod val="175000"/>
                          <a:alpha val="40000"/>
                        </a:schemeClr>
                      </a:glow>
                    </a:effectLst>
                    <a:latin typeface="Calibri" pitchFamily="34" charset="0"/>
                    <a:ea typeface="新細明體" pitchFamily="18" charset="-120"/>
                    <a:cs typeface="新細明體" pitchFamily="18" charset="-120"/>
                  </a:rPr>
                  <a:t>keylogger</a:t>
                </a:r>
                <a:r>
                  <a:rPr kumimoji="1" lang="en-US" altLang="zh-TW" sz="900" dirty="0">
                    <a:solidFill>
                      <a:srgbClr val="FF0000"/>
                    </a:solidFill>
                    <a:effectLst>
                      <a:glow rad="63500">
                        <a:schemeClr val="accent2">
                          <a:satMod val="175000"/>
                          <a:alpha val="40000"/>
                        </a:schemeClr>
                      </a:glow>
                    </a:effectLst>
                    <a:latin typeface="Calibri" pitchFamily="34" charset="0"/>
                    <a:ea typeface="新細明體" pitchFamily="18" charset="-120"/>
                    <a:cs typeface="新細明體" pitchFamily="18" charset="-120"/>
                  </a:rPr>
                  <a:t> bar</a:t>
                </a:r>
                <a:endParaRPr kumimoji="1" lang="zh-TW" altLang="zh-TW" sz="1350" dirty="0">
                  <a:solidFill>
                    <a:srgbClr val="FF0000"/>
                  </a:solidFill>
                  <a:effectLst>
                    <a:glow rad="63500">
                      <a:schemeClr val="accent2">
                        <a:satMod val="175000"/>
                        <a:alpha val="40000"/>
                      </a:schemeClr>
                    </a:glow>
                  </a:effectLst>
                  <a:latin typeface="Arial" pitchFamily="34" charset="0"/>
                  <a:ea typeface="新細明體" pitchFamily="18" charset="-120"/>
                  <a:cs typeface="新細明體" pitchFamily="18" charset="-120"/>
                </a:endParaRPr>
              </a:p>
            </p:txBody>
          </p:sp>
          <p:grpSp>
            <p:nvGrpSpPr>
              <p:cNvPr id="16" name="Group 14"/>
              <p:cNvGrpSpPr>
                <a:grpSpLocks/>
              </p:cNvGrpSpPr>
              <p:nvPr/>
            </p:nvGrpSpPr>
            <p:grpSpPr bwMode="auto">
              <a:xfrm>
                <a:off x="9287" y="7779"/>
                <a:ext cx="2534" cy="2141"/>
                <a:chOff x="9407" y="13807"/>
                <a:chExt cx="2534" cy="2141"/>
              </a:xfrm>
            </p:grpSpPr>
            <p:sp>
              <p:nvSpPr>
                <p:cNvPr id="17" name="Oval 15"/>
                <p:cNvSpPr>
                  <a:spLocks noChangeArrowheads="1"/>
                </p:cNvSpPr>
                <p:nvPr/>
              </p:nvSpPr>
              <p:spPr bwMode="auto">
                <a:xfrm>
                  <a:off x="9407" y="15013"/>
                  <a:ext cx="897" cy="935"/>
                </a:xfrm>
                <a:prstGeom prst="ellipse">
                  <a:avLst/>
                </a:prstGeom>
                <a:noFill/>
                <a:ln w="9525">
                  <a:solidFill>
                    <a:srgbClr val="F79646"/>
                  </a:solidFill>
                  <a:round/>
                  <a:headEnd/>
                  <a:tailEnd/>
                </a:ln>
              </p:spPr>
              <p:txBody>
                <a:bodyPr vert="horz" wrap="square" lIns="68580" tIns="34290" rIns="68580" bIns="34290" numCol="1" anchor="t" anchorCtr="0" compatLnSpc="1">
                  <a:prstTxWarp prst="textNoShape">
                    <a:avLst/>
                  </a:prstTxWarp>
                </a:bodyPr>
                <a:lstStyle>
                  <a:lvl1pPr marL="0" algn="l" rtl="0" latinLnBrk="0">
                    <a:defRPr lang="zh-TW" sz="1800" kern="1200">
                      <a:solidFill>
                        <a:schemeClr val="tx1"/>
                      </a:solidFill>
                      <a:latin typeface="+mn-lt"/>
                      <a:ea typeface="+mn-ea"/>
                      <a:cs typeface="+mn-cs"/>
                    </a:defRPr>
                  </a:lvl1pPr>
                  <a:lvl2pPr marL="457200" algn="l" rtl="0" latinLnBrk="0">
                    <a:defRPr lang="zh-TW" sz="1800" kern="1200">
                      <a:solidFill>
                        <a:schemeClr val="tx1"/>
                      </a:solidFill>
                      <a:latin typeface="+mn-lt"/>
                      <a:ea typeface="+mn-ea"/>
                      <a:cs typeface="+mn-cs"/>
                    </a:defRPr>
                  </a:lvl2pPr>
                  <a:lvl3pPr marL="914400" algn="l" rtl="0" latinLnBrk="0">
                    <a:defRPr lang="zh-TW" sz="1800" kern="1200">
                      <a:solidFill>
                        <a:schemeClr val="tx1"/>
                      </a:solidFill>
                      <a:latin typeface="+mn-lt"/>
                      <a:ea typeface="+mn-ea"/>
                      <a:cs typeface="+mn-cs"/>
                    </a:defRPr>
                  </a:lvl3pPr>
                  <a:lvl4pPr marL="1371600" algn="l" rtl="0" latinLnBrk="0">
                    <a:defRPr lang="zh-TW" sz="1800" kern="1200">
                      <a:solidFill>
                        <a:schemeClr val="tx1"/>
                      </a:solidFill>
                      <a:latin typeface="+mn-lt"/>
                      <a:ea typeface="+mn-ea"/>
                      <a:cs typeface="+mn-cs"/>
                    </a:defRPr>
                  </a:lvl4pPr>
                  <a:lvl5pPr marL="1828800" algn="l" rtl="0" latinLnBrk="0">
                    <a:defRPr lang="zh-TW" sz="1800" kern="1200">
                      <a:solidFill>
                        <a:schemeClr val="tx1"/>
                      </a:solidFill>
                      <a:latin typeface="+mn-lt"/>
                      <a:ea typeface="+mn-ea"/>
                      <a:cs typeface="+mn-cs"/>
                    </a:defRPr>
                  </a:lvl5pPr>
                  <a:lvl6pPr marL="2286000" algn="l" rtl="0" latinLnBrk="0">
                    <a:defRPr lang="zh-TW" sz="1800" kern="1200">
                      <a:solidFill>
                        <a:schemeClr val="tx1"/>
                      </a:solidFill>
                      <a:latin typeface="+mn-lt"/>
                      <a:ea typeface="+mn-ea"/>
                      <a:cs typeface="+mn-cs"/>
                    </a:defRPr>
                  </a:lvl6pPr>
                  <a:lvl7pPr marL="2743200" algn="l" rtl="0" latinLnBrk="0">
                    <a:defRPr lang="zh-TW" sz="1800" kern="1200">
                      <a:solidFill>
                        <a:schemeClr val="tx1"/>
                      </a:solidFill>
                      <a:latin typeface="+mn-lt"/>
                      <a:ea typeface="+mn-ea"/>
                      <a:cs typeface="+mn-cs"/>
                    </a:defRPr>
                  </a:lvl7pPr>
                  <a:lvl8pPr marL="3200400" algn="l" rtl="0" latinLnBrk="0">
                    <a:defRPr lang="zh-TW" sz="1800" kern="1200">
                      <a:solidFill>
                        <a:schemeClr val="tx1"/>
                      </a:solidFill>
                      <a:latin typeface="+mn-lt"/>
                      <a:ea typeface="+mn-ea"/>
                      <a:cs typeface="+mn-cs"/>
                    </a:defRPr>
                  </a:lvl8pPr>
                  <a:lvl9pPr marL="3657600" algn="l" rtl="0" latinLnBrk="0">
                    <a:defRPr lang="zh-TW" sz="1800" kern="1200">
                      <a:solidFill>
                        <a:schemeClr val="tx1"/>
                      </a:solidFill>
                      <a:latin typeface="+mn-lt"/>
                      <a:ea typeface="+mn-ea"/>
                      <a:cs typeface="+mn-cs"/>
                    </a:defRPr>
                  </a:lvl9pPr>
                  <a:extLst/>
                </a:lstStyle>
                <a:p>
                  <a:endParaRPr lang="zh-TW" altLang="en-US" sz="1350"/>
                </a:p>
              </p:txBody>
            </p:sp>
            <p:sp>
              <p:nvSpPr>
                <p:cNvPr id="18" name="AutoShape 16"/>
                <p:cNvSpPr>
                  <a:spLocks noChangeArrowheads="1"/>
                </p:cNvSpPr>
                <p:nvPr/>
              </p:nvSpPr>
              <p:spPr bwMode="auto">
                <a:xfrm>
                  <a:off x="10043" y="13807"/>
                  <a:ext cx="1898" cy="794"/>
                </a:xfrm>
                <a:prstGeom prst="wedgeRoundRectCallout">
                  <a:avLst>
                    <a:gd name="adj1" fmla="val -43049"/>
                    <a:gd name="adj2" fmla="val 115779"/>
                    <a:gd name="adj3" fmla="val 16667"/>
                  </a:avLst>
                </a:prstGeom>
                <a:solidFill>
                  <a:srgbClr val="FFFFFF"/>
                </a:solidFill>
                <a:ln w="9525">
                  <a:solidFill>
                    <a:srgbClr val="F79646"/>
                  </a:solidFill>
                  <a:miter lim="800000"/>
                  <a:headEnd/>
                  <a:tailEnd/>
                </a:ln>
              </p:spPr>
              <p:txBody>
                <a:bodyPr vert="horz" wrap="square" lIns="68580" tIns="34290" rIns="68580" bIns="34290" numCol="1" anchor="t" anchorCtr="0" compatLnSpc="1">
                  <a:prstTxWarp prst="textNoShape">
                    <a:avLst/>
                  </a:prstTxWarp>
                </a:bodyPr>
                <a:lstStyle>
                  <a:lvl1pPr marL="0" algn="l" rtl="0" latinLnBrk="0">
                    <a:defRPr lang="zh-TW" sz="1800" kern="1200">
                      <a:solidFill>
                        <a:schemeClr val="tx1"/>
                      </a:solidFill>
                      <a:latin typeface="+mn-lt"/>
                      <a:ea typeface="+mn-ea"/>
                      <a:cs typeface="+mn-cs"/>
                    </a:defRPr>
                  </a:lvl1pPr>
                  <a:lvl2pPr marL="457200" algn="l" rtl="0" latinLnBrk="0">
                    <a:defRPr lang="zh-TW" sz="1800" kern="1200">
                      <a:solidFill>
                        <a:schemeClr val="tx1"/>
                      </a:solidFill>
                      <a:latin typeface="+mn-lt"/>
                      <a:ea typeface="+mn-ea"/>
                      <a:cs typeface="+mn-cs"/>
                    </a:defRPr>
                  </a:lvl2pPr>
                  <a:lvl3pPr marL="914400" algn="l" rtl="0" latinLnBrk="0">
                    <a:defRPr lang="zh-TW" sz="1800" kern="1200">
                      <a:solidFill>
                        <a:schemeClr val="tx1"/>
                      </a:solidFill>
                      <a:latin typeface="+mn-lt"/>
                      <a:ea typeface="+mn-ea"/>
                      <a:cs typeface="+mn-cs"/>
                    </a:defRPr>
                  </a:lvl3pPr>
                  <a:lvl4pPr marL="1371600" algn="l" rtl="0" latinLnBrk="0">
                    <a:defRPr lang="zh-TW" sz="1800" kern="1200">
                      <a:solidFill>
                        <a:schemeClr val="tx1"/>
                      </a:solidFill>
                      <a:latin typeface="+mn-lt"/>
                      <a:ea typeface="+mn-ea"/>
                      <a:cs typeface="+mn-cs"/>
                    </a:defRPr>
                  </a:lvl4pPr>
                  <a:lvl5pPr marL="1828800" algn="l" rtl="0" latinLnBrk="0">
                    <a:defRPr lang="zh-TW" sz="1800" kern="1200">
                      <a:solidFill>
                        <a:schemeClr val="tx1"/>
                      </a:solidFill>
                      <a:latin typeface="+mn-lt"/>
                      <a:ea typeface="+mn-ea"/>
                      <a:cs typeface="+mn-cs"/>
                    </a:defRPr>
                  </a:lvl5pPr>
                  <a:lvl6pPr marL="2286000" algn="l" rtl="0" latinLnBrk="0">
                    <a:defRPr lang="zh-TW" sz="1800" kern="1200">
                      <a:solidFill>
                        <a:schemeClr val="tx1"/>
                      </a:solidFill>
                      <a:latin typeface="+mn-lt"/>
                      <a:ea typeface="+mn-ea"/>
                      <a:cs typeface="+mn-cs"/>
                    </a:defRPr>
                  </a:lvl6pPr>
                  <a:lvl7pPr marL="2743200" algn="l" rtl="0" latinLnBrk="0">
                    <a:defRPr lang="zh-TW" sz="1800" kern="1200">
                      <a:solidFill>
                        <a:schemeClr val="tx1"/>
                      </a:solidFill>
                      <a:latin typeface="+mn-lt"/>
                      <a:ea typeface="+mn-ea"/>
                      <a:cs typeface="+mn-cs"/>
                    </a:defRPr>
                  </a:lvl7pPr>
                  <a:lvl8pPr marL="3200400" algn="l" rtl="0" latinLnBrk="0">
                    <a:defRPr lang="zh-TW" sz="1800" kern="1200">
                      <a:solidFill>
                        <a:schemeClr val="tx1"/>
                      </a:solidFill>
                      <a:latin typeface="+mn-lt"/>
                      <a:ea typeface="+mn-ea"/>
                      <a:cs typeface="+mn-cs"/>
                    </a:defRPr>
                  </a:lvl8pPr>
                  <a:lvl9pPr marL="3657600" algn="l" rtl="0" latinLnBrk="0">
                    <a:defRPr lang="zh-TW" sz="1800" kern="1200">
                      <a:solidFill>
                        <a:schemeClr val="tx1"/>
                      </a:solidFill>
                      <a:latin typeface="+mn-lt"/>
                      <a:ea typeface="+mn-ea"/>
                      <a:cs typeface="+mn-cs"/>
                    </a:defRPr>
                  </a:lvl9pPr>
                  <a:extLst/>
                </a:lstStyle>
                <a:p>
                  <a:pPr defTabSz="685800" fontAlgn="base">
                    <a:spcBef>
                      <a:spcPct val="0"/>
                    </a:spcBef>
                    <a:spcAft>
                      <a:spcPct val="0"/>
                    </a:spcAft>
                  </a:pPr>
                  <a:r>
                    <a:rPr kumimoji="1" lang="en-US" altLang="zh-TW" sz="900" dirty="0">
                      <a:solidFill>
                        <a:srgbClr val="FF0000"/>
                      </a:solidFill>
                      <a:effectLst>
                        <a:glow rad="63500">
                          <a:schemeClr val="accent2">
                            <a:satMod val="175000"/>
                            <a:alpha val="40000"/>
                          </a:schemeClr>
                        </a:glow>
                      </a:effectLst>
                      <a:latin typeface="Calibri" pitchFamily="34" charset="0"/>
                      <a:ea typeface="新細明體" pitchFamily="18" charset="-120"/>
                      <a:cs typeface="新細明體" pitchFamily="18" charset="-120"/>
                    </a:rPr>
                    <a:t>Anti-</a:t>
                  </a:r>
                  <a:r>
                    <a:rPr kumimoji="1" lang="en-US" altLang="zh-TW" sz="900" dirty="0" err="1">
                      <a:solidFill>
                        <a:srgbClr val="FF0000"/>
                      </a:solidFill>
                      <a:effectLst>
                        <a:glow rad="63500">
                          <a:schemeClr val="accent2">
                            <a:satMod val="175000"/>
                            <a:alpha val="40000"/>
                          </a:schemeClr>
                        </a:glow>
                      </a:effectLst>
                      <a:latin typeface="Calibri" pitchFamily="34" charset="0"/>
                      <a:ea typeface="新細明體" pitchFamily="18" charset="-120"/>
                      <a:cs typeface="新細明體" pitchFamily="18" charset="-120"/>
                    </a:rPr>
                    <a:t>keylogger</a:t>
                  </a:r>
                  <a:r>
                    <a:rPr kumimoji="1" lang="en-US" altLang="zh-TW" sz="900" dirty="0">
                      <a:solidFill>
                        <a:srgbClr val="FF0000"/>
                      </a:solidFill>
                      <a:effectLst>
                        <a:glow rad="63500">
                          <a:schemeClr val="accent2">
                            <a:satMod val="175000"/>
                            <a:alpha val="40000"/>
                          </a:schemeClr>
                        </a:glow>
                      </a:effectLst>
                      <a:latin typeface="Calibri" pitchFamily="34" charset="0"/>
                      <a:ea typeface="新細明體" pitchFamily="18" charset="-120"/>
                      <a:cs typeface="新細明體" pitchFamily="18" charset="-120"/>
                    </a:rPr>
                    <a:t> Active logo</a:t>
                  </a:r>
                  <a:endParaRPr kumimoji="1" lang="zh-TW" altLang="zh-TW" sz="1350" dirty="0">
                    <a:solidFill>
                      <a:srgbClr val="FF0000"/>
                    </a:solidFill>
                    <a:effectLst>
                      <a:glow rad="63500">
                        <a:schemeClr val="accent2">
                          <a:satMod val="175000"/>
                          <a:alpha val="40000"/>
                        </a:schemeClr>
                      </a:glow>
                    </a:effectLst>
                    <a:latin typeface="Arial" pitchFamily="34" charset="0"/>
                    <a:ea typeface="新細明體" pitchFamily="18" charset="-120"/>
                    <a:cs typeface="新細明體" pitchFamily="18" charset="-120"/>
                  </a:endParaRPr>
                </a:p>
              </p:txBody>
            </p:sp>
          </p:grpSp>
        </p:grpSp>
      </p:grpSp>
    </p:spTree>
    <p:extLst>
      <p:ext uri="{BB962C8B-B14F-4D97-AF65-F5344CB8AC3E}">
        <p14:creationId xmlns:p14="http://schemas.microsoft.com/office/powerpoint/2010/main" val="13710928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30</a:t>
            </a:fld>
            <a:endParaRPr lang="zh-TW" altLang="en-US"/>
          </a:p>
        </p:txBody>
      </p:sp>
      <p:pic>
        <p:nvPicPr>
          <p:cNvPr id="5" name="圖片 4"/>
          <p:cNvPicPr>
            <a:picLocks noChangeAspect="1"/>
          </p:cNvPicPr>
          <p:nvPr/>
        </p:nvPicPr>
        <p:blipFill>
          <a:blip r:embed="rId2"/>
          <a:stretch>
            <a:fillRect/>
          </a:stretch>
        </p:blipFill>
        <p:spPr>
          <a:xfrm>
            <a:off x="0" y="857251"/>
            <a:ext cx="9144000" cy="5141435"/>
          </a:xfrm>
          <a:prstGeom prst="rect">
            <a:avLst/>
          </a:prstGeom>
        </p:spPr>
      </p:pic>
      <p:sp>
        <p:nvSpPr>
          <p:cNvPr id="6" name="圓角矩形 5"/>
          <p:cNvSpPr/>
          <p:nvPr/>
        </p:nvSpPr>
        <p:spPr>
          <a:xfrm>
            <a:off x="1594757" y="4221021"/>
            <a:ext cx="6455228" cy="9361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Tree>
    <p:extLst>
      <p:ext uri="{BB962C8B-B14F-4D97-AF65-F5344CB8AC3E}">
        <p14:creationId xmlns:p14="http://schemas.microsoft.com/office/powerpoint/2010/main" val="42873523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346" y="188640"/>
            <a:ext cx="7765322" cy="970450"/>
          </a:xfrm>
        </p:spPr>
        <p:txBody>
          <a:bodyPr/>
          <a:lstStyle/>
          <a:p>
            <a:r>
              <a:rPr lang="zh-TW" altLang="en-US" dirty="0" smtClean="0"/>
              <a:t>北京銀盾思創</a:t>
            </a:r>
            <a:endParaRPr lang="zh-TW" altLang="en-US" dirty="0"/>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31</a:t>
            </a:fld>
            <a:endParaRPr lang="zh-TW" altLang="en-US"/>
          </a:p>
        </p:txBody>
      </p:sp>
      <p:pic>
        <p:nvPicPr>
          <p:cNvPr id="21" name="圖片 20"/>
          <p:cNvPicPr>
            <a:picLocks noChangeAspect="1"/>
          </p:cNvPicPr>
          <p:nvPr/>
        </p:nvPicPr>
        <p:blipFill>
          <a:blip r:embed="rId2"/>
          <a:stretch>
            <a:fillRect/>
          </a:stretch>
        </p:blipFill>
        <p:spPr>
          <a:xfrm>
            <a:off x="1547664" y="984268"/>
            <a:ext cx="5832648" cy="5689277"/>
          </a:xfrm>
          <a:prstGeom prst="rect">
            <a:avLst/>
          </a:prstGeom>
          <a:ln w="38100">
            <a:solidFill>
              <a:srgbClr val="002060"/>
            </a:solidFill>
          </a:ln>
        </p:spPr>
      </p:pic>
    </p:spTree>
    <p:extLst>
      <p:ext uri="{BB962C8B-B14F-4D97-AF65-F5344CB8AC3E}">
        <p14:creationId xmlns:p14="http://schemas.microsoft.com/office/powerpoint/2010/main" val="30643668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1124744"/>
            <a:ext cx="8676456" cy="970450"/>
          </a:xfrm>
        </p:spPr>
        <p:txBody>
          <a:bodyPr>
            <a:normAutofit fontScale="90000"/>
          </a:bodyPr>
          <a:lstStyle/>
          <a:p>
            <a:pPr marL="36900" indent="0"/>
            <a:r>
              <a:rPr lang="zh-TW" altLang="en-US" sz="4800" dirty="0" smtClean="0"/>
              <a:t>台灣的網路銀行</a:t>
            </a:r>
            <a:r>
              <a:rPr lang="en-US" altLang="zh-TW" sz="4800" dirty="0" smtClean="0"/>
              <a:t/>
            </a:r>
            <a:br>
              <a:rPr lang="en-US" altLang="zh-TW" sz="4800" dirty="0" smtClean="0"/>
            </a:br>
            <a:r>
              <a:rPr lang="zh-TW" altLang="en-US" sz="4800" dirty="0" smtClean="0"/>
              <a:t>「</a:t>
            </a:r>
            <a:r>
              <a:rPr lang="zh-TW" altLang="en-US" sz="4800" b="1" dirty="0" smtClean="0">
                <a:ln w="0"/>
                <a:solidFill>
                  <a:schemeClr val="tx1"/>
                </a:solidFill>
                <a:effectLst>
                  <a:outerShdw blurRad="38100" dist="38100" dir="2700000" algn="tl">
                    <a:srgbClr val="000000">
                      <a:alpha val="43137"/>
                    </a:srgbClr>
                  </a:outerShdw>
                </a:effectLst>
              </a:rPr>
              <a:t>安</a:t>
            </a:r>
            <a:r>
              <a:rPr lang="zh-TW" altLang="en-US" sz="4800" b="1" dirty="0">
                <a:ln w="0"/>
                <a:solidFill>
                  <a:schemeClr val="tx1"/>
                </a:solidFill>
                <a:effectLst>
                  <a:outerShdw blurRad="38100" dist="38100" dir="2700000" algn="tl">
                    <a:srgbClr val="000000">
                      <a:alpha val="43137"/>
                    </a:srgbClr>
                  </a:outerShdw>
                </a:effectLst>
              </a:rPr>
              <a:t>控基準</a:t>
            </a:r>
            <a:r>
              <a:rPr lang="zh-TW" altLang="en-US" sz="4800" dirty="0" smtClean="0"/>
              <a:t>」</a:t>
            </a:r>
            <a:r>
              <a:rPr lang="en-US" altLang="zh-TW" sz="4800" dirty="0" smtClean="0"/>
              <a:t>2013</a:t>
            </a:r>
            <a:r>
              <a:rPr lang="zh-TW" altLang="en-US" sz="4800" dirty="0" smtClean="0"/>
              <a:t>更新主要內容</a:t>
            </a:r>
            <a:endParaRPr lang="zh-TW" altLang="en-US" sz="4800" dirty="0"/>
          </a:p>
        </p:txBody>
      </p:sp>
      <p:sp>
        <p:nvSpPr>
          <p:cNvPr id="3" name="內容版面配置區 2"/>
          <p:cNvSpPr>
            <a:spLocks noGrp="1"/>
          </p:cNvSpPr>
          <p:nvPr>
            <p:ph idx="1"/>
          </p:nvPr>
        </p:nvSpPr>
        <p:spPr>
          <a:xfrm>
            <a:off x="395536" y="2813397"/>
            <a:ext cx="8424936" cy="3999979"/>
          </a:xfrm>
        </p:spPr>
        <p:txBody>
          <a:bodyPr>
            <a:noAutofit/>
          </a:bodyPr>
          <a:lstStyle/>
          <a:p>
            <a:pPr marL="36900" indent="0">
              <a:buNone/>
            </a:pPr>
            <a:r>
              <a:rPr lang="en-US" altLang="zh-TW" sz="4000" dirty="0" smtClean="0">
                <a:effectLst/>
              </a:rPr>
              <a:t>1</a:t>
            </a:r>
            <a:r>
              <a:rPr lang="en-US" altLang="zh-TW" sz="4000" dirty="0">
                <a:effectLst/>
              </a:rPr>
              <a:t>. </a:t>
            </a:r>
            <a:r>
              <a:rPr lang="zh-TW" altLang="zh-TW" sz="4000" dirty="0">
                <a:effectLst/>
              </a:rPr>
              <a:t>防止帳號密碼被側錄或再應用。</a:t>
            </a:r>
          </a:p>
          <a:p>
            <a:pPr marL="36900" indent="0">
              <a:buNone/>
            </a:pPr>
            <a:r>
              <a:rPr lang="en-US" altLang="zh-TW" sz="4000" dirty="0">
                <a:effectLst/>
              </a:rPr>
              <a:t>2. </a:t>
            </a:r>
            <a:r>
              <a:rPr lang="zh-TW" altLang="zh-TW" sz="4000" dirty="0">
                <a:effectLst/>
              </a:rPr>
              <a:t>交易憑證不得常駐存放</a:t>
            </a:r>
            <a:r>
              <a:rPr lang="zh-TW" altLang="zh-TW" sz="4000" dirty="0" smtClean="0">
                <a:effectLst/>
              </a:rPr>
              <a:t>在電腦</a:t>
            </a:r>
            <a:r>
              <a:rPr lang="zh-TW" altLang="zh-TW" sz="4000" dirty="0">
                <a:effectLst/>
              </a:rPr>
              <a:t>內。</a:t>
            </a:r>
          </a:p>
          <a:p>
            <a:pPr marL="36900" indent="0">
              <a:buNone/>
            </a:pPr>
            <a:r>
              <a:rPr lang="en-US" altLang="zh-TW" sz="4000" dirty="0">
                <a:effectLst/>
              </a:rPr>
              <a:t>3. </a:t>
            </a:r>
            <a:r>
              <a:rPr lang="zh-TW" altLang="zh-TW" sz="4000" dirty="0">
                <a:effectLst/>
              </a:rPr>
              <a:t>使用二種以上之安全技術。</a:t>
            </a:r>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32</a:t>
            </a:fld>
            <a:endParaRPr lang="zh-TW" altLang="en-US"/>
          </a:p>
        </p:txBody>
      </p:sp>
    </p:spTree>
    <p:extLst>
      <p:ext uri="{BB962C8B-B14F-4D97-AF65-F5344CB8AC3E}">
        <p14:creationId xmlns:p14="http://schemas.microsoft.com/office/powerpoint/2010/main" val="3661471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6000" dirty="0" smtClean="0">
                <a:latin typeface="+mn-ea"/>
                <a:ea typeface="+mn-ea"/>
              </a:rPr>
              <a:t>Agenda</a:t>
            </a:r>
            <a:endParaRPr lang="zh-TW" altLang="en-US" sz="6000" dirty="0">
              <a:latin typeface="+mn-ea"/>
              <a:ea typeface="+mn-ea"/>
            </a:endParaRPr>
          </a:p>
        </p:txBody>
      </p:sp>
      <p:sp>
        <p:nvSpPr>
          <p:cNvPr id="3" name="內容版面配置區 2"/>
          <p:cNvSpPr>
            <a:spLocks noGrp="1"/>
          </p:cNvSpPr>
          <p:nvPr>
            <p:ph idx="1"/>
          </p:nvPr>
        </p:nvSpPr>
        <p:spPr>
          <a:xfrm>
            <a:off x="685346" y="1732450"/>
            <a:ext cx="7765322" cy="4432854"/>
          </a:xfrm>
        </p:spPr>
        <p:txBody>
          <a:bodyPr>
            <a:noAutofit/>
          </a:bodyPr>
          <a:lstStyle/>
          <a:p>
            <a:pPr marL="36900" indent="0">
              <a:buNone/>
            </a:pPr>
            <a:r>
              <a:rPr lang="zh-TW" altLang="zh-TW" sz="3600" dirty="0">
                <a:solidFill>
                  <a:schemeClr val="bg1">
                    <a:lumMod val="75000"/>
                    <a:lumOff val="25000"/>
                  </a:schemeClr>
                </a:solidFill>
                <a:effectLst/>
              </a:rPr>
              <a:t>一、前言</a:t>
            </a:r>
          </a:p>
          <a:p>
            <a:pPr marL="36900" indent="0">
              <a:buNone/>
            </a:pPr>
            <a:r>
              <a:rPr lang="zh-TW" altLang="zh-TW" sz="3600" dirty="0" smtClean="0">
                <a:solidFill>
                  <a:schemeClr val="bg1">
                    <a:lumMod val="75000"/>
                    <a:lumOff val="25000"/>
                  </a:schemeClr>
                </a:solidFill>
                <a:effectLst/>
              </a:rPr>
              <a:t>二</a:t>
            </a:r>
            <a:r>
              <a:rPr lang="zh-TW" altLang="zh-TW" sz="3600" dirty="0">
                <a:solidFill>
                  <a:schemeClr val="bg1">
                    <a:lumMod val="75000"/>
                    <a:lumOff val="25000"/>
                  </a:schemeClr>
                </a:solidFill>
                <a:effectLst/>
              </a:rPr>
              <a:t>、國際相關法規</a:t>
            </a:r>
          </a:p>
          <a:p>
            <a:pPr marL="36900" indent="0">
              <a:buNone/>
            </a:pPr>
            <a:r>
              <a:rPr lang="zh-TW" altLang="zh-TW" sz="3600" dirty="0">
                <a:effectLst/>
              </a:rPr>
              <a:t>三、相關網路銀行資訊安全技術說明</a:t>
            </a:r>
          </a:p>
          <a:p>
            <a:pPr marL="36900" indent="0">
              <a:buNone/>
            </a:pPr>
            <a:r>
              <a:rPr lang="zh-TW" altLang="zh-TW" sz="3600" dirty="0">
                <a:solidFill>
                  <a:schemeClr val="bg1">
                    <a:lumMod val="75000"/>
                    <a:lumOff val="25000"/>
                  </a:schemeClr>
                </a:solidFill>
                <a:effectLst/>
              </a:rPr>
              <a:t>四、鍵盤加密技術</a:t>
            </a:r>
            <a:r>
              <a:rPr lang="zh-TW" altLang="zh-TW" sz="3600" dirty="0" smtClean="0">
                <a:solidFill>
                  <a:schemeClr val="bg1">
                    <a:lumMod val="75000"/>
                    <a:lumOff val="25000"/>
                  </a:schemeClr>
                </a:solidFill>
                <a:effectLst/>
              </a:rPr>
              <a:t>說明</a:t>
            </a:r>
            <a:endParaRPr lang="en-US" altLang="zh-TW" sz="3600" dirty="0" smtClean="0">
              <a:solidFill>
                <a:schemeClr val="bg1">
                  <a:lumMod val="75000"/>
                  <a:lumOff val="25000"/>
                </a:schemeClr>
              </a:solidFill>
              <a:effectLst/>
            </a:endParaRPr>
          </a:p>
          <a:p>
            <a:pPr marL="36900" indent="0">
              <a:buNone/>
            </a:pPr>
            <a:r>
              <a:rPr lang="zh-TW" altLang="zh-TW" sz="3600" dirty="0">
                <a:solidFill>
                  <a:schemeClr val="bg1">
                    <a:lumMod val="75000"/>
                    <a:lumOff val="25000"/>
                  </a:schemeClr>
                </a:solidFill>
                <a:effectLst/>
              </a:rPr>
              <a:t>五、鍵盤加密技術安全分析</a:t>
            </a:r>
          </a:p>
          <a:p>
            <a:pPr marL="36900" indent="0">
              <a:buNone/>
            </a:pPr>
            <a:r>
              <a:rPr lang="zh-TW" altLang="zh-TW" sz="3600" dirty="0">
                <a:solidFill>
                  <a:schemeClr val="bg1">
                    <a:lumMod val="75000"/>
                    <a:lumOff val="25000"/>
                  </a:schemeClr>
                </a:solidFill>
                <a:effectLst/>
              </a:rPr>
              <a:t>六、結論</a:t>
            </a:r>
          </a:p>
          <a:p>
            <a:pPr marL="36900" indent="0">
              <a:buNone/>
            </a:pPr>
            <a:endParaRPr lang="zh-TW" altLang="zh-TW" sz="3600" dirty="0">
              <a:effectLst/>
            </a:endParaRPr>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33</a:t>
            </a:fld>
            <a:endParaRPr lang="zh-TW" altLang="en-US"/>
          </a:p>
        </p:txBody>
      </p:sp>
    </p:spTree>
    <p:extLst>
      <p:ext uri="{BB962C8B-B14F-4D97-AF65-F5344CB8AC3E}">
        <p14:creationId xmlns:p14="http://schemas.microsoft.com/office/powerpoint/2010/main" val="1902534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609600"/>
            <a:ext cx="9144000" cy="970450"/>
          </a:xfrm>
        </p:spPr>
        <p:txBody>
          <a:bodyPr>
            <a:normAutofit fontScale="90000"/>
          </a:bodyPr>
          <a:lstStyle/>
          <a:p>
            <a:r>
              <a:rPr lang="en-US" altLang="zh-TW" dirty="0" smtClean="0">
                <a:effectLst/>
                <a:latin typeface="+mj-ea"/>
              </a:rPr>
              <a:t>Transaction Security Basic Requirements</a:t>
            </a:r>
            <a:endParaRPr lang="zh-TW" altLang="en-US" dirty="0">
              <a:latin typeface="+mj-ea"/>
            </a:endParaRPr>
          </a:p>
        </p:txBody>
      </p:sp>
      <p:sp>
        <p:nvSpPr>
          <p:cNvPr id="3" name="內容版面配置區 2"/>
          <p:cNvSpPr>
            <a:spLocks noGrp="1"/>
          </p:cNvSpPr>
          <p:nvPr>
            <p:ph idx="1"/>
          </p:nvPr>
        </p:nvSpPr>
        <p:spPr>
          <a:xfrm>
            <a:off x="685346" y="2034545"/>
            <a:ext cx="7765322" cy="4058751"/>
          </a:xfrm>
        </p:spPr>
        <p:txBody>
          <a:bodyPr>
            <a:normAutofit fontScale="92500"/>
          </a:bodyPr>
          <a:lstStyle/>
          <a:p>
            <a:pPr marL="494100" lvl="0" indent="-457200">
              <a:buFont typeface="+mj-lt"/>
              <a:buAutoNum type="arabicPeriod"/>
            </a:pPr>
            <a:r>
              <a:rPr lang="en-US" altLang="zh-TW" sz="3200" dirty="0" smtClean="0">
                <a:effectLst/>
                <a:latin typeface="+mn-ea"/>
              </a:rPr>
              <a:t>Confidentiality </a:t>
            </a:r>
            <a:r>
              <a:rPr lang="zh-TW" altLang="zh-TW" sz="3200" dirty="0">
                <a:effectLst/>
                <a:latin typeface="+mn-ea"/>
              </a:rPr>
              <a:t>（機密性）</a:t>
            </a:r>
          </a:p>
          <a:p>
            <a:pPr marL="494100" lvl="0" indent="-457200">
              <a:buFont typeface="+mj-lt"/>
              <a:buAutoNum type="arabicPeriod"/>
            </a:pPr>
            <a:r>
              <a:rPr lang="en-US" altLang="zh-TW" sz="3200" dirty="0">
                <a:effectLst/>
                <a:latin typeface="+mn-ea"/>
              </a:rPr>
              <a:t>Integrity </a:t>
            </a:r>
            <a:r>
              <a:rPr lang="zh-TW" altLang="zh-TW" sz="3200" dirty="0">
                <a:effectLst/>
                <a:latin typeface="+mn-ea"/>
              </a:rPr>
              <a:t>（完整性）</a:t>
            </a:r>
          </a:p>
          <a:p>
            <a:pPr marL="494100" lvl="0" indent="-457200">
              <a:buFont typeface="+mj-lt"/>
              <a:buAutoNum type="arabicPeriod"/>
            </a:pPr>
            <a:r>
              <a:rPr lang="en-US" altLang="zh-TW" sz="3200" dirty="0">
                <a:effectLst/>
                <a:latin typeface="+mn-ea"/>
              </a:rPr>
              <a:t>Authentication  </a:t>
            </a:r>
            <a:r>
              <a:rPr lang="zh-TW" altLang="zh-TW" sz="3200" dirty="0">
                <a:effectLst/>
                <a:latin typeface="+mn-ea"/>
              </a:rPr>
              <a:t>（身份認証，可驗証性）</a:t>
            </a:r>
          </a:p>
          <a:p>
            <a:pPr marL="494100" lvl="0" indent="-457200">
              <a:buFont typeface="+mj-lt"/>
              <a:buAutoNum type="arabicPeriod"/>
            </a:pPr>
            <a:r>
              <a:rPr lang="en-US" altLang="zh-TW" sz="3200" dirty="0">
                <a:effectLst/>
                <a:latin typeface="+mn-ea"/>
              </a:rPr>
              <a:t>Non-repudiation</a:t>
            </a:r>
            <a:r>
              <a:rPr lang="zh-TW" altLang="zh-TW" sz="3200" dirty="0">
                <a:effectLst/>
                <a:latin typeface="+mn-ea"/>
              </a:rPr>
              <a:t>（不可否認，可鑑識性）</a:t>
            </a:r>
          </a:p>
          <a:p>
            <a:pPr marL="494100" lvl="0" indent="-457200">
              <a:buFont typeface="+mj-lt"/>
              <a:buAutoNum type="arabicPeriod"/>
            </a:pPr>
            <a:r>
              <a:rPr lang="en-US" altLang="zh-TW" sz="3200" dirty="0">
                <a:effectLst/>
                <a:latin typeface="+mn-ea"/>
              </a:rPr>
              <a:t>Non-duplication</a:t>
            </a:r>
            <a:r>
              <a:rPr lang="zh-TW" altLang="zh-TW" sz="3200" dirty="0">
                <a:effectLst/>
                <a:latin typeface="+mn-ea"/>
              </a:rPr>
              <a:t>（不可重複，可確認</a:t>
            </a:r>
            <a:r>
              <a:rPr lang="zh-TW" altLang="zh-TW" sz="3200" dirty="0" smtClean="0">
                <a:effectLst/>
                <a:latin typeface="+mn-ea"/>
              </a:rPr>
              <a:t>性）</a:t>
            </a:r>
            <a:endParaRPr lang="zh-TW" altLang="zh-TW" dirty="0" smtClean="0">
              <a:effectLst/>
              <a:latin typeface="+mn-ea"/>
            </a:endParaRPr>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34</a:t>
            </a:fld>
            <a:endParaRPr lang="zh-TW" altLang="en-US" dirty="0"/>
          </a:p>
        </p:txBody>
      </p:sp>
    </p:spTree>
    <p:extLst>
      <p:ext uri="{BB962C8B-B14F-4D97-AF65-F5344CB8AC3E}">
        <p14:creationId xmlns:p14="http://schemas.microsoft.com/office/powerpoint/2010/main" val="871796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4294967295"/>
          </p:nvPr>
        </p:nvSpPr>
        <p:spPr>
          <a:xfrm>
            <a:off x="6585442" y="2200684"/>
            <a:ext cx="683954" cy="273844"/>
          </a:xfrm>
          <a:prstGeom prst="rect">
            <a:avLst/>
          </a:prstGeom>
        </p:spPr>
        <p:txBody>
          <a:bodyPr/>
          <a:lstStyle/>
          <a:p>
            <a:fld id="{32956DFA-06A7-4A92-8202-038AE4696A14}" type="datetime1">
              <a:rPr lang="zh-TW" altLang="en-US" smtClean="0"/>
              <a:t>2014/8/21</a:t>
            </a:fld>
            <a:endParaRPr lang="en-US" dirty="0"/>
          </a:p>
        </p:txBody>
      </p:sp>
      <p:sp>
        <p:nvSpPr>
          <p:cNvPr id="5" name="投影片編號版面配置區 4"/>
          <p:cNvSpPr>
            <a:spLocks noGrp="1"/>
          </p:cNvSpPr>
          <p:nvPr>
            <p:ph type="sldNum" sz="quarter" idx="4294967295"/>
          </p:nvPr>
        </p:nvSpPr>
        <p:spPr>
          <a:xfrm>
            <a:off x="6762011" y="2070035"/>
            <a:ext cx="512504" cy="273844"/>
          </a:xfrm>
          <a:prstGeom prst="rect">
            <a:avLst/>
          </a:prstGeom>
        </p:spPr>
        <p:txBody>
          <a:bodyPr/>
          <a:lstStyle/>
          <a:p>
            <a:fld id="{D57F1E4F-1CFF-5643-939E-217C01CDF565}" type="slidenum">
              <a:rPr lang="en-US" smtClean="0"/>
              <a:pPr/>
              <a:t>35</a:t>
            </a:fld>
            <a:endParaRPr lang="en-US" dirty="0"/>
          </a:p>
        </p:txBody>
      </p:sp>
      <p:grpSp>
        <p:nvGrpSpPr>
          <p:cNvPr id="13" name="群組 17"/>
          <p:cNvGrpSpPr/>
          <p:nvPr/>
        </p:nvGrpSpPr>
        <p:grpSpPr>
          <a:xfrm>
            <a:off x="0" y="1700808"/>
            <a:ext cx="9144000" cy="1393912"/>
            <a:chOff x="0" y="0"/>
            <a:chExt cx="9108504" cy="1628801"/>
          </a:xfrm>
        </p:grpSpPr>
        <p:pic>
          <p:nvPicPr>
            <p:cNvPr id="14" name="Picture 4" descr="D:\P\oTHE_team\presentation\ref\thinking (2).jpg"/>
            <p:cNvPicPr>
              <a:picLocks noChangeAspect="1" noChangeArrowheads="1"/>
            </p:cNvPicPr>
            <p:nvPr/>
          </p:nvPicPr>
          <p:blipFill>
            <a:blip r:embed="rId2" cstate="print"/>
            <a:srcRect/>
            <a:stretch>
              <a:fillRect/>
            </a:stretch>
          </p:blipFill>
          <p:spPr bwMode="auto">
            <a:xfrm>
              <a:off x="5652120" y="1"/>
              <a:ext cx="2345535" cy="1628800"/>
            </a:xfrm>
            <a:prstGeom prst="rect">
              <a:avLst/>
            </a:prstGeom>
            <a:noFill/>
          </p:spPr>
        </p:pic>
        <p:pic>
          <p:nvPicPr>
            <p:cNvPr id="15" name="Picture 6" descr="D:\P\oTHE_team\presentation\ref\john-p-thinking.jpg"/>
            <p:cNvPicPr>
              <a:picLocks noChangeAspect="1" noChangeArrowheads="1"/>
            </p:cNvPicPr>
            <p:nvPr/>
          </p:nvPicPr>
          <p:blipFill>
            <a:blip r:embed="rId3" cstate="print"/>
            <a:srcRect/>
            <a:stretch>
              <a:fillRect/>
            </a:stretch>
          </p:blipFill>
          <p:spPr bwMode="auto">
            <a:xfrm>
              <a:off x="7596336" y="0"/>
              <a:ext cx="1512168" cy="1625680"/>
            </a:xfrm>
            <a:prstGeom prst="rect">
              <a:avLst/>
            </a:prstGeom>
            <a:noFill/>
          </p:spPr>
        </p:pic>
        <p:pic>
          <p:nvPicPr>
            <p:cNvPr id="16" name="Picture 9" descr="D:\P\oTHE_team\presentation\ref\ThinkingSmiley.jpg"/>
            <p:cNvPicPr>
              <a:picLocks noChangeAspect="1" noChangeArrowheads="1"/>
            </p:cNvPicPr>
            <p:nvPr/>
          </p:nvPicPr>
          <p:blipFill>
            <a:blip r:embed="rId4" cstate="print"/>
            <a:srcRect/>
            <a:stretch>
              <a:fillRect/>
            </a:stretch>
          </p:blipFill>
          <p:spPr bwMode="auto">
            <a:xfrm>
              <a:off x="2699792" y="3957"/>
              <a:ext cx="1529730" cy="1624844"/>
            </a:xfrm>
            <a:prstGeom prst="rect">
              <a:avLst/>
            </a:prstGeom>
            <a:noFill/>
          </p:spPr>
        </p:pic>
        <p:pic>
          <p:nvPicPr>
            <p:cNvPr id="17" name="Picture 7" descr="D:\P\oTHE_team\presentation\ref\thinking.gif"/>
            <p:cNvPicPr>
              <a:picLocks noChangeAspect="1" noChangeArrowheads="1"/>
            </p:cNvPicPr>
            <p:nvPr/>
          </p:nvPicPr>
          <p:blipFill>
            <a:blip r:embed="rId5" cstate="print"/>
            <a:srcRect/>
            <a:stretch>
              <a:fillRect/>
            </a:stretch>
          </p:blipFill>
          <p:spPr bwMode="auto">
            <a:xfrm>
              <a:off x="0" y="0"/>
              <a:ext cx="1475656" cy="1628800"/>
            </a:xfrm>
            <a:prstGeom prst="rect">
              <a:avLst/>
            </a:prstGeom>
            <a:noFill/>
          </p:spPr>
        </p:pic>
        <p:pic>
          <p:nvPicPr>
            <p:cNvPr id="18" name="Picture 8" descr="D:\P\oTHE_team\presentation\ref\thinking-cap.gif"/>
            <p:cNvPicPr>
              <a:picLocks noChangeAspect="1" noChangeArrowheads="1"/>
            </p:cNvPicPr>
            <p:nvPr/>
          </p:nvPicPr>
          <p:blipFill>
            <a:blip r:embed="rId6" cstate="print"/>
            <a:srcRect/>
            <a:stretch>
              <a:fillRect/>
            </a:stretch>
          </p:blipFill>
          <p:spPr bwMode="auto">
            <a:xfrm>
              <a:off x="1331640" y="0"/>
              <a:ext cx="1403648" cy="1625680"/>
            </a:xfrm>
            <a:prstGeom prst="rect">
              <a:avLst/>
            </a:prstGeom>
            <a:noFill/>
          </p:spPr>
        </p:pic>
        <p:pic>
          <p:nvPicPr>
            <p:cNvPr id="19" name="Picture 3" descr="D:\P\oTHE_team\presentation\ref\new-creative-thinking-tool-mind-body-dissonance_1.jpg"/>
            <p:cNvPicPr>
              <a:picLocks noChangeAspect="1" noChangeArrowheads="1"/>
            </p:cNvPicPr>
            <p:nvPr/>
          </p:nvPicPr>
          <p:blipFill>
            <a:blip r:embed="rId7" cstate="print"/>
            <a:srcRect/>
            <a:stretch>
              <a:fillRect/>
            </a:stretch>
          </p:blipFill>
          <p:spPr bwMode="auto">
            <a:xfrm>
              <a:off x="4211960" y="0"/>
              <a:ext cx="1628800" cy="1628800"/>
            </a:xfrm>
            <a:prstGeom prst="rect">
              <a:avLst/>
            </a:prstGeom>
            <a:noFill/>
          </p:spPr>
        </p:pic>
      </p:grpSp>
      <p:sp>
        <p:nvSpPr>
          <p:cNvPr id="23" name="矩形 22"/>
          <p:cNvSpPr/>
          <p:nvPr/>
        </p:nvSpPr>
        <p:spPr>
          <a:xfrm>
            <a:off x="766614" y="3300451"/>
            <a:ext cx="6249981" cy="507831"/>
          </a:xfrm>
          <a:prstGeom prst="rect">
            <a:avLst/>
          </a:prstGeom>
        </p:spPr>
        <p:txBody>
          <a:bodyPr wrap="none">
            <a:spAutoFit/>
          </a:bodyPr>
          <a:lstStyle/>
          <a:p>
            <a:r>
              <a:rPr kumimoji="1" lang="en-US" altLang="zh-TW" sz="2700" b="1" dirty="0">
                <a:effectLst>
                  <a:glow rad="63500">
                    <a:schemeClr val="bg1">
                      <a:alpha val="40000"/>
                    </a:schemeClr>
                  </a:glow>
                  <a:outerShdw blurRad="38100" dist="38100" dir="2700000" algn="tl">
                    <a:srgbClr val="000000">
                      <a:alpha val="43137"/>
                    </a:srgbClr>
                  </a:outerShdw>
                </a:effectLst>
                <a:latin typeface="Arial" pitchFamily="34" charset="0"/>
                <a:ea typeface="微軟正黑體" pitchFamily="34" charset="-120"/>
                <a:cs typeface="Arial" pitchFamily="34" charset="0"/>
              </a:rPr>
              <a:t>What you know ? </a:t>
            </a:r>
            <a:r>
              <a:rPr kumimoji="1" lang="en-US" altLang="zh-TW" sz="2100" b="1" dirty="0">
                <a:effectLst>
                  <a:glow rad="63500">
                    <a:schemeClr val="bg1">
                      <a:alpha val="40000"/>
                    </a:schemeClr>
                  </a:glow>
                  <a:outerShdw blurRad="38100" dist="38100" dir="2700000" algn="tl">
                    <a:srgbClr val="000000">
                      <a:alpha val="43137"/>
                    </a:srgbClr>
                  </a:outerShdw>
                </a:effectLst>
                <a:latin typeface="Arial" pitchFamily="34" charset="0"/>
                <a:ea typeface="微軟正黑體" pitchFamily="34" charset="-120"/>
                <a:cs typeface="Arial" pitchFamily="34" charset="0"/>
              </a:rPr>
              <a:t>(1</a:t>
            </a:r>
            <a:r>
              <a:rPr kumimoji="1" lang="en-US" altLang="zh-TW" sz="2100" b="1" baseline="30000" dirty="0">
                <a:effectLst>
                  <a:glow rad="63500">
                    <a:schemeClr val="bg1">
                      <a:alpha val="40000"/>
                    </a:schemeClr>
                  </a:glow>
                  <a:outerShdw blurRad="38100" dist="38100" dir="2700000" algn="tl">
                    <a:srgbClr val="000000">
                      <a:alpha val="43137"/>
                    </a:srgbClr>
                  </a:outerShdw>
                </a:effectLst>
                <a:latin typeface="Arial" pitchFamily="34" charset="0"/>
                <a:ea typeface="微軟正黑體" pitchFamily="34" charset="-120"/>
                <a:cs typeface="Arial" pitchFamily="34" charset="0"/>
              </a:rPr>
              <a:t>st</a:t>
            </a:r>
            <a:r>
              <a:rPr kumimoji="1" lang="en-US" altLang="zh-TW" sz="2100" b="1" dirty="0">
                <a:effectLst>
                  <a:glow rad="63500">
                    <a:schemeClr val="bg1">
                      <a:alpha val="40000"/>
                    </a:schemeClr>
                  </a:glow>
                  <a:outerShdw blurRad="38100" dist="38100" dir="2700000" algn="tl">
                    <a:srgbClr val="000000">
                      <a:alpha val="43137"/>
                    </a:srgbClr>
                  </a:outerShdw>
                </a:effectLst>
                <a:latin typeface="Arial" pitchFamily="34" charset="0"/>
                <a:ea typeface="微軟正黑體" pitchFamily="34" charset="-120"/>
                <a:cs typeface="Arial" pitchFamily="34" charset="0"/>
              </a:rPr>
              <a:t> Factor, ID/password)</a:t>
            </a:r>
          </a:p>
        </p:txBody>
      </p:sp>
      <p:sp>
        <p:nvSpPr>
          <p:cNvPr id="24" name="矩形 23"/>
          <p:cNvSpPr/>
          <p:nvPr/>
        </p:nvSpPr>
        <p:spPr>
          <a:xfrm>
            <a:off x="1630711" y="4333713"/>
            <a:ext cx="6775766" cy="507831"/>
          </a:xfrm>
          <a:prstGeom prst="rect">
            <a:avLst/>
          </a:prstGeom>
        </p:spPr>
        <p:txBody>
          <a:bodyPr wrap="none">
            <a:spAutoFit/>
          </a:bodyPr>
          <a:lstStyle/>
          <a:p>
            <a:r>
              <a:rPr kumimoji="1" lang="en-US" altLang="zh-TW" sz="2700" dirty="0">
                <a:effectLst>
                  <a:glow rad="63500">
                    <a:schemeClr val="bg1">
                      <a:alpha val="40000"/>
                    </a:schemeClr>
                  </a:glow>
                </a:effectLst>
                <a:latin typeface="Arial" pitchFamily="34" charset="0"/>
                <a:ea typeface="微軟正黑體" pitchFamily="34" charset="-120"/>
                <a:cs typeface="Arial" pitchFamily="34" charset="0"/>
              </a:rPr>
              <a:t>What you have ? </a:t>
            </a:r>
            <a:r>
              <a:rPr kumimoji="1" lang="en-US" altLang="zh-TW" sz="2100" dirty="0">
                <a:effectLst>
                  <a:glow rad="63500">
                    <a:schemeClr val="bg1">
                      <a:alpha val="40000"/>
                    </a:schemeClr>
                  </a:glow>
                </a:effectLst>
                <a:latin typeface="Arial" pitchFamily="34" charset="0"/>
                <a:ea typeface="微軟正黑體" pitchFamily="34" charset="-120"/>
                <a:cs typeface="Arial" pitchFamily="34" charset="0"/>
              </a:rPr>
              <a:t>(2</a:t>
            </a:r>
            <a:r>
              <a:rPr kumimoji="1" lang="en-US" altLang="zh-TW" sz="2100" baseline="30000" dirty="0">
                <a:effectLst>
                  <a:glow rad="63500">
                    <a:schemeClr val="bg1">
                      <a:alpha val="40000"/>
                    </a:schemeClr>
                  </a:glow>
                </a:effectLst>
                <a:latin typeface="Arial" pitchFamily="34" charset="0"/>
                <a:ea typeface="微軟正黑體" pitchFamily="34" charset="-120"/>
                <a:cs typeface="Arial" pitchFamily="34" charset="0"/>
              </a:rPr>
              <a:t>nd</a:t>
            </a:r>
            <a:r>
              <a:rPr kumimoji="1" lang="en-US" altLang="zh-TW" sz="2100" dirty="0">
                <a:effectLst>
                  <a:glow rad="63500">
                    <a:schemeClr val="bg1">
                      <a:alpha val="40000"/>
                    </a:schemeClr>
                  </a:glow>
                </a:effectLst>
                <a:latin typeface="Arial" pitchFamily="34" charset="0"/>
                <a:ea typeface="微軟正黑體" pitchFamily="34" charset="-120"/>
                <a:cs typeface="Arial" pitchFamily="34" charset="0"/>
              </a:rPr>
              <a:t> Factor, </a:t>
            </a:r>
            <a:r>
              <a:rPr kumimoji="1" lang="en-US" altLang="zh-TW" sz="2100" dirty="0" smtClean="0">
                <a:effectLst>
                  <a:glow rad="63500">
                    <a:schemeClr val="bg1">
                      <a:alpha val="40000"/>
                    </a:schemeClr>
                  </a:glow>
                </a:effectLst>
                <a:latin typeface="Arial" pitchFamily="34" charset="0"/>
                <a:ea typeface="微軟正黑體" pitchFamily="34" charset="-120"/>
                <a:cs typeface="Arial" pitchFamily="34" charset="0"/>
              </a:rPr>
              <a:t>token, USB, SMS,…)</a:t>
            </a:r>
            <a:endParaRPr kumimoji="1" lang="en-US" altLang="zh-TW" sz="2700" dirty="0">
              <a:effectLst>
                <a:glow rad="63500">
                  <a:schemeClr val="bg1">
                    <a:alpha val="40000"/>
                  </a:schemeClr>
                </a:glow>
              </a:effectLst>
              <a:latin typeface="Arial" pitchFamily="34" charset="0"/>
              <a:ea typeface="微軟正黑體" pitchFamily="34" charset="-120"/>
              <a:cs typeface="Arial" pitchFamily="34" charset="0"/>
            </a:endParaRPr>
          </a:p>
        </p:txBody>
      </p:sp>
      <p:sp>
        <p:nvSpPr>
          <p:cNvPr id="25" name="矩形 24"/>
          <p:cNvSpPr/>
          <p:nvPr/>
        </p:nvSpPr>
        <p:spPr>
          <a:xfrm>
            <a:off x="2639012" y="5307061"/>
            <a:ext cx="6318909" cy="507831"/>
          </a:xfrm>
          <a:prstGeom prst="rect">
            <a:avLst/>
          </a:prstGeom>
        </p:spPr>
        <p:txBody>
          <a:bodyPr wrap="none">
            <a:spAutoFit/>
          </a:bodyPr>
          <a:lstStyle/>
          <a:p>
            <a:r>
              <a:rPr kumimoji="1" lang="en-US" altLang="zh-TW" sz="2700" dirty="0">
                <a:effectLst>
                  <a:glow rad="63500">
                    <a:schemeClr val="bg1">
                      <a:alpha val="40000"/>
                    </a:schemeClr>
                  </a:glow>
                </a:effectLst>
                <a:latin typeface="Arial" pitchFamily="34" charset="0"/>
                <a:ea typeface="微軟正黑體" pitchFamily="34" charset="-120"/>
                <a:cs typeface="Arial" pitchFamily="34" charset="0"/>
              </a:rPr>
              <a:t>What you are ? </a:t>
            </a:r>
            <a:r>
              <a:rPr kumimoji="1" lang="en-US" altLang="zh-TW" sz="2100" dirty="0">
                <a:effectLst>
                  <a:glow rad="63500">
                    <a:schemeClr val="bg1">
                      <a:alpha val="40000"/>
                    </a:schemeClr>
                  </a:glow>
                </a:effectLst>
                <a:latin typeface="Arial" pitchFamily="34" charset="0"/>
                <a:ea typeface="微軟正黑體" pitchFamily="34" charset="-120"/>
                <a:cs typeface="Arial" pitchFamily="34" charset="0"/>
              </a:rPr>
              <a:t>(3</a:t>
            </a:r>
            <a:r>
              <a:rPr kumimoji="1" lang="en-US" altLang="zh-TW" sz="2100" baseline="30000" dirty="0">
                <a:effectLst>
                  <a:glow rad="63500">
                    <a:schemeClr val="bg1">
                      <a:alpha val="40000"/>
                    </a:schemeClr>
                  </a:glow>
                </a:effectLst>
                <a:latin typeface="Arial" pitchFamily="34" charset="0"/>
                <a:ea typeface="微軟正黑體" pitchFamily="34" charset="-120"/>
                <a:cs typeface="Arial" pitchFamily="34" charset="0"/>
              </a:rPr>
              <a:t>rd</a:t>
            </a:r>
            <a:r>
              <a:rPr kumimoji="1" lang="en-US" altLang="zh-TW" sz="2100" dirty="0">
                <a:effectLst>
                  <a:glow rad="63500">
                    <a:schemeClr val="bg1">
                      <a:alpha val="40000"/>
                    </a:schemeClr>
                  </a:glow>
                </a:effectLst>
                <a:latin typeface="Arial" pitchFamily="34" charset="0"/>
                <a:ea typeface="微軟正黑體" pitchFamily="34" charset="-120"/>
                <a:cs typeface="Arial" pitchFamily="34" charset="0"/>
              </a:rPr>
              <a:t> Factor, </a:t>
            </a:r>
            <a:r>
              <a:rPr kumimoji="1" lang="en-US" altLang="zh-TW" sz="2100" dirty="0" smtClean="0">
                <a:effectLst>
                  <a:glow rad="63500">
                    <a:schemeClr val="bg1">
                      <a:alpha val="40000"/>
                    </a:schemeClr>
                  </a:glow>
                </a:effectLst>
                <a:latin typeface="Arial" pitchFamily="34" charset="0"/>
                <a:ea typeface="微軟正黑體" pitchFamily="34" charset="-120"/>
                <a:cs typeface="Arial" pitchFamily="34" charset="0"/>
              </a:rPr>
              <a:t>face, fingerprint, …)</a:t>
            </a:r>
            <a:endParaRPr lang="zh-TW" altLang="en-US" sz="2100" dirty="0">
              <a:effectLst>
                <a:glow rad="63500">
                  <a:schemeClr val="bg1">
                    <a:alpha val="40000"/>
                  </a:schemeClr>
                </a:glow>
              </a:effectLst>
            </a:endParaRPr>
          </a:p>
        </p:txBody>
      </p:sp>
      <p:sp>
        <p:nvSpPr>
          <p:cNvPr id="27" name="矩形 26"/>
          <p:cNvSpPr/>
          <p:nvPr/>
        </p:nvSpPr>
        <p:spPr>
          <a:xfrm>
            <a:off x="4329042" y="4853163"/>
            <a:ext cx="4275406" cy="453898"/>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迷失在 </a:t>
            </a:r>
            <a:r>
              <a:rPr lang="en-US" altLang="zh-TW" dirty="0">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2</a:t>
            </a:r>
            <a:r>
              <a:rPr lang="en-US" altLang="zh-TW" baseline="30000" dirty="0">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nd</a:t>
            </a:r>
            <a:r>
              <a:rPr lang="en-US" altLang="zh-TW" dirty="0">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 , 3</a:t>
            </a:r>
            <a:r>
              <a:rPr lang="en-US" altLang="zh-TW" baseline="30000" dirty="0">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rd</a:t>
            </a:r>
            <a:r>
              <a:rPr lang="en-US" altLang="zh-TW" dirty="0">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 Factor </a:t>
            </a:r>
            <a:r>
              <a:rPr lang="zh-TW" altLang="en-US" dirty="0">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的企業損失慘重</a:t>
            </a:r>
          </a:p>
        </p:txBody>
      </p:sp>
      <p:sp>
        <p:nvSpPr>
          <p:cNvPr id="28" name="矩形 27"/>
          <p:cNvSpPr/>
          <p:nvPr/>
        </p:nvSpPr>
        <p:spPr>
          <a:xfrm>
            <a:off x="1403648" y="5877272"/>
            <a:ext cx="7200800" cy="574058"/>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應該要</a:t>
            </a:r>
            <a:r>
              <a:rPr lang="en-US" altLang="zh-TW" sz="2400" dirty="0">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1st + (2</a:t>
            </a:r>
            <a:r>
              <a:rPr lang="en-US" altLang="zh-TW" sz="2400" baseline="30000" dirty="0">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nd</a:t>
            </a:r>
            <a:r>
              <a:rPr lang="en-US" altLang="zh-TW" sz="2400" dirty="0">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 or 3</a:t>
            </a:r>
            <a:r>
              <a:rPr lang="en-US" altLang="zh-TW" sz="2400" baseline="30000" dirty="0">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rd</a:t>
            </a:r>
            <a:r>
              <a:rPr lang="en-US" altLang="zh-TW" sz="2400" dirty="0">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 ) </a:t>
            </a:r>
            <a:r>
              <a:rPr lang="en-US" altLang="zh-TW" sz="2400" dirty="0" err="1">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Factor</a:t>
            </a:r>
            <a:r>
              <a:rPr lang="en-US" altLang="zh-TW" sz="3200" b="1" dirty="0" err="1">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S</a:t>
            </a:r>
            <a:r>
              <a:rPr lang="en-US" altLang="zh-TW" sz="2400" dirty="0">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rPr>
              <a:t> Authentication</a:t>
            </a:r>
            <a:endParaRPr lang="zh-TW" altLang="en-US" sz="2400" dirty="0">
              <a:solidFill>
                <a:schemeClr val="tx1">
                  <a:lumMod val="8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29" name="標題 2"/>
          <p:cNvSpPr>
            <a:spLocks noGrp="1"/>
          </p:cNvSpPr>
          <p:nvPr>
            <p:ph type="title"/>
          </p:nvPr>
        </p:nvSpPr>
        <p:spPr>
          <a:xfrm>
            <a:off x="403983" y="620655"/>
            <a:ext cx="7768417" cy="990600"/>
          </a:xfrm>
        </p:spPr>
        <p:txBody>
          <a:bodyPr>
            <a:normAutofit/>
          </a:bodyPr>
          <a:lstStyle/>
          <a:p>
            <a:r>
              <a:rPr lang="en-US" altLang="zh-TW" b="1" dirty="0">
                <a:latin typeface="+mn-ea"/>
                <a:ea typeface="+mn-ea"/>
              </a:rPr>
              <a:t>How </a:t>
            </a:r>
            <a:r>
              <a:rPr lang="en-US" altLang="zh-TW" b="1" dirty="0" smtClean="0">
                <a:latin typeface="+mn-ea"/>
                <a:ea typeface="+mn-ea"/>
              </a:rPr>
              <a:t>To Authenticate Securely?</a:t>
            </a:r>
            <a:endParaRPr lang="zh-TW" altLang="en-US" b="1" dirty="0">
              <a:latin typeface="+mn-ea"/>
              <a:ea typeface="+mn-ea"/>
            </a:endParaRPr>
          </a:p>
        </p:txBody>
      </p:sp>
      <p:sp>
        <p:nvSpPr>
          <p:cNvPr id="21" name="矩形 20"/>
          <p:cNvSpPr/>
          <p:nvPr/>
        </p:nvSpPr>
        <p:spPr>
          <a:xfrm>
            <a:off x="4329043" y="3825928"/>
            <a:ext cx="4275406" cy="447871"/>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convex"/>
            </a:sp3d>
          </a:bodyPr>
          <a:lstStyle/>
          <a:p>
            <a:pPr algn="ctr"/>
            <a:r>
              <a:rPr lang="en-US" altLang="zh-TW" sz="2000" dirty="0" smtClean="0">
                <a:ln w="0"/>
                <a:solidFill>
                  <a:schemeClr val="tx1">
                    <a:lumMod val="85000"/>
                  </a:schemeClr>
                </a:solidFill>
                <a:latin typeface="+mn-ea"/>
              </a:rPr>
              <a:t>Cost effective, but weakest </a:t>
            </a:r>
            <a:r>
              <a:rPr lang="en-US" altLang="zh-TW" sz="2000" dirty="0">
                <a:ln w="0"/>
                <a:solidFill>
                  <a:schemeClr val="tx1">
                    <a:lumMod val="85000"/>
                  </a:schemeClr>
                </a:solidFill>
                <a:latin typeface="+mn-ea"/>
              </a:rPr>
              <a:t>f</a:t>
            </a:r>
            <a:r>
              <a:rPr lang="en-US" altLang="zh-TW" sz="2000" dirty="0" smtClean="0">
                <a:ln w="0"/>
                <a:solidFill>
                  <a:schemeClr val="tx1">
                    <a:lumMod val="85000"/>
                  </a:schemeClr>
                </a:solidFill>
                <a:latin typeface="+mn-ea"/>
              </a:rPr>
              <a:t>actor</a:t>
            </a:r>
            <a:endParaRPr lang="zh-TW" altLang="en-US" sz="2000" dirty="0">
              <a:ln w="0"/>
              <a:solidFill>
                <a:schemeClr val="tx1">
                  <a:lumMod val="85000"/>
                </a:schemeClr>
              </a:solidFill>
              <a:latin typeface="+mn-ea"/>
            </a:endParaRPr>
          </a:p>
        </p:txBody>
      </p:sp>
      <p:cxnSp>
        <p:nvCxnSpPr>
          <p:cNvPr id="6" name="直線接點 5"/>
          <p:cNvCxnSpPr/>
          <p:nvPr/>
        </p:nvCxnSpPr>
        <p:spPr>
          <a:xfrm>
            <a:off x="0" y="1700808"/>
            <a:ext cx="914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0" y="3092049"/>
            <a:ext cx="914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7070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0" y="1713891"/>
            <a:ext cx="9144000" cy="5143500"/>
            <a:chOff x="0" y="857251"/>
            <a:chExt cx="9144000" cy="5143500"/>
          </a:xfrm>
        </p:grpSpPr>
        <p:pic>
          <p:nvPicPr>
            <p:cNvPr id="6" name="圖片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1"/>
              <a:ext cx="9144000" cy="5143500"/>
            </a:xfrm>
            <a:prstGeom prst="rect">
              <a:avLst/>
            </a:prstGeom>
            <a:noFill/>
            <a:ln>
              <a:noFill/>
            </a:ln>
          </p:spPr>
        </p:pic>
        <p:sp>
          <p:nvSpPr>
            <p:cNvPr id="8" name="圓角矩形 7"/>
            <p:cNvSpPr/>
            <p:nvPr/>
          </p:nvSpPr>
          <p:spPr>
            <a:xfrm>
              <a:off x="2155372" y="1224841"/>
              <a:ext cx="1660071" cy="43676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grpSp>
      <p:sp>
        <p:nvSpPr>
          <p:cNvPr id="5" name="投影片編號版面配置區 4"/>
          <p:cNvSpPr>
            <a:spLocks noGrp="1"/>
          </p:cNvSpPr>
          <p:nvPr>
            <p:ph type="sldNum" sz="quarter" idx="4294967295"/>
          </p:nvPr>
        </p:nvSpPr>
        <p:spPr>
          <a:xfrm>
            <a:off x="685347" y="5883276"/>
            <a:ext cx="5004649" cy="365125"/>
          </a:xfrm>
          <a:prstGeom prst="rect">
            <a:avLst/>
          </a:prstGeom>
        </p:spPr>
        <p:txBody>
          <a:bodyPr/>
          <a:lstStyle/>
          <a:p>
            <a:fld id="{D57F1E4F-1CFF-5643-939E-217C01CDF565}" type="slidenum">
              <a:rPr lang="en-US" smtClean="0"/>
              <a:pPr/>
              <a:t>36</a:t>
            </a:fld>
            <a:endParaRPr lang="en-US" dirty="0"/>
          </a:p>
        </p:txBody>
      </p:sp>
      <p:sp>
        <p:nvSpPr>
          <p:cNvPr id="7" name="矩形 6"/>
          <p:cNvSpPr/>
          <p:nvPr/>
        </p:nvSpPr>
        <p:spPr>
          <a:xfrm>
            <a:off x="5878362" y="1385715"/>
            <a:ext cx="3339697" cy="300082"/>
          </a:xfrm>
          <a:prstGeom prst="rect">
            <a:avLst/>
          </a:prstGeom>
        </p:spPr>
        <p:txBody>
          <a:bodyPr wrap="none">
            <a:spAutoFit/>
          </a:bodyPr>
          <a:lstStyle/>
          <a:p>
            <a:r>
              <a:rPr lang="en-US" altLang="zh-TW" sz="1350" dirty="0">
                <a:latin typeface="微軟正黑體" panose="020B0604030504040204" pitchFamily="34" charset="-120"/>
                <a:cs typeface="Times New Roman" panose="02020603050405020304" pitchFamily="18" charset="0"/>
              </a:rPr>
              <a:t>Oxford </a:t>
            </a:r>
            <a:r>
              <a:rPr lang="en-US" altLang="zh-TW" sz="1350" dirty="0" smtClean="0">
                <a:latin typeface="微軟正黑體" panose="020B0604030504040204" pitchFamily="34" charset="-120"/>
                <a:cs typeface="Times New Roman" panose="02020603050405020304" pitchFamily="18" charset="0"/>
              </a:rPr>
              <a:t>University, </a:t>
            </a:r>
            <a:r>
              <a:rPr lang="en-US" altLang="zh-TW" sz="1350" dirty="0" err="1" smtClean="0">
                <a:latin typeface="微軟正黑體" panose="020B0604030504040204" pitchFamily="34" charset="-120"/>
                <a:cs typeface="Times New Roman" panose="02020603050405020304" pitchFamily="18" charset="0"/>
              </a:rPr>
              <a:t>Hyoungshick</a:t>
            </a:r>
            <a:r>
              <a:rPr lang="en-US" altLang="zh-TW" sz="1350" dirty="0" smtClean="0">
                <a:latin typeface="微軟正黑體" panose="020B0604030504040204" pitchFamily="34" charset="-120"/>
                <a:cs typeface="Times New Roman" panose="02020603050405020304" pitchFamily="18" charset="0"/>
              </a:rPr>
              <a:t> </a:t>
            </a:r>
            <a:r>
              <a:rPr lang="en-US" altLang="zh-TW" sz="1350" dirty="0">
                <a:latin typeface="微軟正黑體" panose="020B0604030504040204" pitchFamily="34" charset="-120"/>
                <a:cs typeface="Times New Roman" panose="02020603050405020304" pitchFamily="18" charset="0"/>
              </a:rPr>
              <a:t>Kim [6]</a:t>
            </a:r>
            <a:endParaRPr lang="zh-TW" altLang="en-US" sz="1350" dirty="0"/>
          </a:p>
        </p:txBody>
      </p:sp>
      <p:sp>
        <p:nvSpPr>
          <p:cNvPr id="9" name="矩形 8"/>
          <p:cNvSpPr/>
          <p:nvPr/>
        </p:nvSpPr>
        <p:spPr>
          <a:xfrm>
            <a:off x="107504" y="621396"/>
            <a:ext cx="10081120" cy="646331"/>
          </a:xfrm>
          <a:prstGeom prst="rect">
            <a:avLst/>
          </a:prstGeom>
        </p:spPr>
        <p:txBody>
          <a:bodyPr wrap="square">
            <a:spAutoFit/>
          </a:bodyPr>
          <a:lstStyle/>
          <a:p>
            <a:r>
              <a:rPr lang="zh-TW" altLang="zh-TW" sz="3600" kern="100" dirty="0">
                <a:cs typeface="Times New Roman" panose="02020603050405020304" pitchFamily="18" charset="0"/>
              </a:rPr>
              <a:t>網路銀行使用之安全技術，</a:t>
            </a:r>
            <a:r>
              <a:rPr lang="en-US" altLang="zh-TW" sz="2000" dirty="0">
                <a:latin typeface="微軟正黑體" panose="020B0604030504040204" pitchFamily="34" charset="-120"/>
                <a:cs typeface="Times New Roman" panose="02020603050405020304" pitchFamily="18" charset="0"/>
              </a:rPr>
              <a:t>[O]</a:t>
            </a:r>
            <a:r>
              <a:rPr lang="zh-TW" altLang="zh-TW" sz="2000" dirty="0">
                <a:cs typeface="Times New Roman" panose="02020603050405020304" pitchFamily="18" charset="0"/>
              </a:rPr>
              <a:t>代表非強制功能。</a:t>
            </a:r>
            <a:endParaRPr lang="zh-TW" altLang="en-US" sz="2000" dirty="0"/>
          </a:p>
        </p:txBody>
      </p:sp>
    </p:spTree>
    <p:extLst>
      <p:ext uri="{BB962C8B-B14F-4D97-AF65-F5344CB8AC3E}">
        <p14:creationId xmlns:p14="http://schemas.microsoft.com/office/powerpoint/2010/main" val="14618865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685346" y="404664"/>
            <a:ext cx="7765322" cy="970450"/>
          </a:xfrm>
        </p:spPr>
        <p:txBody>
          <a:bodyPr/>
          <a:lstStyle/>
          <a:p>
            <a:r>
              <a:rPr lang="en-US" altLang="zh-TW" dirty="0" smtClean="0"/>
              <a:t>Online Banking SAC Diagram</a:t>
            </a:r>
            <a:endParaRPr lang="zh-TW" altLang="en-US" dirty="0"/>
          </a:p>
        </p:txBody>
      </p:sp>
      <p:sp>
        <p:nvSpPr>
          <p:cNvPr id="5" name="投影片編號版面配置區 4"/>
          <p:cNvSpPr>
            <a:spLocks noGrp="1"/>
          </p:cNvSpPr>
          <p:nvPr>
            <p:ph type="sldNum" sz="quarter" idx="4294967295"/>
          </p:nvPr>
        </p:nvSpPr>
        <p:spPr>
          <a:xfrm>
            <a:off x="685347" y="5883276"/>
            <a:ext cx="5004649" cy="365125"/>
          </a:xfrm>
          <a:prstGeom prst="rect">
            <a:avLst/>
          </a:prstGeom>
        </p:spPr>
        <p:txBody>
          <a:bodyPr/>
          <a:lstStyle/>
          <a:p>
            <a:fld id="{D57F1E4F-1CFF-5643-939E-217C01CDF565}" type="slidenum">
              <a:rPr lang="en-US" smtClean="0"/>
              <a:pPr/>
              <a:t>37</a:t>
            </a:fld>
            <a:endParaRPr lang="en-US" dirty="0"/>
          </a:p>
        </p:txBody>
      </p:sp>
      <p:pic>
        <p:nvPicPr>
          <p:cNvPr id="6" name="圖片 5"/>
          <p:cNvPicPr>
            <a:picLocks noChangeAspect="1"/>
          </p:cNvPicPr>
          <p:nvPr/>
        </p:nvPicPr>
        <p:blipFill>
          <a:blip r:embed="rId2"/>
          <a:stretch>
            <a:fillRect/>
          </a:stretch>
        </p:blipFill>
        <p:spPr>
          <a:xfrm>
            <a:off x="1" y="1700808"/>
            <a:ext cx="9144000" cy="3506063"/>
          </a:xfrm>
          <a:prstGeom prst="rect">
            <a:avLst/>
          </a:prstGeom>
          <a:ln w="38100">
            <a:solidFill>
              <a:schemeClr val="tx1"/>
            </a:solidFill>
          </a:ln>
        </p:spPr>
      </p:pic>
      <p:pic>
        <p:nvPicPr>
          <p:cNvPr id="7" name="圖片 6"/>
          <p:cNvPicPr>
            <a:picLocks noChangeAspect="1"/>
          </p:cNvPicPr>
          <p:nvPr/>
        </p:nvPicPr>
        <p:blipFill>
          <a:blip r:embed="rId3"/>
          <a:stretch>
            <a:fillRect/>
          </a:stretch>
        </p:blipFill>
        <p:spPr>
          <a:xfrm>
            <a:off x="1" y="5206871"/>
            <a:ext cx="9144000" cy="1637437"/>
          </a:xfrm>
          <a:prstGeom prst="rect">
            <a:avLst/>
          </a:prstGeom>
          <a:ln w="38100">
            <a:solidFill>
              <a:schemeClr val="tx1"/>
            </a:solidFill>
          </a:ln>
        </p:spPr>
      </p:pic>
      <p:sp>
        <p:nvSpPr>
          <p:cNvPr id="10" name="矩形 9"/>
          <p:cNvSpPr/>
          <p:nvPr/>
        </p:nvSpPr>
        <p:spPr>
          <a:xfrm>
            <a:off x="5878362" y="1385715"/>
            <a:ext cx="3265638" cy="300082"/>
          </a:xfrm>
          <a:prstGeom prst="rect">
            <a:avLst/>
          </a:prstGeom>
        </p:spPr>
        <p:txBody>
          <a:bodyPr wrap="none">
            <a:spAutoFit/>
          </a:bodyPr>
          <a:lstStyle/>
          <a:p>
            <a:r>
              <a:rPr lang="en-US" altLang="zh-TW" sz="1350" dirty="0">
                <a:latin typeface="微軟正黑體" panose="020B0604030504040204" pitchFamily="34" charset="-120"/>
                <a:cs typeface="Times New Roman" panose="02020603050405020304" pitchFamily="18" charset="0"/>
              </a:rPr>
              <a:t>Oxford </a:t>
            </a:r>
            <a:r>
              <a:rPr lang="en-US" altLang="zh-TW" sz="1350" dirty="0" err="1" smtClean="0">
                <a:latin typeface="微軟正黑體" panose="020B0604030504040204" pitchFamily="34" charset="-120"/>
                <a:cs typeface="Times New Roman" panose="02020603050405020304" pitchFamily="18" charset="0"/>
              </a:rPr>
              <a:t>Universit</a:t>
            </a:r>
            <a:r>
              <a:rPr lang="en-US" altLang="zh-TW" sz="1350" dirty="0" smtClean="0">
                <a:latin typeface="微軟正黑體" panose="020B0604030504040204" pitchFamily="34" charset="-120"/>
                <a:cs typeface="Times New Roman" panose="02020603050405020304" pitchFamily="18" charset="0"/>
              </a:rPr>
              <a:t>, </a:t>
            </a:r>
            <a:r>
              <a:rPr lang="en-US" altLang="zh-TW" sz="1350" dirty="0" err="1" smtClean="0">
                <a:latin typeface="微軟正黑體" panose="020B0604030504040204" pitchFamily="34" charset="-120"/>
                <a:cs typeface="Times New Roman" panose="02020603050405020304" pitchFamily="18" charset="0"/>
              </a:rPr>
              <a:t>Hyoungshick</a:t>
            </a:r>
            <a:r>
              <a:rPr lang="en-US" altLang="zh-TW" sz="1350" dirty="0" smtClean="0">
                <a:latin typeface="微軟正黑體" panose="020B0604030504040204" pitchFamily="34" charset="-120"/>
                <a:cs typeface="Times New Roman" panose="02020603050405020304" pitchFamily="18" charset="0"/>
              </a:rPr>
              <a:t> </a:t>
            </a:r>
            <a:r>
              <a:rPr lang="en-US" altLang="zh-TW" sz="1350" dirty="0">
                <a:latin typeface="微軟正黑體" panose="020B0604030504040204" pitchFamily="34" charset="-120"/>
                <a:cs typeface="Times New Roman" panose="02020603050405020304" pitchFamily="18" charset="0"/>
              </a:rPr>
              <a:t>Kim [6]</a:t>
            </a:r>
            <a:endParaRPr lang="zh-TW" altLang="en-US" sz="1350" dirty="0"/>
          </a:p>
        </p:txBody>
      </p:sp>
    </p:spTree>
    <p:extLst>
      <p:ext uri="{BB962C8B-B14F-4D97-AF65-F5344CB8AC3E}">
        <p14:creationId xmlns:p14="http://schemas.microsoft.com/office/powerpoint/2010/main" val="6612882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346" y="260648"/>
            <a:ext cx="7765322" cy="970450"/>
          </a:xfrm>
        </p:spPr>
        <p:txBody>
          <a:bodyPr/>
          <a:lstStyle/>
          <a:p>
            <a:r>
              <a:rPr lang="en-US" altLang="zh-TW" dirty="0" smtClean="0">
                <a:latin typeface="+mn-ea"/>
                <a:ea typeface="+mn-ea"/>
              </a:rPr>
              <a:t>Issues</a:t>
            </a:r>
            <a:endParaRPr lang="zh-TW" altLang="en-US" dirty="0">
              <a:latin typeface="+mn-ea"/>
              <a:ea typeface="+mn-ea"/>
            </a:endParaRPr>
          </a:p>
        </p:txBody>
      </p:sp>
      <p:sp>
        <p:nvSpPr>
          <p:cNvPr id="3" name="內容版面配置區 2"/>
          <p:cNvSpPr>
            <a:spLocks noGrp="1"/>
          </p:cNvSpPr>
          <p:nvPr>
            <p:ph idx="1"/>
          </p:nvPr>
        </p:nvSpPr>
        <p:spPr>
          <a:xfrm>
            <a:off x="179512" y="1012370"/>
            <a:ext cx="9217024" cy="5656990"/>
          </a:xfrm>
        </p:spPr>
        <p:txBody>
          <a:bodyPr>
            <a:noAutofit/>
          </a:bodyPr>
          <a:lstStyle/>
          <a:p>
            <a:pPr>
              <a:spcBef>
                <a:spcPts val="0"/>
              </a:spcBef>
              <a:spcAft>
                <a:spcPts val="0"/>
              </a:spcAft>
              <a:buFont typeface="Wingdings" panose="05000000000000000000" pitchFamily="2" charset="2"/>
              <a:buChar char="ü"/>
            </a:pPr>
            <a:r>
              <a:rPr lang="en-US" altLang="zh-TW" sz="2400" b="1" dirty="0" err="1" smtClean="0">
                <a:effectLst/>
                <a:latin typeface="+mn-ea"/>
              </a:rPr>
              <a:t>AntiVirus</a:t>
            </a:r>
            <a:r>
              <a:rPr lang="en-US" altLang="zh-TW" sz="2400" b="1" dirty="0" smtClean="0">
                <a:effectLst/>
                <a:latin typeface="+mn-ea"/>
              </a:rPr>
              <a:t>/Firewall/IPS fails to detect </a:t>
            </a:r>
          </a:p>
          <a:p>
            <a:pPr marL="871200" lvl="1" indent="-457200">
              <a:spcBef>
                <a:spcPts val="0"/>
              </a:spcBef>
              <a:spcAft>
                <a:spcPts val="0"/>
              </a:spcAft>
              <a:buFont typeface="Wingdings" panose="05000000000000000000" pitchFamily="2" charset="2"/>
              <a:buChar char="ü"/>
            </a:pPr>
            <a:r>
              <a:rPr lang="en-US" altLang="zh-TW" sz="2000" dirty="0" smtClean="0">
                <a:effectLst/>
                <a:latin typeface="+mn-ea"/>
              </a:rPr>
              <a:t>Not updated database on time</a:t>
            </a:r>
            <a:endParaRPr lang="en-US" altLang="zh-TW" sz="2000" dirty="0">
              <a:effectLst/>
              <a:latin typeface="+mn-ea"/>
            </a:endParaRPr>
          </a:p>
          <a:p>
            <a:pPr marL="871200" lvl="1" indent="-457200">
              <a:spcBef>
                <a:spcPts val="0"/>
              </a:spcBef>
              <a:spcAft>
                <a:spcPts val="0"/>
              </a:spcAft>
              <a:buFont typeface="Wingdings" panose="05000000000000000000" pitchFamily="2" charset="2"/>
              <a:buChar char="ü"/>
            </a:pPr>
            <a:r>
              <a:rPr lang="en-US" altLang="zh-TW" sz="2000" dirty="0" smtClean="0">
                <a:effectLst/>
                <a:latin typeface="+mn-ea"/>
              </a:rPr>
              <a:t>0day or new behaviors of APT</a:t>
            </a:r>
          </a:p>
          <a:p>
            <a:pPr>
              <a:spcBef>
                <a:spcPts val="0"/>
              </a:spcBef>
              <a:spcAft>
                <a:spcPts val="0"/>
              </a:spcAft>
              <a:buFont typeface="Wingdings" panose="05000000000000000000" pitchFamily="2" charset="2"/>
              <a:buChar char="ü"/>
            </a:pPr>
            <a:r>
              <a:rPr lang="en-US" altLang="zh-TW" sz="2400" b="1" dirty="0" smtClean="0">
                <a:effectLst/>
                <a:latin typeface="+mn-ea"/>
              </a:rPr>
              <a:t>SSL/TLS works for </a:t>
            </a:r>
          </a:p>
          <a:p>
            <a:pPr marL="871200" lvl="1" indent="-457200">
              <a:spcBef>
                <a:spcPts val="0"/>
              </a:spcBef>
              <a:spcAft>
                <a:spcPts val="0"/>
              </a:spcAft>
              <a:buFont typeface="Wingdings" panose="05000000000000000000" pitchFamily="2" charset="2"/>
              <a:buChar char="ü"/>
            </a:pPr>
            <a:r>
              <a:rPr lang="en-US" altLang="zh-TW" sz="2000" dirty="0" smtClean="0">
                <a:effectLst/>
                <a:latin typeface="+mn-ea"/>
              </a:rPr>
              <a:t>Authentication</a:t>
            </a:r>
          </a:p>
          <a:p>
            <a:pPr marL="871200" lvl="1" indent="-457200">
              <a:spcBef>
                <a:spcPts val="0"/>
              </a:spcBef>
              <a:spcAft>
                <a:spcPts val="0"/>
              </a:spcAft>
              <a:buFont typeface="Wingdings" panose="05000000000000000000" pitchFamily="2" charset="2"/>
              <a:buChar char="ü"/>
            </a:pPr>
            <a:r>
              <a:rPr lang="en-US" altLang="zh-TW" sz="2000" dirty="0" smtClean="0">
                <a:effectLst/>
                <a:latin typeface="+mn-ea"/>
              </a:rPr>
              <a:t>Integrity</a:t>
            </a:r>
          </a:p>
          <a:p>
            <a:pPr marL="871200" lvl="1" indent="-457200">
              <a:spcBef>
                <a:spcPts val="0"/>
              </a:spcBef>
              <a:spcAft>
                <a:spcPts val="0"/>
              </a:spcAft>
              <a:buFont typeface="Wingdings" panose="05000000000000000000" pitchFamily="2" charset="2"/>
              <a:buChar char="ü"/>
            </a:pPr>
            <a:r>
              <a:rPr lang="en-US" altLang="zh-TW" sz="2000" dirty="0" smtClean="0">
                <a:effectLst/>
                <a:latin typeface="+mn-ea"/>
              </a:rPr>
              <a:t>Confidentiality</a:t>
            </a:r>
          </a:p>
          <a:p>
            <a:pPr>
              <a:spcBef>
                <a:spcPts val="0"/>
              </a:spcBef>
              <a:spcAft>
                <a:spcPts val="0"/>
              </a:spcAft>
              <a:buFont typeface="Wingdings" panose="05000000000000000000" pitchFamily="2" charset="2"/>
              <a:buChar char="ü"/>
            </a:pPr>
            <a:r>
              <a:rPr lang="en-US" altLang="zh-TW" sz="2400" b="1" dirty="0" smtClean="0">
                <a:effectLst/>
                <a:latin typeface="+mn-ea"/>
              </a:rPr>
              <a:t>SSL/TLS not works </a:t>
            </a:r>
            <a:r>
              <a:rPr lang="en-US" altLang="zh-TW" sz="2400" b="1" dirty="0">
                <a:effectLst/>
                <a:latin typeface="+mn-ea"/>
              </a:rPr>
              <a:t>for </a:t>
            </a:r>
          </a:p>
          <a:p>
            <a:pPr marL="871200" lvl="1" indent="-457200">
              <a:spcBef>
                <a:spcPts val="0"/>
              </a:spcBef>
              <a:spcAft>
                <a:spcPts val="0"/>
              </a:spcAft>
              <a:buFont typeface="Wingdings" panose="05000000000000000000" pitchFamily="2" charset="2"/>
              <a:buChar char="ü"/>
            </a:pPr>
            <a:r>
              <a:rPr lang="en-US" altLang="zh-TW" sz="2000" dirty="0" smtClean="0">
                <a:effectLst/>
                <a:latin typeface="+mn-ea"/>
              </a:rPr>
              <a:t>Non-repudiation</a:t>
            </a:r>
          </a:p>
          <a:p>
            <a:pPr marL="871200" lvl="1" indent="-457200">
              <a:spcBef>
                <a:spcPts val="0"/>
              </a:spcBef>
              <a:spcAft>
                <a:spcPts val="0"/>
              </a:spcAft>
              <a:buFont typeface="Wingdings" panose="05000000000000000000" pitchFamily="2" charset="2"/>
              <a:buChar char="ü"/>
            </a:pPr>
            <a:r>
              <a:rPr lang="en-US" altLang="zh-TW" sz="2000" dirty="0" err="1" smtClean="0">
                <a:effectLst/>
                <a:latin typeface="+mn-ea"/>
              </a:rPr>
              <a:t>MiTM</a:t>
            </a:r>
            <a:r>
              <a:rPr lang="en-US" altLang="zh-TW" sz="2000" dirty="0">
                <a:effectLst/>
                <a:latin typeface="+mn-ea"/>
              </a:rPr>
              <a:t>, </a:t>
            </a:r>
            <a:r>
              <a:rPr lang="en-US" altLang="zh-TW" sz="2000" dirty="0" err="1" smtClean="0">
                <a:effectLst/>
                <a:latin typeface="+mn-ea"/>
              </a:rPr>
              <a:t>MiTB</a:t>
            </a:r>
            <a:r>
              <a:rPr lang="en-US" altLang="zh-TW" sz="2000" dirty="0" smtClean="0">
                <a:effectLst/>
                <a:latin typeface="+mn-ea"/>
              </a:rPr>
              <a:t> (Man in The Middle, Man in The Browser)</a:t>
            </a:r>
            <a:endParaRPr lang="en-US" altLang="zh-TW" sz="2000" dirty="0">
              <a:effectLst/>
              <a:latin typeface="+mn-ea"/>
            </a:endParaRPr>
          </a:p>
          <a:p>
            <a:pPr>
              <a:spcBef>
                <a:spcPts val="0"/>
              </a:spcBef>
              <a:spcAft>
                <a:spcPts val="0"/>
              </a:spcAft>
              <a:buFont typeface="Wingdings" panose="05000000000000000000" pitchFamily="2" charset="2"/>
              <a:buChar char="ü"/>
            </a:pPr>
            <a:r>
              <a:rPr lang="en-US" altLang="zh-TW" sz="2400" b="1" dirty="0" smtClean="0">
                <a:effectLst/>
                <a:latin typeface="+mn-ea"/>
              </a:rPr>
              <a:t>2</a:t>
            </a:r>
            <a:r>
              <a:rPr lang="en-US" altLang="zh-TW" sz="2400" b="1" baseline="30000" dirty="0" smtClean="0">
                <a:effectLst/>
                <a:latin typeface="+mn-ea"/>
              </a:rPr>
              <a:t>nd</a:t>
            </a:r>
            <a:r>
              <a:rPr lang="en-US" altLang="zh-TW" sz="2400" b="1" dirty="0" smtClean="0">
                <a:effectLst/>
                <a:latin typeface="+mn-ea"/>
              </a:rPr>
              <a:t> Factor Authentication</a:t>
            </a:r>
          </a:p>
          <a:p>
            <a:pPr marL="871200" lvl="1" indent="-457200">
              <a:spcBef>
                <a:spcPts val="0"/>
              </a:spcBef>
              <a:spcAft>
                <a:spcPts val="0"/>
              </a:spcAft>
              <a:buFont typeface="Wingdings" panose="05000000000000000000" pitchFamily="2" charset="2"/>
              <a:buChar char="ü"/>
            </a:pPr>
            <a:r>
              <a:rPr lang="en-US" altLang="zh-TW" sz="2000" dirty="0" smtClean="0">
                <a:effectLst/>
                <a:latin typeface="+mn-ea"/>
              </a:rPr>
              <a:t> Hardware(OTP </a:t>
            </a:r>
            <a:r>
              <a:rPr lang="en-US" altLang="zh-TW" sz="2000" dirty="0">
                <a:effectLst/>
                <a:latin typeface="+mn-ea"/>
              </a:rPr>
              <a:t>token, USB token</a:t>
            </a:r>
            <a:r>
              <a:rPr lang="en-US" altLang="zh-TW" sz="2000" dirty="0" smtClean="0">
                <a:effectLst/>
                <a:latin typeface="+mn-ea"/>
              </a:rPr>
              <a:t>…) higher cost</a:t>
            </a:r>
          </a:p>
          <a:p>
            <a:pPr marL="871200" lvl="1" indent="-457200">
              <a:spcBef>
                <a:spcPts val="0"/>
              </a:spcBef>
              <a:spcAft>
                <a:spcPts val="0"/>
              </a:spcAft>
              <a:buFont typeface="Wingdings" panose="05000000000000000000" pitchFamily="2" charset="2"/>
              <a:buChar char="ü"/>
            </a:pPr>
            <a:r>
              <a:rPr lang="en-US" altLang="zh-TW" sz="2000" dirty="0" smtClean="0">
                <a:effectLst/>
                <a:latin typeface="+mn-ea"/>
              </a:rPr>
              <a:t>Software (SMS OTP, App OTP, Google Auth.) fail sometimes</a:t>
            </a:r>
          </a:p>
          <a:p>
            <a:pPr marL="871200" lvl="1" indent="-457200">
              <a:spcBef>
                <a:spcPts val="0"/>
              </a:spcBef>
              <a:spcAft>
                <a:spcPts val="0"/>
              </a:spcAft>
              <a:buFont typeface="Wingdings" panose="05000000000000000000" pitchFamily="2" charset="2"/>
              <a:buChar char="ü"/>
            </a:pPr>
            <a:r>
              <a:rPr lang="en-US" altLang="zh-TW" sz="2000" dirty="0" smtClean="0">
                <a:effectLst/>
                <a:latin typeface="+mn-ea"/>
              </a:rPr>
              <a:t>ID/Password not protected</a:t>
            </a:r>
          </a:p>
          <a:p>
            <a:pPr>
              <a:spcBef>
                <a:spcPts val="0"/>
              </a:spcBef>
              <a:spcAft>
                <a:spcPts val="0"/>
              </a:spcAft>
              <a:buFont typeface="Wingdings" panose="05000000000000000000" pitchFamily="2" charset="2"/>
              <a:buChar char="ü"/>
            </a:pPr>
            <a:r>
              <a:rPr lang="en-US" altLang="zh-TW" sz="2400" b="1" dirty="0" smtClean="0">
                <a:effectLst/>
                <a:latin typeface="+mn-ea"/>
              </a:rPr>
              <a:t>PKI miss</a:t>
            </a:r>
          </a:p>
          <a:p>
            <a:pPr marL="871200" lvl="1" indent="-457200">
              <a:spcBef>
                <a:spcPts val="0"/>
              </a:spcBef>
              <a:spcAft>
                <a:spcPts val="0"/>
              </a:spcAft>
              <a:buFont typeface="Wingdings" panose="05000000000000000000" pitchFamily="2" charset="2"/>
              <a:buChar char="ü"/>
            </a:pPr>
            <a:r>
              <a:rPr lang="en-US" altLang="zh-TW" sz="2200" dirty="0" smtClean="0">
                <a:effectLst/>
                <a:latin typeface="+mn-ea"/>
                <a:sym typeface="Wingdings" panose="05000000000000000000" pitchFamily="2" charset="2"/>
              </a:rPr>
              <a:t>Need “separated” hardware device to store private key</a:t>
            </a:r>
            <a:endParaRPr lang="en-US" altLang="zh-TW" sz="2200" dirty="0" smtClean="0">
              <a:effectLst/>
              <a:latin typeface="+mn-ea"/>
            </a:endParaRPr>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38</a:t>
            </a:fld>
            <a:endParaRPr lang="zh-TW" altLang="en-US"/>
          </a:p>
        </p:txBody>
      </p:sp>
    </p:spTree>
    <p:extLst>
      <p:ext uri="{BB962C8B-B14F-4D97-AF65-F5344CB8AC3E}">
        <p14:creationId xmlns:p14="http://schemas.microsoft.com/office/powerpoint/2010/main" val="2270314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latin typeface="+mn-ea"/>
                <a:ea typeface="+mn-ea"/>
              </a:rPr>
              <a:t>PKI Risk and limitation</a:t>
            </a:r>
            <a:endParaRPr lang="zh-TW" altLang="en-US" dirty="0">
              <a:latin typeface="+mn-ea"/>
              <a:ea typeface="+mn-ea"/>
            </a:endParaRPr>
          </a:p>
        </p:txBody>
      </p:sp>
      <p:sp>
        <p:nvSpPr>
          <p:cNvPr id="5" name="投影片編號版面配置區 4"/>
          <p:cNvSpPr>
            <a:spLocks noGrp="1"/>
          </p:cNvSpPr>
          <p:nvPr>
            <p:ph type="sldNum" sz="quarter" idx="4294967295"/>
          </p:nvPr>
        </p:nvSpPr>
        <p:spPr>
          <a:xfrm>
            <a:off x="1907704" y="58145"/>
            <a:ext cx="5004649" cy="365125"/>
          </a:xfrm>
          <a:prstGeom prst="rect">
            <a:avLst/>
          </a:prstGeom>
        </p:spPr>
        <p:txBody>
          <a:bodyPr/>
          <a:lstStyle/>
          <a:p>
            <a:pPr algn="l"/>
            <a:fld id="{D57F1E4F-1CFF-5643-939E-217C01CDF565}" type="slidenum">
              <a:rPr lang="en-US" smtClean="0"/>
              <a:pPr algn="l"/>
              <a:t>39</a:t>
            </a:fld>
            <a:endParaRPr lang="en-US" dirty="0"/>
          </a:p>
        </p:txBody>
      </p:sp>
      <p:pic>
        <p:nvPicPr>
          <p:cNvPr id="6" name="圖片 5"/>
          <p:cNvPicPr>
            <a:picLocks noChangeAspect="1"/>
          </p:cNvPicPr>
          <p:nvPr/>
        </p:nvPicPr>
        <p:blipFill>
          <a:blip r:embed="rId2"/>
          <a:stretch>
            <a:fillRect/>
          </a:stretch>
        </p:blipFill>
        <p:spPr>
          <a:xfrm>
            <a:off x="0" y="1693332"/>
            <a:ext cx="9144000" cy="5192052"/>
          </a:xfrm>
          <a:prstGeom prst="rect">
            <a:avLst/>
          </a:prstGeom>
        </p:spPr>
      </p:pic>
      <p:sp>
        <p:nvSpPr>
          <p:cNvPr id="8" name="矩形 7"/>
          <p:cNvSpPr/>
          <p:nvPr/>
        </p:nvSpPr>
        <p:spPr>
          <a:xfrm>
            <a:off x="3671761" y="2204864"/>
            <a:ext cx="5243639" cy="2077492"/>
          </a:xfrm>
          <a:prstGeom prst="rect">
            <a:avLst/>
          </a:prstGeom>
        </p:spPr>
        <p:txBody>
          <a:bodyPr wrap="square">
            <a:spAutoFit/>
          </a:bodyPr>
          <a:lstStyle/>
          <a:p>
            <a:pPr algn="just"/>
            <a:r>
              <a:rPr lang="en-US" altLang="zh-TW" sz="3300" b="1" dirty="0">
                <a:solidFill>
                  <a:schemeClr val="accent1"/>
                </a:solidFill>
                <a:latin typeface="+mj-ea"/>
                <a:ea typeface="+mj-ea"/>
              </a:rPr>
              <a:t>PKI</a:t>
            </a:r>
            <a:r>
              <a:rPr lang="en-US" altLang="zh-TW" sz="2400" dirty="0">
                <a:solidFill>
                  <a:schemeClr val="accent1"/>
                </a:solidFill>
                <a:latin typeface="+mj-ea"/>
                <a:ea typeface="+mj-ea"/>
              </a:rPr>
              <a:t> has been proved to be </a:t>
            </a:r>
            <a:r>
              <a:rPr lang="en-US" altLang="zh-TW" sz="2400" b="1" dirty="0">
                <a:solidFill>
                  <a:schemeClr val="accent1"/>
                </a:solidFill>
                <a:latin typeface="+mj-ea"/>
                <a:ea typeface="+mj-ea"/>
              </a:rPr>
              <a:t>difficult to deploy</a:t>
            </a:r>
            <a:r>
              <a:rPr lang="en-US" altLang="zh-TW" sz="2400" dirty="0">
                <a:solidFill>
                  <a:schemeClr val="accent1"/>
                </a:solidFill>
                <a:latin typeface="+mj-ea"/>
                <a:ea typeface="+mj-ea"/>
              </a:rPr>
              <a:t>; it's expensive, and protecting the user's private key is hard, </a:t>
            </a:r>
            <a:r>
              <a:rPr lang="en-US" altLang="zh-TW" sz="2400" b="1" dirty="0">
                <a:solidFill>
                  <a:schemeClr val="accent1"/>
                </a:solidFill>
                <a:latin typeface="+mj-ea"/>
                <a:ea typeface="+mj-ea"/>
              </a:rPr>
              <a:t>only as good as password</a:t>
            </a:r>
            <a:r>
              <a:rPr lang="en-US" altLang="zh-TW" sz="2400" dirty="0">
                <a:solidFill>
                  <a:schemeClr val="accent1"/>
                </a:solidFill>
                <a:latin typeface="+mj-ea"/>
                <a:ea typeface="+mj-ea"/>
              </a:rPr>
              <a:t>.</a:t>
            </a:r>
            <a:endParaRPr lang="zh-TW" altLang="en-US" sz="2400" dirty="0">
              <a:solidFill>
                <a:schemeClr val="accent1"/>
              </a:solidFill>
              <a:latin typeface="+mj-ea"/>
              <a:ea typeface="+mj-ea"/>
            </a:endParaRPr>
          </a:p>
        </p:txBody>
      </p:sp>
      <p:sp>
        <p:nvSpPr>
          <p:cNvPr id="9" name="矩形 8"/>
          <p:cNvSpPr/>
          <p:nvPr/>
        </p:nvSpPr>
        <p:spPr>
          <a:xfrm>
            <a:off x="5878362" y="1385715"/>
            <a:ext cx="3339697" cy="300082"/>
          </a:xfrm>
          <a:prstGeom prst="rect">
            <a:avLst/>
          </a:prstGeom>
        </p:spPr>
        <p:txBody>
          <a:bodyPr wrap="none">
            <a:spAutoFit/>
          </a:bodyPr>
          <a:lstStyle/>
          <a:p>
            <a:r>
              <a:rPr lang="en-US" altLang="zh-TW" sz="1350" dirty="0">
                <a:latin typeface="微軟正黑體" panose="020B0604030504040204" pitchFamily="34" charset="-120"/>
                <a:cs typeface="Times New Roman" panose="02020603050405020304" pitchFamily="18" charset="0"/>
              </a:rPr>
              <a:t>[6] Oxford </a:t>
            </a:r>
            <a:r>
              <a:rPr lang="en-US" altLang="zh-TW" sz="1350" dirty="0" smtClean="0">
                <a:latin typeface="微軟正黑體" panose="020B0604030504040204" pitchFamily="34" charset="-120"/>
                <a:cs typeface="Times New Roman" panose="02020603050405020304" pitchFamily="18" charset="0"/>
              </a:rPr>
              <a:t>University, </a:t>
            </a:r>
            <a:r>
              <a:rPr lang="en-US" altLang="zh-TW" sz="1350" dirty="0" err="1" smtClean="0">
                <a:latin typeface="微軟正黑體" panose="020B0604030504040204" pitchFamily="34" charset="-120"/>
                <a:cs typeface="Times New Roman" panose="02020603050405020304" pitchFamily="18" charset="0"/>
              </a:rPr>
              <a:t>Hyoungshick</a:t>
            </a:r>
            <a:r>
              <a:rPr lang="en-US" altLang="zh-TW" sz="1350" dirty="0" smtClean="0">
                <a:latin typeface="微軟正黑體" panose="020B0604030504040204" pitchFamily="34" charset="-120"/>
                <a:cs typeface="Times New Roman" panose="02020603050405020304" pitchFamily="18" charset="0"/>
              </a:rPr>
              <a:t> Kim</a:t>
            </a:r>
            <a:endParaRPr lang="zh-TW" altLang="en-US" sz="1350" dirty="0"/>
          </a:p>
        </p:txBody>
      </p:sp>
    </p:spTree>
    <p:extLst>
      <p:ext uri="{BB962C8B-B14F-4D97-AF65-F5344CB8AC3E}">
        <p14:creationId xmlns:p14="http://schemas.microsoft.com/office/powerpoint/2010/main" val="2744001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6000" dirty="0" smtClean="0">
                <a:latin typeface="+mn-ea"/>
                <a:ea typeface="+mn-ea"/>
              </a:rPr>
              <a:t>Agenda</a:t>
            </a:r>
            <a:endParaRPr lang="zh-TW" altLang="en-US" sz="6000" dirty="0">
              <a:latin typeface="+mn-ea"/>
              <a:ea typeface="+mn-ea"/>
            </a:endParaRPr>
          </a:p>
        </p:txBody>
      </p:sp>
      <p:sp>
        <p:nvSpPr>
          <p:cNvPr id="3" name="內容版面配置區 2"/>
          <p:cNvSpPr>
            <a:spLocks noGrp="1"/>
          </p:cNvSpPr>
          <p:nvPr>
            <p:ph idx="1"/>
          </p:nvPr>
        </p:nvSpPr>
        <p:spPr>
          <a:xfrm>
            <a:off x="685346" y="1732450"/>
            <a:ext cx="7765322" cy="4432854"/>
          </a:xfrm>
        </p:spPr>
        <p:txBody>
          <a:bodyPr>
            <a:noAutofit/>
          </a:bodyPr>
          <a:lstStyle/>
          <a:p>
            <a:pPr marL="36900" indent="0">
              <a:buNone/>
            </a:pPr>
            <a:r>
              <a:rPr lang="zh-TW" altLang="zh-TW" sz="3600" dirty="0">
                <a:effectLst/>
              </a:rPr>
              <a:t>一、前言</a:t>
            </a:r>
          </a:p>
          <a:p>
            <a:pPr marL="36900" indent="0">
              <a:buNone/>
            </a:pPr>
            <a:r>
              <a:rPr lang="zh-TW" altLang="zh-TW" sz="3600" dirty="0" smtClean="0">
                <a:effectLst/>
              </a:rPr>
              <a:t>二</a:t>
            </a:r>
            <a:r>
              <a:rPr lang="zh-TW" altLang="zh-TW" sz="3600" dirty="0">
                <a:effectLst/>
              </a:rPr>
              <a:t>、國際相關法規</a:t>
            </a:r>
          </a:p>
          <a:p>
            <a:pPr marL="36900" indent="0">
              <a:buNone/>
            </a:pPr>
            <a:r>
              <a:rPr lang="zh-TW" altLang="zh-TW" sz="3600" dirty="0">
                <a:effectLst/>
              </a:rPr>
              <a:t>三、相關網路銀行資訊安全技術說明</a:t>
            </a:r>
          </a:p>
          <a:p>
            <a:pPr marL="36900" indent="0">
              <a:buNone/>
            </a:pPr>
            <a:r>
              <a:rPr lang="zh-TW" altLang="zh-TW" sz="3600" dirty="0">
                <a:effectLst/>
              </a:rPr>
              <a:t>四、鍵盤加密技術</a:t>
            </a:r>
            <a:r>
              <a:rPr lang="zh-TW" altLang="zh-TW" sz="3600" dirty="0" smtClean="0">
                <a:effectLst/>
              </a:rPr>
              <a:t>說明</a:t>
            </a:r>
            <a:endParaRPr lang="en-US" altLang="zh-TW" sz="3600" dirty="0" smtClean="0">
              <a:effectLst/>
            </a:endParaRPr>
          </a:p>
          <a:p>
            <a:pPr marL="36900" indent="0">
              <a:buNone/>
            </a:pPr>
            <a:r>
              <a:rPr lang="zh-TW" altLang="zh-TW" sz="3600" dirty="0">
                <a:effectLst/>
              </a:rPr>
              <a:t>五、鍵盤加密技術安全分析</a:t>
            </a:r>
          </a:p>
          <a:p>
            <a:pPr marL="36900" indent="0">
              <a:buNone/>
            </a:pPr>
            <a:r>
              <a:rPr lang="zh-TW" altLang="zh-TW" sz="3600" dirty="0">
                <a:effectLst/>
              </a:rPr>
              <a:t>六、結論</a:t>
            </a:r>
          </a:p>
          <a:p>
            <a:pPr marL="36900" indent="0">
              <a:buNone/>
            </a:pPr>
            <a:endParaRPr lang="zh-TW" altLang="zh-TW" sz="3600" dirty="0">
              <a:effectLst/>
            </a:endParaRPr>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4</a:t>
            </a:fld>
            <a:endParaRPr lang="zh-TW" altLang="en-US"/>
          </a:p>
        </p:txBody>
      </p:sp>
    </p:spTree>
    <p:extLst>
      <p:ext uri="{BB962C8B-B14F-4D97-AF65-F5344CB8AC3E}">
        <p14:creationId xmlns:p14="http://schemas.microsoft.com/office/powerpoint/2010/main" val="10475981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6000" dirty="0" smtClean="0">
                <a:latin typeface="+mn-ea"/>
                <a:ea typeface="+mn-ea"/>
              </a:rPr>
              <a:t>Agenda</a:t>
            </a:r>
            <a:endParaRPr lang="zh-TW" altLang="en-US" sz="6000" dirty="0">
              <a:latin typeface="+mn-ea"/>
              <a:ea typeface="+mn-ea"/>
            </a:endParaRPr>
          </a:p>
        </p:txBody>
      </p:sp>
      <p:sp>
        <p:nvSpPr>
          <p:cNvPr id="3" name="內容版面配置區 2"/>
          <p:cNvSpPr>
            <a:spLocks noGrp="1"/>
          </p:cNvSpPr>
          <p:nvPr>
            <p:ph idx="1"/>
          </p:nvPr>
        </p:nvSpPr>
        <p:spPr>
          <a:xfrm>
            <a:off x="685346" y="1732450"/>
            <a:ext cx="7765322" cy="4432854"/>
          </a:xfrm>
        </p:spPr>
        <p:txBody>
          <a:bodyPr>
            <a:noAutofit/>
          </a:bodyPr>
          <a:lstStyle/>
          <a:p>
            <a:pPr marL="36900" indent="0">
              <a:buNone/>
            </a:pPr>
            <a:r>
              <a:rPr lang="zh-TW" altLang="zh-TW" sz="3600" dirty="0">
                <a:solidFill>
                  <a:schemeClr val="bg1">
                    <a:lumMod val="75000"/>
                    <a:lumOff val="25000"/>
                  </a:schemeClr>
                </a:solidFill>
                <a:effectLst/>
              </a:rPr>
              <a:t>一、前言</a:t>
            </a:r>
          </a:p>
          <a:p>
            <a:pPr marL="36900" indent="0">
              <a:buNone/>
            </a:pPr>
            <a:r>
              <a:rPr lang="zh-TW" altLang="zh-TW" sz="3600" dirty="0" smtClean="0">
                <a:solidFill>
                  <a:schemeClr val="bg1">
                    <a:lumMod val="75000"/>
                    <a:lumOff val="25000"/>
                  </a:schemeClr>
                </a:solidFill>
                <a:effectLst/>
              </a:rPr>
              <a:t>二</a:t>
            </a:r>
            <a:r>
              <a:rPr lang="zh-TW" altLang="zh-TW" sz="3600" dirty="0">
                <a:solidFill>
                  <a:schemeClr val="bg1">
                    <a:lumMod val="75000"/>
                    <a:lumOff val="25000"/>
                  </a:schemeClr>
                </a:solidFill>
                <a:effectLst/>
              </a:rPr>
              <a:t>、國際相關法規</a:t>
            </a:r>
          </a:p>
          <a:p>
            <a:pPr marL="36900" indent="0">
              <a:buNone/>
            </a:pPr>
            <a:r>
              <a:rPr lang="zh-TW" altLang="zh-TW" sz="3600" dirty="0">
                <a:solidFill>
                  <a:schemeClr val="bg1">
                    <a:lumMod val="75000"/>
                    <a:lumOff val="25000"/>
                  </a:schemeClr>
                </a:solidFill>
                <a:effectLst/>
              </a:rPr>
              <a:t>三、相關網路銀行資訊安全技術說明</a:t>
            </a:r>
          </a:p>
          <a:p>
            <a:pPr marL="36900" indent="0">
              <a:buNone/>
            </a:pPr>
            <a:r>
              <a:rPr lang="zh-TW" altLang="zh-TW" sz="3600" dirty="0">
                <a:effectLst/>
              </a:rPr>
              <a:t>四、鍵盤加密技術</a:t>
            </a:r>
            <a:r>
              <a:rPr lang="zh-TW" altLang="zh-TW" sz="3600" dirty="0" smtClean="0">
                <a:effectLst/>
              </a:rPr>
              <a:t>說明</a:t>
            </a:r>
            <a:endParaRPr lang="en-US" altLang="zh-TW" sz="3600" dirty="0" smtClean="0">
              <a:effectLst/>
            </a:endParaRPr>
          </a:p>
          <a:p>
            <a:pPr marL="36900" indent="0">
              <a:buNone/>
            </a:pPr>
            <a:r>
              <a:rPr lang="zh-TW" altLang="zh-TW" sz="3600" dirty="0">
                <a:solidFill>
                  <a:schemeClr val="bg1">
                    <a:lumMod val="75000"/>
                    <a:lumOff val="25000"/>
                  </a:schemeClr>
                </a:solidFill>
                <a:effectLst/>
              </a:rPr>
              <a:t>五、鍵盤加密技術安全分析</a:t>
            </a:r>
          </a:p>
          <a:p>
            <a:pPr marL="36900" indent="0">
              <a:buNone/>
            </a:pPr>
            <a:r>
              <a:rPr lang="zh-TW" altLang="zh-TW" sz="3600" dirty="0">
                <a:solidFill>
                  <a:schemeClr val="bg1">
                    <a:lumMod val="75000"/>
                    <a:lumOff val="25000"/>
                  </a:schemeClr>
                </a:solidFill>
                <a:effectLst/>
              </a:rPr>
              <a:t>六、結論</a:t>
            </a:r>
          </a:p>
          <a:p>
            <a:pPr marL="36900" indent="0">
              <a:buNone/>
            </a:pPr>
            <a:endParaRPr lang="zh-TW" altLang="zh-TW" sz="3600" dirty="0">
              <a:effectLst/>
            </a:endParaRPr>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40</a:t>
            </a:fld>
            <a:endParaRPr lang="zh-TW" altLang="en-US"/>
          </a:p>
        </p:txBody>
      </p:sp>
    </p:spTree>
    <p:extLst>
      <p:ext uri="{BB962C8B-B14F-4D97-AF65-F5344CB8AC3E}">
        <p14:creationId xmlns:p14="http://schemas.microsoft.com/office/powerpoint/2010/main" val="37275228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b="1" dirty="0" smtClean="0"/>
              <a:t>鍵盤加密技術（</a:t>
            </a:r>
            <a:r>
              <a:rPr lang="en-US" altLang="zh-TW" b="1" dirty="0" smtClean="0"/>
              <a:t>INCA, South Korea</a:t>
            </a:r>
            <a:r>
              <a:rPr lang="zh-TW" altLang="en-US" b="1" dirty="0" smtClean="0"/>
              <a:t>）</a:t>
            </a:r>
            <a:endParaRPr lang="zh-TW" altLang="en-US" b="1" dirty="0"/>
          </a:p>
        </p:txBody>
      </p:sp>
      <p:sp>
        <p:nvSpPr>
          <p:cNvPr id="5" name="投影片編號版面配置區 4"/>
          <p:cNvSpPr>
            <a:spLocks noGrp="1"/>
          </p:cNvSpPr>
          <p:nvPr>
            <p:ph type="sldNum" sz="quarter" idx="4294967295"/>
          </p:nvPr>
        </p:nvSpPr>
        <p:spPr>
          <a:xfrm>
            <a:off x="685347" y="5883276"/>
            <a:ext cx="5004649" cy="365125"/>
          </a:xfrm>
          <a:prstGeom prst="rect">
            <a:avLst/>
          </a:prstGeom>
        </p:spPr>
        <p:txBody>
          <a:bodyPr/>
          <a:lstStyle/>
          <a:p>
            <a:fld id="{D57F1E4F-1CFF-5643-939E-217C01CDF565}" type="slidenum">
              <a:rPr lang="en-US" smtClean="0"/>
              <a:pPr/>
              <a:t>41</a:t>
            </a:fld>
            <a:endParaRPr lang="en-US" dirty="0"/>
          </a:p>
        </p:txBody>
      </p:sp>
      <p:pic>
        <p:nvPicPr>
          <p:cNvPr id="7" name="圖片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28826"/>
            <a:ext cx="9144000" cy="3971925"/>
          </a:xfrm>
          <a:prstGeom prst="rect">
            <a:avLst/>
          </a:prstGeom>
          <a:noFill/>
          <a:ln w="12700">
            <a:solidFill>
              <a:schemeClr val="tx1"/>
            </a:solidFill>
          </a:ln>
        </p:spPr>
      </p:pic>
      <p:sp>
        <p:nvSpPr>
          <p:cNvPr id="2" name="矩形 1"/>
          <p:cNvSpPr/>
          <p:nvPr/>
        </p:nvSpPr>
        <p:spPr>
          <a:xfrm>
            <a:off x="508001" y="1751827"/>
            <a:ext cx="3497176" cy="300082"/>
          </a:xfrm>
          <a:prstGeom prst="rect">
            <a:avLst/>
          </a:prstGeom>
        </p:spPr>
        <p:txBody>
          <a:bodyPr wrap="none">
            <a:spAutoFit/>
          </a:bodyPr>
          <a:lstStyle/>
          <a:p>
            <a:r>
              <a:rPr lang="en-US" altLang="zh-TW" sz="1350" kern="100" dirty="0">
                <a:latin typeface="微軟正黑體" panose="020B0604030504040204" pitchFamily="34" charset="-120"/>
                <a:cs typeface="Times New Roman" panose="02020603050405020304" pitchFamily="18" charset="0"/>
              </a:rPr>
              <a:t>http://www.gameguard.cn/keycrypt.html</a:t>
            </a:r>
            <a:endParaRPr lang="zh-TW" altLang="en-US" sz="1350" dirty="0"/>
          </a:p>
        </p:txBody>
      </p:sp>
    </p:spTree>
    <p:extLst>
      <p:ext uri="{BB962C8B-B14F-4D97-AF65-F5344CB8AC3E}">
        <p14:creationId xmlns:p14="http://schemas.microsoft.com/office/powerpoint/2010/main" val="36682619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31375A4-56A4-47D6-9801-1991572033F7}" type="slidenum">
              <a:rPr lang="en-US" altLang="zh-TW" smtClean="0"/>
              <a:t>42</a:t>
            </a:fld>
            <a:endParaRPr lang="zh-TW" altLang="en-US"/>
          </a:p>
        </p:txBody>
      </p:sp>
      <p:pic>
        <p:nvPicPr>
          <p:cNvPr id="5" name="內容版面配置區 3"/>
          <p:cNvPicPr/>
          <p:nvPr/>
        </p:nvPicPr>
        <p:blipFill>
          <a:blip r:embed="rId2">
            <a:extLst>
              <a:ext uri="{28A0092B-C50C-407E-A947-70E740481C1C}">
                <a14:useLocalDpi xmlns:a14="http://schemas.microsoft.com/office/drawing/2010/main" val="0"/>
              </a:ext>
            </a:extLst>
          </a:blip>
          <a:stretch>
            <a:fillRect/>
          </a:stretch>
        </p:blipFill>
        <p:spPr>
          <a:xfrm>
            <a:off x="1115616" y="1556792"/>
            <a:ext cx="6912491" cy="5064760"/>
          </a:xfrm>
          <a:prstGeom prst="rect">
            <a:avLst/>
          </a:prstGeom>
          <a:ln w="12700">
            <a:solidFill>
              <a:schemeClr val="tx1"/>
            </a:solidFill>
          </a:ln>
        </p:spPr>
      </p:pic>
      <p:sp>
        <p:nvSpPr>
          <p:cNvPr id="6" name="標題 2"/>
          <p:cNvSpPr>
            <a:spLocks noGrp="1"/>
          </p:cNvSpPr>
          <p:nvPr>
            <p:ph type="title"/>
          </p:nvPr>
        </p:nvSpPr>
        <p:spPr>
          <a:xfrm>
            <a:off x="685346" y="609600"/>
            <a:ext cx="7765322" cy="970450"/>
          </a:xfrm>
        </p:spPr>
        <p:txBody>
          <a:bodyPr>
            <a:normAutofit fontScale="90000"/>
          </a:bodyPr>
          <a:lstStyle/>
          <a:p>
            <a:r>
              <a:rPr lang="zh-TW" altLang="en-US" b="1" dirty="0" smtClean="0"/>
              <a:t>鍵盤加密技術（</a:t>
            </a:r>
            <a:r>
              <a:rPr lang="en-US" altLang="zh-TW" b="1" dirty="0" smtClean="0"/>
              <a:t>INCA, South Korea</a:t>
            </a:r>
            <a:r>
              <a:rPr lang="zh-TW" altLang="en-US" b="1" dirty="0" smtClean="0"/>
              <a:t>）</a:t>
            </a:r>
            <a:endParaRPr lang="zh-TW" altLang="en-US" b="1" dirty="0"/>
          </a:p>
        </p:txBody>
      </p:sp>
    </p:spTree>
    <p:extLst>
      <p:ext uri="{BB962C8B-B14F-4D97-AF65-F5344CB8AC3E}">
        <p14:creationId xmlns:p14="http://schemas.microsoft.com/office/powerpoint/2010/main" val="11490324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43</a:t>
            </a:fld>
            <a:endParaRPr lang="zh-TW" altLang="en-US"/>
          </a:p>
        </p:txBody>
      </p:sp>
      <p:pic>
        <p:nvPicPr>
          <p:cNvPr id="5" name="圖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59090"/>
            <a:ext cx="9144000" cy="5698910"/>
          </a:xfrm>
          <a:prstGeom prst="rect">
            <a:avLst/>
          </a:prstGeom>
          <a:noFill/>
          <a:ln w="12700">
            <a:solidFill>
              <a:schemeClr val="tx1"/>
            </a:solidFill>
          </a:ln>
        </p:spPr>
      </p:pic>
      <p:sp>
        <p:nvSpPr>
          <p:cNvPr id="6" name="標題 1"/>
          <p:cNvSpPr>
            <a:spLocks noGrp="1"/>
          </p:cNvSpPr>
          <p:nvPr>
            <p:ph type="title"/>
          </p:nvPr>
        </p:nvSpPr>
        <p:spPr>
          <a:xfrm>
            <a:off x="685346" y="188640"/>
            <a:ext cx="7765322" cy="970450"/>
          </a:xfrm>
        </p:spPr>
        <p:txBody>
          <a:bodyPr/>
          <a:lstStyle/>
          <a:p>
            <a:r>
              <a:rPr lang="en-US" altLang="zh-TW" dirty="0" smtClean="0"/>
              <a:t>K-Defense</a:t>
            </a:r>
            <a:endParaRPr lang="zh-TW" altLang="en-US" dirty="0"/>
          </a:p>
        </p:txBody>
      </p:sp>
    </p:spTree>
    <p:extLst>
      <p:ext uri="{BB962C8B-B14F-4D97-AF65-F5344CB8AC3E}">
        <p14:creationId xmlns:p14="http://schemas.microsoft.com/office/powerpoint/2010/main" val="16412276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K-Defense</a:t>
            </a:r>
            <a:endParaRPr lang="zh-TW" altLang="en-US" dirty="0"/>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44</a:t>
            </a:fld>
            <a:endParaRPr lang="zh-TW" altLang="en-US"/>
          </a:p>
        </p:txBody>
      </p:sp>
      <p:pic>
        <p:nvPicPr>
          <p:cNvPr id="5" name="圖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69637"/>
            <a:ext cx="9144000" cy="3384376"/>
          </a:xfrm>
          <a:prstGeom prst="rect">
            <a:avLst/>
          </a:prstGeom>
          <a:noFill/>
          <a:ln w="12700">
            <a:solidFill>
              <a:schemeClr val="tx1"/>
            </a:solidFill>
          </a:ln>
        </p:spPr>
      </p:pic>
    </p:spTree>
    <p:extLst>
      <p:ext uri="{BB962C8B-B14F-4D97-AF65-F5344CB8AC3E}">
        <p14:creationId xmlns:p14="http://schemas.microsoft.com/office/powerpoint/2010/main" val="36920072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內容版面配置區 8"/>
          <p:cNvGraphicFramePr>
            <a:graphicFrameLocks noGrp="1"/>
          </p:cNvGraphicFramePr>
          <p:nvPr>
            <p:ph idx="1"/>
            <p:extLst>
              <p:ext uri="{D42A27DB-BD31-4B8C-83A1-F6EECF244321}">
                <p14:modId xmlns:p14="http://schemas.microsoft.com/office/powerpoint/2010/main" val="3720735864"/>
              </p:ext>
            </p:extLst>
          </p:nvPr>
        </p:nvGraphicFramePr>
        <p:xfrm>
          <a:off x="0" y="1196752"/>
          <a:ext cx="9144000" cy="5688632"/>
        </p:xfrm>
        <a:graphic>
          <a:graphicData uri="http://schemas.openxmlformats.org/drawingml/2006/table">
            <a:tbl>
              <a:tblPr firstRow="1" firstCol="1" bandRow="1">
                <a:tableStyleId>{21E4AEA4-8DFA-4A89-87EB-49C32662AFE0}</a:tableStyleId>
              </a:tblPr>
              <a:tblGrid>
                <a:gridCol w="649709"/>
                <a:gridCol w="987462"/>
                <a:gridCol w="3457827"/>
                <a:gridCol w="3131229"/>
                <a:gridCol w="917773"/>
              </a:tblGrid>
              <a:tr h="184691">
                <a:tc>
                  <a:txBody>
                    <a:bodyPr/>
                    <a:lstStyle/>
                    <a:p>
                      <a:pPr algn="ctr" latinLnBrk="1">
                        <a:spcAft>
                          <a:spcPts val="0"/>
                        </a:spcAft>
                      </a:pPr>
                      <a:r>
                        <a:rPr lang="en-US" sz="1200" kern="100" dirty="0">
                          <a:effectLst/>
                          <a:latin typeface="+mn-ea"/>
                          <a:ea typeface="+mn-ea"/>
                        </a:rPr>
                        <a:t>No.</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Item</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Major Group</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Sub Group</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Index</a:t>
                      </a:r>
                      <a:endParaRPr lang="zh-TW" sz="1200" kern="100" dirty="0">
                        <a:effectLst/>
                        <a:latin typeface="+mn-ea"/>
                        <a:ea typeface="+mn-ea"/>
                        <a:cs typeface="Times New Roman" panose="02020603050405020304" pitchFamily="18" charset="0"/>
                      </a:endParaRPr>
                    </a:p>
                  </a:txBody>
                  <a:tcPr marL="32750" marR="32750" marT="0" marB="0" anchor="ctr"/>
                </a:tc>
              </a:tr>
              <a:tr h="240776">
                <a:tc>
                  <a:txBody>
                    <a:bodyPr/>
                    <a:lstStyle/>
                    <a:p>
                      <a:pPr algn="ctr" latinLnBrk="1">
                        <a:spcAft>
                          <a:spcPts val="0"/>
                        </a:spcAft>
                      </a:pPr>
                      <a:r>
                        <a:rPr lang="en-US" sz="1200" kern="100" dirty="0">
                          <a:effectLst/>
                          <a:latin typeface="+mn-ea"/>
                          <a:ea typeface="+mn-ea"/>
                        </a:rPr>
                        <a:t>1</a:t>
                      </a:r>
                      <a:endParaRPr lang="zh-TW" sz="1200" kern="100" dirty="0">
                        <a:effectLst/>
                        <a:latin typeface="+mn-ea"/>
                        <a:ea typeface="+mn-ea"/>
                        <a:cs typeface="Times New Roman" panose="02020603050405020304" pitchFamily="18" charset="0"/>
                      </a:endParaRPr>
                    </a:p>
                  </a:txBody>
                  <a:tcPr marL="32750" marR="32750" marT="0" marB="0" anchor="ctr"/>
                </a:tc>
                <a:tc rowSpan="17">
                  <a:txBody>
                    <a:bodyPr/>
                    <a:lstStyle/>
                    <a:p>
                      <a:pPr algn="ctr" latinLnBrk="1">
                        <a:spcAft>
                          <a:spcPts val="0"/>
                        </a:spcAft>
                      </a:pPr>
                      <a:r>
                        <a:rPr lang="en-US" sz="1200" kern="100" dirty="0">
                          <a:effectLst/>
                          <a:latin typeface="+mn-ea"/>
                          <a:ea typeface="+mn-ea"/>
                        </a:rPr>
                        <a:t>PS/2</a:t>
                      </a:r>
                      <a:endParaRPr lang="zh-TW" sz="1200" kern="100" dirty="0">
                        <a:effectLst/>
                        <a:latin typeface="+mn-ea"/>
                        <a:ea typeface="+mn-ea"/>
                      </a:endParaRPr>
                    </a:p>
                    <a:p>
                      <a:pPr algn="ctr" latinLnBrk="1">
                        <a:spcAft>
                          <a:spcPts val="0"/>
                        </a:spcAft>
                      </a:pPr>
                      <a:r>
                        <a:rPr lang="en-US" sz="1200" kern="100" dirty="0" smtClean="0">
                          <a:effectLst/>
                          <a:latin typeface="+mn-ea"/>
                          <a:ea typeface="+mn-ea"/>
                        </a:rPr>
                        <a:t>Kernel</a:t>
                      </a:r>
                    </a:p>
                    <a:p>
                      <a:pPr algn="ctr" latinLnBrk="1">
                        <a:spcAft>
                          <a:spcPts val="0"/>
                        </a:spcAft>
                      </a:pPr>
                      <a:r>
                        <a:rPr lang="en-US" sz="1200" kern="100" dirty="0" smtClean="0">
                          <a:effectLst/>
                          <a:latin typeface="+mn-ea"/>
                          <a:ea typeface="+mn-ea"/>
                        </a:rPr>
                        <a:t>Mode</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Resend Command Manipulation</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K-PK1-1</a:t>
                      </a:r>
                      <a:endParaRPr lang="zh-TW" sz="1200" kern="100">
                        <a:effectLst/>
                        <a:latin typeface="+mn-ea"/>
                        <a:ea typeface="+mn-ea"/>
                        <a:cs typeface="Times New Roman" panose="02020603050405020304" pitchFamily="18" charset="0"/>
                      </a:endParaRPr>
                    </a:p>
                  </a:txBody>
                  <a:tcPr marL="32750" marR="32750" marT="0" marB="0" anchor="ctr"/>
                </a:tc>
              </a:tr>
              <a:tr h="184691">
                <a:tc>
                  <a:txBody>
                    <a:bodyPr/>
                    <a:lstStyle/>
                    <a:p>
                      <a:pPr algn="ctr" latinLnBrk="1">
                        <a:spcAft>
                          <a:spcPts val="0"/>
                        </a:spcAft>
                      </a:pPr>
                      <a:r>
                        <a:rPr lang="en-US" sz="1200" kern="100">
                          <a:effectLst/>
                          <a:latin typeface="+mn-ea"/>
                          <a:ea typeface="+mn-ea"/>
                        </a:rPr>
                        <a:t>2</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rowSpan="3">
                  <a:txBody>
                    <a:bodyPr/>
                    <a:lstStyle/>
                    <a:p>
                      <a:pPr algn="ctr" latinLnBrk="1">
                        <a:spcAft>
                          <a:spcPts val="0"/>
                        </a:spcAft>
                      </a:pPr>
                      <a:r>
                        <a:rPr lang="en-US" sz="1200" kern="100" dirty="0">
                          <a:effectLst/>
                          <a:latin typeface="+mn-ea"/>
                          <a:ea typeface="+mn-ea"/>
                        </a:rPr>
                        <a:t>Data Port(0x60) Reading</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Port Reading</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K-PK2-1</a:t>
                      </a:r>
                      <a:endParaRPr lang="zh-TW" sz="1200" kern="100">
                        <a:effectLst/>
                        <a:latin typeface="+mn-ea"/>
                        <a:ea typeface="+mn-ea"/>
                        <a:cs typeface="Times New Roman" panose="02020603050405020304" pitchFamily="18" charset="0"/>
                      </a:endParaRPr>
                    </a:p>
                  </a:txBody>
                  <a:tcPr marL="32750" marR="32750" marT="0" marB="0" anchor="ctr"/>
                </a:tc>
              </a:tr>
              <a:tr h="184691">
                <a:tc>
                  <a:txBody>
                    <a:bodyPr/>
                    <a:lstStyle/>
                    <a:p>
                      <a:pPr algn="ctr" latinLnBrk="1">
                        <a:spcAft>
                          <a:spcPts val="0"/>
                        </a:spcAft>
                      </a:pPr>
                      <a:r>
                        <a:rPr lang="en-US" sz="1200" kern="100" dirty="0">
                          <a:effectLst/>
                          <a:latin typeface="+mn-ea"/>
                          <a:ea typeface="+mn-ea"/>
                        </a:rPr>
                        <a:t>3</a:t>
                      </a:r>
                      <a:endParaRPr lang="zh-TW" sz="1200" kern="100" dirty="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vMerge="1">
                  <a:txBody>
                    <a:bodyPr/>
                    <a:lstStyle/>
                    <a:p>
                      <a:endParaRPr lang="zh-TW" altLang="en-US"/>
                    </a:p>
                  </a:txBody>
                  <a:tcPr/>
                </a:tc>
                <a:tc>
                  <a:txBody>
                    <a:bodyPr/>
                    <a:lstStyle/>
                    <a:p>
                      <a:pPr algn="ctr" latinLnBrk="1">
                        <a:spcAft>
                          <a:spcPts val="0"/>
                        </a:spcAft>
                      </a:pPr>
                      <a:r>
                        <a:rPr lang="en-US" sz="1200" kern="100">
                          <a:effectLst/>
                          <a:latin typeface="+mn-ea"/>
                          <a:ea typeface="+mn-ea"/>
                        </a:rPr>
                        <a:t>Port Polling</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K-PK2-2</a:t>
                      </a:r>
                      <a:endParaRPr lang="zh-TW" sz="1200" kern="100">
                        <a:effectLst/>
                        <a:latin typeface="+mn-ea"/>
                        <a:ea typeface="+mn-ea"/>
                        <a:cs typeface="Times New Roman" panose="02020603050405020304" pitchFamily="18" charset="0"/>
                      </a:endParaRPr>
                    </a:p>
                  </a:txBody>
                  <a:tcPr marL="32750" marR="32750" marT="0" marB="0" anchor="ctr"/>
                </a:tc>
              </a:tr>
              <a:tr h="240776">
                <a:tc>
                  <a:txBody>
                    <a:bodyPr/>
                    <a:lstStyle/>
                    <a:p>
                      <a:pPr algn="ctr" latinLnBrk="1">
                        <a:spcAft>
                          <a:spcPts val="0"/>
                        </a:spcAft>
                      </a:pPr>
                      <a:r>
                        <a:rPr lang="en-US" sz="1200" kern="100" dirty="0">
                          <a:effectLst/>
                          <a:latin typeface="+mn-ea"/>
                          <a:ea typeface="+mn-ea"/>
                        </a:rPr>
                        <a:t>4</a:t>
                      </a:r>
                      <a:endParaRPr lang="zh-TW" sz="1200" kern="100" dirty="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vMerge="1">
                  <a:txBody>
                    <a:bodyPr/>
                    <a:lstStyle/>
                    <a:p>
                      <a:endParaRPr lang="zh-TW" altLang="en-US"/>
                    </a:p>
                  </a:txBody>
                  <a:tcPr/>
                </a:tc>
                <a:tc>
                  <a:txBody>
                    <a:bodyPr/>
                    <a:lstStyle/>
                    <a:p>
                      <a:pPr algn="ctr" latinLnBrk="1">
                        <a:spcAft>
                          <a:spcPts val="0"/>
                        </a:spcAft>
                      </a:pPr>
                      <a:r>
                        <a:rPr lang="en-US" sz="1200" kern="100">
                          <a:effectLst/>
                          <a:latin typeface="+mn-ea"/>
                          <a:ea typeface="+mn-ea"/>
                        </a:rPr>
                        <a:t>HighSpeed Port Polling</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K-PK2-3</a:t>
                      </a:r>
                      <a:endParaRPr lang="zh-TW" sz="1200" kern="100">
                        <a:effectLst/>
                        <a:latin typeface="+mn-ea"/>
                        <a:ea typeface="+mn-ea"/>
                        <a:cs typeface="Times New Roman" panose="02020603050405020304" pitchFamily="18" charset="0"/>
                      </a:endParaRPr>
                    </a:p>
                  </a:txBody>
                  <a:tcPr marL="32750" marR="32750" marT="0" marB="0" anchor="ctr"/>
                </a:tc>
              </a:tr>
              <a:tr h="184691">
                <a:tc>
                  <a:txBody>
                    <a:bodyPr/>
                    <a:lstStyle/>
                    <a:p>
                      <a:pPr algn="ctr" latinLnBrk="1">
                        <a:spcAft>
                          <a:spcPts val="0"/>
                        </a:spcAft>
                      </a:pPr>
                      <a:r>
                        <a:rPr lang="en-US" sz="1200" kern="100">
                          <a:effectLst/>
                          <a:latin typeface="+mn-ea"/>
                          <a:ea typeface="+mn-ea"/>
                        </a:rPr>
                        <a:t>5</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rowSpan="2">
                  <a:txBody>
                    <a:bodyPr/>
                    <a:lstStyle/>
                    <a:p>
                      <a:pPr algn="ctr" latinLnBrk="1">
                        <a:spcAft>
                          <a:spcPts val="0"/>
                        </a:spcAft>
                      </a:pPr>
                      <a:r>
                        <a:rPr lang="en-US" sz="1200" kern="100" dirty="0">
                          <a:effectLst/>
                          <a:latin typeface="+mn-ea"/>
                          <a:ea typeface="+mn-ea"/>
                        </a:rPr>
                        <a:t>C/</a:t>
                      </a:r>
                      <a:r>
                        <a:rPr lang="en-US" sz="1200" kern="100" dirty="0" err="1">
                          <a:effectLst/>
                          <a:latin typeface="+mn-ea"/>
                          <a:ea typeface="+mn-ea"/>
                        </a:rPr>
                        <a:t>DBit</a:t>
                      </a:r>
                      <a:r>
                        <a:rPr lang="en-US" sz="1200" kern="100" dirty="0">
                          <a:effectLst/>
                          <a:latin typeface="+mn-ea"/>
                          <a:ea typeface="+mn-ea"/>
                        </a:rPr>
                        <a:t> Command Manipulation</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Port Reading</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K-PK3-1</a:t>
                      </a:r>
                      <a:endParaRPr lang="zh-TW" sz="1200" kern="100">
                        <a:effectLst/>
                        <a:latin typeface="+mn-ea"/>
                        <a:ea typeface="+mn-ea"/>
                        <a:cs typeface="Times New Roman" panose="02020603050405020304" pitchFamily="18" charset="0"/>
                      </a:endParaRPr>
                    </a:p>
                  </a:txBody>
                  <a:tcPr marL="32750" marR="32750" marT="0" marB="0" anchor="ctr"/>
                </a:tc>
              </a:tr>
              <a:tr h="240776">
                <a:tc>
                  <a:txBody>
                    <a:bodyPr/>
                    <a:lstStyle/>
                    <a:p>
                      <a:pPr algn="ctr" latinLnBrk="1">
                        <a:spcAft>
                          <a:spcPts val="0"/>
                        </a:spcAft>
                      </a:pPr>
                      <a:r>
                        <a:rPr lang="en-US" sz="1200" kern="100">
                          <a:effectLst/>
                          <a:latin typeface="+mn-ea"/>
                          <a:ea typeface="+mn-ea"/>
                        </a:rPr>
                        <a:t>6</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vMerge="1">
                  <a:txBody>
                    <a:bodyPr/>
                    <a:lstStyle/>
                    <a:p>
                      <a:endParaRPr lang="zh-TW" altLang="en-US"/>
                    </a:p>
                  </a:txBody>
                  <a:tcPr/>
                </a:tc>
                <a:tc>
                  <a:txBody>
                    <a:bodyPr/>
                    <a:lstStyle/>
                    <a:p>
                      <a:pPr algn="ctr" latinLnBrk="1">
                        <a:spcAft>
                          <a:spcPts val="0"/>
                        </a:spcAft>
                      </a:pPr>
                      <a:r>
                        <a:rPr lang="en-US" sz="1200" kern="100" dirty="0" err="1">
                          <a:effectLst/>
                          <a:latin typeface="+mn-ea"/>
                          <a:ea typeface="+mn-ea"/>
                        </a:rPr>
                        <a:t>HighSpeed</a:t>
                      </a:r>
                      <a:r>
                        <a:rPr lang="en-US" sz="1200" kern="100" dirty="0">
                          <a:effectLst/>
                          <a:latin typeface="+mn-ea"/>
                          <a:ea typeface="+mn-ea"/>
                        </a:rPr>
                        <a:t> Port Polling</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K-PK3-2</a:t>
                      </a:r>
                      <a:endParaRPr lang="zh-TW" sz="1200" kern="100">
                        <a:effectLst/>
                        <a:latin typeface="+mn-ea"/>
                        <a:ea typeface="+mn-ea"/>
                        <a:cs typeface="Times New Roman" panose="02020603050405020304" pitchFamily="18" charset="0"/>
                      </a:endParaRPr>
                    </a:p>
                  </a:txBody>
                  <a:tcPr marL="32750" marR="32750" marT="0" marB="0" anchor="ctr"/>
                </a:tc>
              </a:tr>
              <a:tr h="240776">
                <a:tc>
                  <a:txBody>
                    <a:bodyPr/>
                    <a:lstStyle/>
                    <a:p>
                      <a:pPr algn="ctr" latinLnBrk="1">
                        <a:spcAft>
                          <a:spcPts val="0"/>
                        </a:spcAft>
                      </a:pPr>
                      <a:r>
                        <a:rPr lang="en-US" sz="1200" kern="100">
                          <a:effectLst/>
                          <a:latin typeface="+mn-ea"/>
                          <a:ea typeface="+mn-ea"/>
                        </a:rPr>
                        <a:t>7</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a:txBody>
                    <a:bodyPr/>
                    <a:lstStyle/>
                    <a:p>
                      <a:pPr algn="ctr" latinLnBrk="1">
                        <a:spcAft>
                          <a:spcPts val="0"/>
                        </a:spcAft>
                      </a:pPr>
                      <a:r>
                        <a:rPr lang="en-US" sz="1200" kern="100">
                          <a:effectLst/>
                          <a:latin typeface="+mn-ea"/>
                          <a:ea typeface="+mn-ea"/>
                        </a:rPr>
                        <a:t>Interrupt Register Manipulation</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K-PK4-1</a:t>
                      </a:r>
                      <a:endParaRPr lang="zh-TW" sz="1200" kern="100">
                        <a:effectLst/>
                        <a:latin typeface="+mn-ea"/>
                        <a:ea typeface="+mn-ea"/>
                        <a:cs typeface="Times New Roman" panose="02020603050405020304" pitchFamily="18" charset="0"/>
                      </a:endParaRPr>
                    </a:p>
                  </a:txBody>
                  <a:tcPr marL="32750" marR="32750" marT="0" marB="0" anchor="ctr"/>
                </a:tc>
              </a:tr>
              <a:tr h="240776">
                <a:tc>
                  <a:txBody>
                    <a:bodyPr/>
                    <a:lstStyle/>
                    <a:p>
                      <a:pPr algn="ctr" latinLnBrk="1">
                        <a:spcAft>
                          <a:spcPts val="0"/>
                        </a:spcAft>
                      </a:pPr>
                      <a:r>
                        <a:rPr lang="en-US" sz="1200" kern="100">
                          <a:effectLst/>
                          <a:latin typeface="+mn-ea"/>
                          <a:ea typeface="+mn-ea"/>
                        </a:rPr>
                        <a:t>8</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rowSpan="4">
                  <a:txBody>
                    <a:bodyPr/>
                    <a:lstStyle/>
                    <a:p>
                      <a:pPr algn="ctr" latinLnBrk="1">
                        <a:spcAft>
                          <a:spcPts val="0"/>
                        </a:spcAft>
                      </a:pPr>
                      <a:r>
                        <a:rPr lang="en-US" sz="1200" kern="100" dirty="0">
                          <a:effectLst/>
                          <a:latin typeface="+mn-ea"/>
                          <a:ea typeface="+mn-ea"/>
                        </a:rPr>
                        <a:t>Debug Register Manipulation</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DR7 Registers Manipulation</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K-PK5-1</a:t>
                      </a:r>
                      <a:endParaRPr lang="zh-TW" sz="1200" kern="100" dirty="0">
                        <a:effectLst/>
                        <a:latin typeface="+mn-ea"/>
                        <a:ea typeface="+mn-ea"/>
                        <a:cs typeface="Times New Roman" panose="02020603050405020304" pitchFamily="18" charset="0"/>
                      </a:endParaRPr>
                    </a:p>
                  </a:txBody>
                  <a:tcPr marL="32750" marR="32750" marT="0" marB="0" anchor="ctr"/>
                </a:tc>
              </a:tr>
              <a:tr h="240776">
                <a:tc>
                  <a:txBody>
                    <a:bodyPr/>
                    <a:lstStyle/>
                    <a:p>
                      <a:pPr algn="ctr" latinLnBrk="1">
                        <a:spcAft>
                          <a:spcPts val="0"/>
                        </a:spcAft>
                      </a:pPr>
                      <a:r>
                        <a:rPr lang="en-US" sz="1200" kern="100">
                          <a:effectLst/>
                          <a:latin typeface="+mn-ea"/>
                          <a:ea typeface="+mn-ea"/>
                        </a:rPr>
                        <a:t>9</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vMerge="1">
                  <a:txBody>
                    <a:bodyPr/>
                    <a:lstStyle/>
                    <a:p>
                      <a:endParaRPr lang="zh-TW" altLang="en-US"/>
                    </a:p>
                  </a:txBody>
                  <a:tcPr/>
                </a:tc>
                <a:tc>
                  <a:txBody>
                    <a:bodyPr/>
                    <a:lstStyle/>
                    <a:p>
                      <a:pPr algn="ctr" latinLnBrk="1">
                        <a:spcAft>
                          <a:spcPts val="0"/>
                        </a:spcAft>
                      </a:pPr>
                      <a:r>
                        <a:rPr lang="en-US" sz="1200" kern="100" dirty="0">
                          <a:effectLst/>
                          <a:latin typeface="+mn-ea"/>
                          <a:ea typeface="+mn-ea"/>
                        </a:rPr>
                        <a:t>DR7 Registers Manipulation</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K-PK5-2</a:t>
                      </a:r>
                      <a:endParaRPr lang="zh-TW" sz="1200" kern="100" dirty="0">
                        <a:effectLst/>
                        <a:latin typeface="+mn-ea"/>
                        <a:ea typeface="+mn-ea"/>
                        <a:cs typeface="Times New Roman" panose="02020603050405020304" pitchFamily="18" charset="0"/>
                      </a:endParaRPr>
                    </a:p>
                  </a:txBody>
                  <a:tcPr marL="32750" marR="32750" marT="0" marB="0" anchor="ctr"/>
                </a:tc>
              </a:tr>
              <a:tr h="240776">
                <a:tc>
                  <a:txBody>
                    <a:bodyPr/>
                    <a:lstStyle/>
                    <a:p>
                      <a:pPr algn="ctr" latinLnBrk="1">
                        <a:spcAft>
                          <a:spcPts val="0"/>
                        </a:spcAft>
                      </a:pPr>
                      <a:r>
                        <a:rPr lang="en-US" sz="1200" kern="100">
                          <a:effectLst/>
                          <a:latin typeface="+mn-ea"/>
                          <a:ea typeface="+mn-ea"/>
                        </a:rPr>
                        <a:t>10</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vMerge="1">
                  <a:txBody>
                    <a:bodyPr/>
                    <a:lstStyle/>
                    <a:p>
                      <a:endParaRPr lang="zh-TW" altLang="en-US"/>
                    </a:p>
                  </a:txBody>
                  <a:tcPr/>
                </a:tc>
                <a:tc>
                  <a:txBody>
                    <a:bodyPr/>
                    <a:lstStyle/>
                    <a:p>
                      <a:pPr algn="ctr" latinLnBrk="1">
                        <a:spcAft>
                          <a:spcPts val="0"/>
                        </a:spcAft>
                      </a:pPr>
                      <a:r>
                        <a:rPr lang="en-US" sz="1200" kern="100" dirty="0">
                          <a:effectLst/>
                          <a:latin typeface="+mn-ea"/>
                          <a:ea typeface="+mn-ea"/>
                        </a:rPr>
                        <a:t>DR7 Registers Manipulation</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K-PK5-3</a:t>
                      </a:r>
                      <a:endParaRPr lang="zh-TW" sz="1200" kern="100" dirty="0">
                        <a:effectLst/>
                        <a:latin typeface="+mn-ea"/>
                        <a:ea typeface="+mn-ea"/>
                        <a:cs typeface="Times New Roman" panose="02020603050405020304" pitchFamily="18" charset="0"/>
                      </a:endParaRPr>
                    </a:p>
                  </a:txBody>
                  <a:tcPr marL="32750" marR="32750" marT="0" marB="0" anchor="ctr"/>
                </a:tc>
              </a:tr>
              <a:tr h="240776">
                <a:tc>
                  <a:txBody>
                    <a:bodyPr/>
                    <a:lstStyle/>
                    <a:p>
                      <a:pPr algn="ctr" latinLnBrk="1">
                        <a:spcAft>
                          <a:spcPts val="0"/>
                        </a:spcAft>
                      </a:pPr>
                      <a:r>
                        <a:rPr lang="en-US" sz="1200" kern="100">
                          <a:effectLst/>
                          <a:latin typeface="+mn-ea"/>
                          <a:ea typeface="+mn-ea"/>
                        </a:rPr>
                        <a:t>11</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vMerge="1">
                  <a:txBody>
                    <a:bodyPr/>
                    <a:lstStyle/>
                    <a:p>
                      <a:endParaRPr lang="zh-TW" altLang="en-US"/>
                    </a:p>
                  </a:txBody>
                  <a:tcPr/>
                </a:tc>
                <a:tc>
                  <a:txBody>
                    <a:bodyPr/>
                    <a:lstStyle/>
                    <a:p>
                      <a:pPr algn="ctr" latinLnBrk="1">
                        <a:spcAft>
                          <a:spcPts val="0"/>
                        </a:spcAft>
                      </a:pPr>
                      <a:r>
                        <a:rPr lang="en-US" sz="1200" kern="100" dirty="0">
                          <a:effectLst/>
                          <a:latin typeface="+mn-ea"/>
                          <a:ea typeface="+mn-ea"/>
                        </a:rPr>
                        <a:t>DR7 Registers Manipulation</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K-PK5-4</a:t>
                      </a:r>
                      <a:endParaRPr lang="zh-TW" sz="1200" kern="100" dirty="0">
                        <a:effectLst/>
                        <a:latin typeface="+mn-ea"/>
                        <a:ea typeface="+mn-ea"/>
                        <a:cs typeface="Times New Roman" panose="02020603050405020304" pitchFamily="18" charset="0"/>
                      </a:endParaRPr>
                    </a:p>
                  </a:txBody>
                  <a:tcPr marL="32750" marR="32750" marT="0" marB="0" anchor="ctr"/>
                </a:tc>
              </a:tr>
              <a:tr h="184691">
                <a:tc>
                  <a:txBody>
                    <a:bodyPr/>
                    <a:lstStyle/>
                    <a:p>
                      <a:pPr algn="ctr" latinLnBrk="1">
                        <a:spcAft>
                          <a:spcPts val="0"/>
                        </a:spcAft>
                      </a:pPr>
                      <a:r>
                        <a:rPr lang="en-US" sz="1200" kern="100">
                          <a:effectLst/>
                          <a:latin typeface="+mn-ea"/>
                          <a:ea typeface="+mn-ea"/>
                        </a:rPr>
                        <a:t>12</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a:txBody>
                    <a:bodyPr/>
                    <a:lstStyle/>
                    <a:p>
                      <a:pPr algn="ctr" latinLnBrk="1">
                        <a:spcAft>
                          <a:spcPts val="0"/>
                        </a:spcAft>
                      </a:pPr>
                      <a:r>
                        <a:rPr lang="en-US" sz="1200" kern="100">
                          <a:effectLst/>
                          <a:latin typeface="+mn-ea"/>
                          <a:ea typeface="+mn-ea"/>
                        </a:rPr>
                        <a:t>I/O APIC Manipulation</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K-PK6-1</a:t>
                      </a:r>
                      <a:endParaRPr lang="zh-TW" sz="1200" kern="100" dirty="0">
                        <a:effectLst/>
                        <a:latin typeface="+mn-ea"/>
                        <a:ea typeface="+mn-ea"/>
                        <a:cs typeface="Times New Roman" panose="02020603050405020304" pitchFamily="18" charset="0"/>
                      </a:endParaRPr>
                    </a:p>
                  </a:txBody>
                  <a:tcPr marL="32750" marR="32750" marT="0" marB="0" anchor="ctr"/>
                </a:tc>
              </a:tr>
              <a:tr h="240776">
                <a:tc>
                  <a:txBody>
                    <a:bodyPr/>
                    <a:lstStyle/>
                    <a:p>
                      <a:pPr algn="ctr" latinLnBrk="1">
                        <a:spcAft>
                          <a:spcPts val="0"/>
                        </a:spcAft>
                      </a:pPr>
                      <a:r>
                        <a:rPr lang="en-US" sz="1200" kern="100">
                          <a:effectLst/>
                          <a:latin typeface="+mn-ea"/>
                          <a:ea typeface="+mn-ea"/>
                        </a:rPr>
                        <a:t>13</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a:txBody>
                    <a:bodyPr/>
                    <a:lstStyle/>
                    <a:p>
                      <a:pPr algn="ctr" latinLnBrk="1">
                        <a:spcAft>
                          <a:spcPts val="0"/>
                        </a:spcAft>
                      </a:pPr>
                      <a:r>
                        <a:rPr lang="en-US" sz="1200" kern="100">
                          <a:effectLst/>
                          <a:latin typeface="+mn-ea"/>
                          <a:ea typeface="+mn-ea"/>
                        </a:rPr>
                        <a:t>IDTR Table Manipulation</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K-PK7-1</a:t>
                      </a:r>
                      <a:endParaRPr lang="zh-TW" sz="1200" kern="100" dirty="0">
                        <a:effectLst/>
                        <a:latin typeface="+mn-ea"/>
                        <a:ea typeface="+mn-ea"/>
                        <a:cs typeface="Times New Roman" panose="02020603050405020304" pitchFamily="18" charset="0"/>
                      </a:endParaRPr>
                    </a:p>
                  </a:txBody>
                  <a:tcPr marL="32750" marR="32750" marT="0" marB="0" anchor="ctr"/>
                </a:tc>
              </a:tr>
              <a:tr h="184691">
                <a:tc>
                  <a:txBody>
                    <a:bodyPr/>
                    <a:lstStyle/>
                    <a:p>
                      <a:pPr algn="ctr" latinLnBrk="1">
                        <a:spcAft>
                          <a:spcPts val="0"/>
                        </a:spcAft>
                      </a:pPr>
                      <a:r>
                        <a:rPr lang="en-US" sz="1200" kern="100">
                          <a:effectLst/>
                          <a:latin typeface="+mn-ea"/>
                          <a:ea typeface="+mn-ea"/>
                        </a:rPr>
                        <a:t>14</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rowSpan="2">
                  <a:txBody>
                    <a:bodyPr/>
                    <a:lstStyle/>
                    <a:p>
                      <a:pPr algn="ctr" latinLnBrk="1">
                        <a:spcAft>
                          <a:spcPts val="0"/>
                        </a:spcAft>
                      </a:pPr>
                      <a:r>
                        <a:rPr lang="en-US" sz="1200" kern="100">
                          <a:effectLst/>
                          <a:latin typeface="+mn-ea"/>
                          <a:ea typeface="+mn-ea"/>
                        </a:rPr>
                        <a:t>IDT Table Manipulation</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IDT Hook</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K-PK8-1</a:t>
                      </a:r>
                      <a:endParaRPr lang="zh-TW" sz="1200" kern="100" dirty="0">
                        <a:effectLst/>
                        <a:latin typeface="+mn-ea"/>
                        <a:ea typeface="+mn-ea"/>
                        <a:cs typeface="Times New Roman" panose="02020603050405020304" pitchFamily="18" charset="0"/>
                      </a:endParaRPr>
                    </a:p>
                  </a:txBody>
                  <a:tcPr marL="32750" marR="32750" marT="0" marB="0" anchor="ctr"/>
                </a:tc>
              </a:tr>
              <a:tr h="184691">
                <a:tc>
                  <a:txBody>
                    <a:bodyPr/>
                    <a:lstStyle/>
                    <a:p>
                      <a:pPr algn="ctr" latinLnBrk="1">
                        <a:spcAft>
                          <a:spcPts val="0"/>
                        </a:spcAft>
                      </a:pPr>
                      <a:r>
                        <a:rPr lang="en-US" sz="1200" kern="100">
                          <a:effectLst/>
                          <a:latin typeface="+mn-ea"/>
                          <a:ea typeface="+mn-ea"/>
                        </a:rPr>
                        <a:t>15</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vMerge="1">
                  <a:txBody>
                    <a:bodyPr/>
                    <a:lstStyle/>
                    <a:p>
                      <a:endParaRPr lang="zh-TW" altLang="en-US"/>
                    </a:p>
                  </a:txBody>
                  <a:tcPr/>
                </a:tc>
                <a:tc>
                  <a:txBody>
                    <a:bodyPr/>
                    <a:lstStyle/>
                    <a:p>
                      <a:pPr algn="ctr" latinLnBrk="1">
                        <a:spcAft>
                          <a:spcPts val="0"/>
                        </a:spcAft>
                      </a:pPr>
                      <a:r>
                        <a:rPr lang="en-US" sz="1200" kern="100" dirty="0">
                          <a:effectLst/>
                          <a:latin typeface="+mn-ea"/>
                          <a:ea typeface="+mn-ea"/>
                        </a:rPr>
                        <a:t>Stack Search</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K-PK8-2</a:t>
                      </a:r>
                      <a:endParaRPr lang="zh-TW" sz="1200" kern="100" dirty="0">
                        <a:effectLst/>
                        <a:latin typeface="+mn-ea"/>
                        <a:ea typeface="+mn-ea"/>
                        <a:cs typeface="Times New Roman" panose="02020603050405020304" pitchFamily="18" charset="0"/>
                      </a:endParaRPr>
                    </a:p>
                  </a:txBody>
                  <a:tcPr marL="32750" marR="32750" marT="0" marB="0" anchor="ctr"/>
                </a:tc>
              </a:tr>
              <a:tr h="240776">
                <a:tc>
                  <a:txBody>
                    <a:bodyPr/>
                    <a:lstStyle/>
                    <a:p>
                      <a:pPr algn="ctr" latinLnBrk="1">
                        <a:spcAft>
                          <a:spcPts val="0"/>
                        </a:spcAft>
                      </a:pPr>
                      <a:r>
                        <a:rPr lang="en-US" sz="1200" kern="100">
                          <a:effectLst/>
                          <a:latin typeface="+mn-ea"/>
                          <a:ea typeface="+mn-ea"/>
                        </a:rPr>
                        <a:t>16</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rowSpan="2">
                  <a:txBody>
                    <a:bodyPr/>
                    <a:lstStyle/>
                    <a:p>
                      <a:pPr algn="ctr" latinLnBrk="1">
                        <a:spcAft>
                          <a:spcPts val="0"/>
                        </a:spcAft>
                      </a:pPr>
                      <a:r>
                        <a:rPr lang="en-US" sz="1200" kern="100">
                          <a:effectLst/>
                          <a:latin typeface="+mn-ea"/>
                          <a:ea typeface="+mn-ea"/>
                        </a:rPr>
                        <a:t>Control Register </a:t>
                      </a:r>
                      <a:endParaRPr lang="zh-TW" sz="1200" kern="100">
                        <a:effectLst/>
                        <a:latin typeface="+mn-ea"/>
                        <a:ea typeface="+mn-ea"/>
                      </a:endParaRPr>
                    </a:p>
                    <a:p>
                      <a:pPr algn="ctr" latinLnBrk="1">
                        <a:spcAft>
                          <a:spcPts val="0"/>
                        </a:spcAft>
                      </a:pPr>
                      <a:r>
                        <a:rPr lang="en-US" sz="1200" kern="100">
                          <a:effectLst/>
                          <a:latin typeface="+mn-ea"/>
                          <a:ea typeface="+mn-ea"/>
                        </a:rPr>
                        <a:t>Manipulation</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CR4 Manipulation (general)</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K-PK9-1</a:t>
                      </a:r>
                      <a:endParaRPr lang="zh-TW" sz="1200" kern="100" dirty="0">
                        <a:effectLst/>
                        <a:latin typeface="+mn-ea"/>
                        <a:ea typeface="+mn-ea"/>
                        <a:cs typeface="Times New Roman" panose="02020603050405020304" pitchFamily="18" charset="0"/>
                      </a:endParaRPr>
                    </a:p>
                  </a:txBody>
                  <a:tcPr marL="32750" marR="32750" marT="0" marB="0" anchor="ctr"/>
                </a:tc>
              </a:tr>
              <a:tr h="291514">
                <a:tc>
                  <a:txBody>
                    <a:bodyPr/>
                    <a:lstStyle/>
                    <a:p>
                      <a:pPr algn="ctr" latinLnBrk="1">
                        <a:spcAft>
                          <a:spcPts val="0"/>
                        </a:spcAft>
                      </a:pPr>
                      <a:r>
                        <a:rPr lang="en-US" sz="1200" kern="100">
                          <a:effectLst/>
                          <a:latin typeface="+mn-ea"/>
                          <a:ea typeface="+mn-ea"/>
                        </a:rPr>
                        <a:t>17</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vMerge="1">
                  <a:txBody>
                    <a:bodyPr/>
                    <a:lstStyle/>
                    <a:p>
                      <a:endParaRPr lang="zh-TW" altLang="en-US"/>
                    </a:p>
                  </a:txBody>
                  <a:tcPr/>
                </a:tc>
                <a:tc>
                  <a:txBody>
                    <a:bodyPr/>
                    <a:lstStyle/>
                    <a:p>
                      <a:pPr algn="ctr" latinLnBrk="1">
                        <a:spcAft>
                          <a:spcPts val="0"/>
                        </a:spcAft>
                      </a:pPr>
                      <a:r>
                        <a:rPr lang="en-US" sz="1200" kern="100" dirty="0">
                          <a:effectLst/>
                          <a:latin typeface="+mn-ea"/>
                          <a:ea typeface="+mn-ea"/>
                        </a:rPr>
                        <a:t>CR4 Manipulation (</a:t>
                      </a:r>
                      <a:r>
                        <a:rPr lang="en-US" sz="1200" kern="100" dirty="0" err="1">
                          <a:effectLst/>
                          <a:latin typeface="+mn-ea"/>
                          <a:ea typeface="+mn-ea"/>
                        </a:rPr>
                        <a:t>HighSpeed</a:t>
                      </a:r>
                      <a:r>
                        <a:rPr lang="en-US" sz="1200" kern="100" dirty="0">
                          <a:effectLst/>
                          <a:latin typeface="+mn-ea"/>
                          <a:ea typeface="+mn-ea"/>
                        </a:rPr>
                        <a:t>)</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K-PK9-2</a:t>
                      </a:r>
                      <a:endParaRPr lang="zh-TW" sz="1200" kern="100" dirty="0">
                        <a:effectLst/>
                        <a:latin typeface="+mn-ea"/>
                        <a:ea typeface="+mn-ea"/>
                        <a:cs typeface="Times New Roman" panose="02020603050405020304" pitchFamily="18" charset="0"/>
                      </a:endParaRPr>
                    </a:p>
                  </a:txBody>
                  <a:tcPr marL="32750" marR="32750" marT="0" marB="0" anchor="ctr"/>
                </a:tc>
              </a:tr>
              <a:tr h="184691">
                <a:tc>
                  <a:txBody>
                    <a:bodyPr/>
                    <a:lstStyle/>
                    <a:p>
                      <a:pPr algn="ctr" latinLnBrk="1">
                        <a:spcAft>
                          <a:spcPts val="0"/>
                        </a:spcAft>
                      </a:pPr>
                      <a:r>
                        <a:rPr lang="en-US" sz="1200" kern="100">
                          <a:effectLst/>
                          <a:latin typeface="+mn-ea"/>
                          <a:ea typeface="+mn-ea"/>
                        </a:rPr>
                        <a:t>18</a:t>
                      </a:r>
                      <a:endParaRPr lang="zh-TW" sz="1200" kern="100">
                        <a:effectLst/>
                        <a:latin typeface="+mn-ea"/>
                        <a:ea typeface="+mn-ea"/>
                        <a:cs typeface="Times New Roman" panose="02020603050405020304" pitchFamily="18" charset="0"/>
                      </a:endParaRPr>
                    </a:p>
                  </a:txBody>
                  <a:tcPr marL="32750" marR="32750" marT="0" marB="0" anchor="ctr"/>
                </a:tc>
                <a:tc rowSpan="3">
                  <a:txBody>
                    <a:bodyPr/>
                    <a:lstStyle/>
                    <a:p>
                      <a:pPr algn="ctr" latinLnBrk="1">
                        <a:spcAft>
                          <a:spcPts val="0"/>
                        </a:spcAft>
                      </a:pPr>
                      <a:r>
                        <a:rPr lang="en-US" sz="1200" kern="100" dirty="0">
                          <a:effectLst/>
                          <a:latin typeface="+mn-ea"/>
                          <a:ea typeface="+mn-ea"/>
                        </a:rPr>
                        <a:t>USB</a:t>
                      </a:r>
                      <a:endParaRPr lang="zh-TW" sz="1200" kern="100" dirty="0">
                        <a:effectLst/>
                        <a:latin typeface="+mn-ea"/>
                        <a:ea typeface="+mn-ea"/>
                      </a:endParaRPr>
                    </a:p>
                    <a:p>
                      <a:pPr algn="ctr" latinLnBrk="1">
                        <a:spcAft>
                          <a:spcPts val="0"/>
                        </a:spcAft>
                      </a:pPr>
                      <a:r>
                        <a:rPr lang="en-US" sz="1200" kern="100" dirty="0" smtClean="0">
                          <a:effectLst/>
                          <a:latin typeface="+mn-ea"/>
                          <a:ea typeface="+mn-ea"/>
                        </a:rPr>
                        <a:t>Kernel</a:t>
                      </a:r>
                      <a:endParaRPr lang="zh-TW" sz="1200" kern="100" dirty="0">
                        <a:effectLst/>
                        <a:latin typeface="+mn-ea"/>
                        <a:ea typeface="+mn-ea"/>
                      </a:endParaRPr>
                    </a:p>
                    <a:p>
                      <a:pPr algn="ctr" latinLnBrk="1">
                        <a:spcAft>
                          <a:spcPts val="0"/>
                        </a:spcAft>
                      </a:pPr>
                      <a:r>
                        <a:rPr lang="en-US" sz="1200" kern="100" dirty="0" smtClean="0">
                          <a:effectLst/>
                          <a:latin typeface="+mn-ea"/>
                          <a:ea typeface="+mn-ea"/>
                        </a:rPr>
                        <a:t>Mode</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USB Filter Driver Hook</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K-UK1-1</a:t>
                      </a:r>
                      <a:endParaRPr lang="zh-TW" sz="1200" kern="100" dirty="0">
                        <a:effectLst/>
                        <a:latin typeface="+mn-ea"/>
                        <a:ea typeface="+mn-ea"/>
                        <a:cs typeface="Times New Roman" panose="02020603050405020304" pitchFamily="18" charset="0"/>
                      </a:endParaRPr>
                    </a:p>
                  </a:txBody>
                  <a:tcPr marL="32750" marR="32750" marT="0" marB="0" anchor="ctr"/>
                </a:tc>
              </a:tr>
              <a:tr h="240776">
                <a:tc>
                  <a:txBody>
                    <a:bodyPr/>
                    <a:lstStyle/>
                    <a:p>
                      <a:pPr algn="ctr" latinLnBrk="1">
                        <a:spcAft>
                          <a:spcPts val="0"/>
                        </a:spcAft>
                      </a:pPr>
                      <a:r>
                        <a:rPr lang="en-US" sz="1200" kern="100">
                          <a:effectLst/>
                          <a:latin typeface="+mn-ea"/>
                          <a:ea typeface="+mn-ea"/>
                        </a:rPr>
                        <a:t>19</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a:txBody>
                    <a:bodyPr/>
                    <a:lstStyle/>
                    <a:p>
                      <a:pPr algn="ctr" latinLnBrk="1">
                        <a:spcAft>
                          <a:spcPts val="0"/>
                        </a:spcAft>
                      </a:pPr>
                      <a:r>
                        <a:rPr lang="en-US" sz="1200" kern="100">
                          <a:effectLst/>
                          <a:latin typeface="+mn-ea"/>
                          <a:ea typeface="+mn-ea"/>
                        </a:rPr>
                        <a:t>USB Inline Code Patch Hook</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K-UK2-1</a:t>
                      </a:r>
                      <a:endParaRPr lang="zh-TW" sz="1200" kern="100" dirty="0">
                        <a:effectLst/>
                        <a:latin typeface="+mn-ea"/>
                        <a:ea typeface="+mn-ea"/>
                        <a:cs typeface="Times New Roman" panose="02020603050405020304" pitchFamily="18" charset="0"/>
                      </a:endParaRPr>
                    </a:p>
                  </a:txBody>
                  <a:tcPr marL="32750" marR="32750" marT="0" marB="0" anchor="ctr"/>
                </a:tc>
              </a:tr>
              <a:tr h="291514">
                <a:tc>
                  <a:txBody>
                    <a:bodyPr/>
                    <a:lstStyle/>
                    <a:p>
                      <a:pPr algn="ctr" latinLnBrk="1">
                        <a:spcAft>
                          <a:spcPts val="0"/>
                        </a:spcAft>
                      </a:pPr>
                      <a:r>
                        <a:rPr lang="en-US" sz="1200" kern="100">
                          <a:effectLst/>
                          <a:latin typeface="+mn-ea"/>
                          <a:ea typeface="+mn-ea"/>
                        </a:rPr>
                        <a:t>20</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a:txBody>
                    <a:bodyPr/>
                    <a:lstStyle/>
                    <a:p>
                      <a:pPr algn="ctr" latinLnBrk="1">
                        <a:spcAft>
                          <a:spcPts val="0"/>
                        </a:spcAft>
                      </a:pPr>
                      <a:r>
                        <a:rPr lang="en-US" sz="1200" kern="100" dirty="0">
                          <a:effectLst/>
                          <a:latin typeface="+mn-ea"/>
                          <a:ea typeface="+mn-ea"/>
                        </a:rPr>
                        <a:t>Transfer Descriptor Buffer Manipulation</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K-UK3-1</a:t>
                      </a:r>
                      <a:endParaRPr lang="zh-TW" sz="1200" kern="100" dirty="0">
                        <a:effectLst/>
                        <a:latin typeface="+mn-ea"/>
                        <a:ea typeface="+mn-ea"/>
                        <a:cs typeface="Times New Roman" panose="02020603050405020304" pitchFamily="18" charset="0"/>
                      </a:endParaRPr>
                    </a:p>
                  </a:txBody>
                  <a:tcPr marL="32750" marR="32750" marT="0" marB="0" anchor="ctr"/>
                </a:tc>
              </a:tr>
              <a:tr h="184691">
                <a:tc>
                  <a:txBody>
                    <a:bodyPr/>
                    <a:lstStyle/>
                    <a:p>
                      <a:pPr algn="ctr" latinLnBrk="1">
                        <a:spcAft>
                          <a:spcPts val="0"/>
                        </a:spcAft>
                      </a:pPr>
                      <a:r>
                        <a:rPr lang="en-US" sz="1200" kern="100">
                          <a:effectLst/>
                          <a:latin typeface="+mn-ea"/>
                          <a:ea typeface="+mn-ea"/>
                        </a:rPr>
                        <a:t>21</a:t>
                      </a:r>
                      <a:endParaRPr lang="zh-TW" sz="1200" kern="100">
                        <a:effectLst/>
                        <a:latin typeface="+mn-ea"/>
                        <a:ea typeface="+mn-ea"/>
                        <a:cs typeface="Times New Roman" panose="02020603050405020304" pitchFamily="18" charset="0"/>
                      </a:endParaRPr>
                    </a:p>
                  </a:txBody>
                  <a:tcPr marL="32750" marR="32750" marT="0" marB="0" anchor="ctr"/>
                </a:tc>
                <a:tc rowSpan="5">
                  <a:txBody>
                    <a:bodyPr/>
                    <a:lstStyle/>
                    <a:p>
                      <a:pPr algn="ctr" latinLnBrk="1">
                        <a:spcAft>
                          <a:spcPts val="0"/>
                        </a:spcAft>
                      </a:pPr>
                      <a:r>
                        <a:rPr lang="en-US" sz="1200" kern="100" dirty="0">
                          <a:effectLst/>
                          <a:latin typeface="+mn-ea"/>
                          <a:ea typeface="+mn-ea"/>
                        </a:rPr>
                        <a:t>User</a:t>
                      </a:r>
                      <a:endParaRPr lang="zh-TW" sz="1200" kern="100" dirty="0">
                        <a:effectLst/>
                        <a:latin typeface="+mn-ea"/>
                        <a:ea typeface="+mn-ea"/>
                      </a:endParaRPr>
                    </a:p>
                    <a:p>
                      <a:pPr algn="ctr" latinLnBrk="1">
                        <a:spcAft>
                          <a:spcPts val="0"/>
                        </a:spcAft>
                      </a:pPr>
                      <a:r>
                        <a:rPr lang="en-US" sz="1200" kern="100" dirty="0">
                          <a:effectLst/>
                          <a:latin typeface="+mn-ea"/>
                          <a:ea typeface="+mn-ea"/>
                        </a:rPr>
                        <a:t>Mode </a:t>
                      </a:r>
                      <a:endParaRPr lang="en-US" sz="1200" kern="100" dirty="0" smtClean="0">
                        <a:effectLst/>
                        <a:latin typeface="+mn-ea"/>
                        <a:ea typeface="+mn-ea"/>
                      </a:endParaRPr>
                    </a:p>
                    <a:p>
                      <a:pPr algn="ctr" latinLnBrk="1">
                        <a:spcAft>
                          <a:spcPts val="0"/>
                        </a:spcAft>
                      </a:pPr>
                      <a:r>
                        <a:rPr lang="en-US" sz="1200" kern="100" dirty="0" smtClean="0">
                          <a:effectLst/>
                          <a:latin typeface="+mn-ea"/>
                          <a:ea typeface="+mn-ea"/>
                        </a:rPr>
                        <a:t>Common</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L.L Message Hooking</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U-GK1-1</a:t>
                      </a:r>
                      <a:endParaRPr lang="zh-TW" sz="1200" kern="100" dirty="0">
                        <a:effectLst/>
                        <a:latin typeface="+mn-ea"/>
                        <a:ea typeface="+mn-ea"/>
                        <a:cs typeface="Times New Roman" panose="02020603050405020304" pitchFamily="18" charset="0"/>
                      </a:endParaRPr>
                    </a:p>
                  </a:txBody>
                  <a:tcPr marL="32750" marR="32750" marT="0" marB="0" anchor="ctr"/>
                </a:tc>
              </a:tr>
              <a:tr h="184691">
                <a:tc>
                  <a:txBody>
                    <a:bodyPr/>
                    <a:lstStyle/>
                    <a:p>
                      <a:pPr algn="ctr" latinLnBrk="1">
                        <a:spcAft>
                          <a:spcPts val="0"/>
                        </a:spcAft>
                      </a:pPr>
                      <a:r>
                        <a:rPr lang="en-US" sz="1200" kern="100">
                          <a:effectLst/>
                          <a:latin typeface="+mn-ea"/>
                          <a:ea typeface="+mn-ea"/>
                        </a:rPr>
                        <a:t>22</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a:txBody>
                    <a:bodyPr/>
                    <a:lstStyle/>
                    <a:p>
                      <a:pPr algn="ctr" latinLnBrk="1">
                        <a:spcAft>
                          <a:spcPts val="0"/>
                        </a:spcAft>
                      </a:pPr>
                      <a:r>
                        <a:rPr lang="en-US" sz="1200" kern="100">
                          <a:effectLst/>
                          <a:latin typeface="+mn-ea"/>
                          <a:ea typeface="+mn-ea"/>
                        </a:rPr>
                        <a:t>CBT Message Hooking</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U-GK2-1</a:t>
                      </a:r>
                      <a:endParaRPr lang="zh-TW" sz="1200" kern="100" dirty="0">
                        <a:effectLst/>
                        <a:latin typeface="+mn-ea"/>
                        <a:ea typeface="+mn-ea"/>
                        <a:cs typeface="Times New Roman" panose="02020603050405020304" pitchFamily="18" charset="0"/>
                      </a:endParaRPr>
                    </a:p>
                  </a:txBody>
                  <a:tcPr marL="32750" marR="32750" marT="0" marB="0" anchor="ctr"/>
                </a:tc>
              </a:tr>
              <a:tr h="184691">
                <a:tc>
                  <a:txBody>
                    <a:bodyPr/>
                    <a:lstStyle/>
                    <a:p>
                      <a:pPr algn="ctr" latinLnBrk="1">
                        <a:spcAft>
                          <a:spcPts val="0"/>
                        </a:spcAft>
                      </a:pPr>
                      <a:r>
                        <a:rPr lang="en-US" sz="1200" kern="100">
                          <a:effectLst/>
                          <a:latin typeface="+mn-ea"/>
                          <a:ea typeface="+mn-ea"/>
                        </a:rPr>
                        <a:t>23</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a:txBody>
                    <a:bodyPr/>
                    <a:lstStyle/>
                    <a:p>
                      <a:pPr algn="ctr" latinLnBrk="1">
                        <a:spcAft>
                          <a:spcPts val="0"/>
                        </a:spcAft>
                      </a:pPr>
                      <a:r>
                        <a:rPr lang="en-US" sz="1200" kern="100">
                          <a:effectLst/>
                          <a:latin typeface="+mn-ea"/>
                          <a:ea typeface="+mn-ea"/>
                        </a:rPr>
                        <a:t>Get Message Hooking</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a:effectLst/>
                          <a:latin typeface="+mn-ea"/>
                          <a:ea typeface="+mn-ea"/>
                        </a:rPr>
                        <a:t>/</a:t>
                      </a:r>
                      <a:endParaRPr lang="zh-TW" sz="1200" kern="10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U-GK3-1</a:t>
                      </a:r>
                      <a:endParaRPr lang="zh-TW" sz="1200" kern="100" dirty="0">
                        <a:effectLst/>
                        <a:latin typeface="+mn-ea"/>
                        <a:ea typeface="+mn-ea"/>
                        <a:cs typeface="Times New Roman" panose="02020603050405020304" pitchFamily="18" charset="0"/>
                      </a:endParaRPr>
                    </a:p>
                  </a:txBody>
                  <a:tcPr marL="32750" marR="32750" marT="0" marB="0" anchor="ctr"/>
                </a:tc>
              </a:tr>
              <a:tr h="240776">
                <a:tc>
                  <a:txBody>
                    <a:bodyPr/>
                    <a:lstStyle/>
                    <a:p>
                      <a:pPr algn="ctr" latinLnBrk="1">
                        <a:spcAft>
                          <a:spcPts val="0"/>
                        </a:spcAft>
                      </a:pPr>
                      <a:r>
                        <a:rPr lang="en-US" sz="1200" kern="100">
                          <a:effectLst/>
                          <a:latin typeface="+mn-ea"/>
                          <a:ea typeface="+mn-ea"/>
                        </a:rPr>
                        <a:t>24</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a:txBody>
                    <a:bodyPr/>
                    <a:lstStyle/>
                    <a:p>
                      <a:pPr algn="ctr" latinLnBrk="1">
                        <a:spcAft>
                          <a:spcPts val="0"/>
                        </a:spcAft>
                      </a:pPr>
                      <a:r>
                        <a:rPr lang="en-US" sz="1200" kern="100" dirty="0">
                          <a:effectLst/>
                          <a:latin typeface="+mn-ea"/>
                          <a:ea typeface="+mn-ea"/>
                        </a:rPr>
                        <a:t>Keyboard Message Hooking</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U-GK4-1</a:t>
                      </a:r>
                      <a:endParaRPr lang="zh-TW" sz="1200" kern="100" dirty="0">
                        <a:effectLst/>
                        <a:latin typeface="+mn-ea"/>
                        <a:ea typeface="+mn-ea"/>
                        <a:cs typeface="Times New Roman" panose="02020603050405020304" pitchFamily="18" charset="0"/>
                      </a:endParaRPr>
                    </a:p>
                  </a:txBody>
                  <a:tcPr marL="32750" marR="32750" marT="0" marB="0" anchor="ctr"/>
                </a:tc>
              </a:tr>
              <a:tr h="184691">
                <a:tc>
                  <a:txBody>
                    <a:bodyPr/>
                    <a:lstStyle/>
                    <a:p>
                      <a:pPr algn="ctr" latinLnBrk="1">
                        <a:spcAft>
                          <a:spcPts val="0"/>
                        </a:spcAft>
                      </a:pPr>
                      <a:r>
                        <a:rPr lang="en-US" sz="1200" kern="100">
                          <a:effectLst/>
                          <a:latin typeface="+mn-ea"/>
                          <a:ea typeface="+mn-ea"/>
                        </a:rPr>
                        <a:t>25</a:t>
                      </a:r>
                      <a:endParaRPr lang="zh-TW" sz="1200" kern="100">
                        <a:effectLst/>
                        <a:latin typeface="+mn-ea"/>
                        <a:ea typeface="+mn-ea"/>
                        <a:cs typeface="Times New Roman" panose="02020603050405020304" pitchFamily="18" charset="0"/>
                      </a:endParaRPr>
                    </a:p>
                  </a:txBody>
                  <a:tcPr marL="32750" marR="32750" marT="0" marB="0" anchor="ctr"/>
                </a:tc>
                <a:tc vMerge="1">
                  <a:txBody>
                    <a:bodyPr/>
                    <a:lstStyle/>
                    <a:p>
                      <a:endParaRPr lang="zh-TW" altLang="en-US"/>
                    </a:p>
                  </a:txBody>
                  <a:tcPr/>
                </a:tc>
                <a:tc>
                  <a:txBody>
                    <a:bodyPr/>
                    <a:lstStyle/>
                    <a:p>
                      <a:pPr algn="ctr" latinLnBrk="1">
                        <a:spcAft>
                          <a:spcPts val="0"/>
                        </a:spcAft>
                      </a:pPr>
                      <a:r>
                        <a:rPr lang="en-US" sz="1200" kern="100" dirty="0" err="1">
                          <a:effectLst/>
                          <a:latin typeface="+mn-ea"/>
                          <a:ea typeface="+mn-ea"/>
                        </a:rPr>
                        <a:t>Subclassing</a:t>
                      </a:r>
                      <a:r>
                        <a:rPr lang="en-US" sz="1200" kern="100" dirty="0">
                          <a:effectLst/>
                          <a:latin typeface="+mn-ea"/>
                          <a:ea typeface="+mn-ea"/>
                        </a:rPr>
                        <a:t> Hooking</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a:t>
                      </a:r>
                      <a:endParaRPr lang="zh-TW" sz="1200" kern="100" dirty="0">
                        <a:effectLst/>
                        <a:latin typeface="+mn-ea"/>
                        <a:ea typeface="+mn-ea"/>
                        <a:cs typeface="Times New Roman" panose="02020603050405020304" pitchFamily="18" charset="0"/>
                      </a:endParaRPr>
                    </a:p>
                  </a:txBody>
                  <a:tcPr marL="32750" marR="32750" marT="0" marB="0" anchor="ctr"/>
                </a:tc>
                <a:tc>
                  <a:txBody>
                    <a:bodyPr/>
                    <a:lstStyle/>
                    <a:p>
                      <a:pPr algn="ctr" latinLnBrk="1">
                        <a:spcAft>
                          <a:spcPts val="0"/>
                        </a:spcAft>
                      </a:pPr>
                      <a:r>
                        <a:rPr lang="en-US" sz="1200" kern="100" dirty="0">
                          <a:effectLst/>
                          <a:latin typeface="+mn-ea"/>
                          <a:ea typeface="+mn-ea"/>
                        </a:rPr>
                        <a:t>U-GK5-1</a:t>
                      </a:r>
                      <a:endParaRPr lang="zh-TW" sz="1200" kern="100" dirty="0">
                        <a:effectLst/>
                        <a:latin typeface="+mn-ea"/>
                        <a:ea typeface="+mn-ea"/>
                        <a:cs typeface="Times New Roman" panose="02020603050405020304" pitchFamily="18" charset="0"/>
                      </a:endParaRPr>
                    </a:p>
                  </a:txBody>
                  <a:tcPr marL="32750" marR="32750" marT="0" marB="0" anchor="ctr"/>
                </a:tc>
              </a:tr>
            </a:tbl>
          </a:graphicData>
        </a:graphic>
      </p:graphicFrame>
      <p:sp>
        <p:nvSpPr>
          <p:cNvPr id="10" name="矩形 9"/>
          <p:cNvSpPr/>
          <p:nvPr/>
        </p:nvSpPr>
        <p:spPr>
          <a:xfrm>
            <a:off x="0" y="-27384"/>
            <a:ext cx="9144000" cy="1261884"/>
          </a:xfrm>
          <a:prstGeom prst="rect">
            <a:avLst/>
          </a:prstGeom>
        </p:spPr>
        <p:txBody>
          <a:bodyPr wrap="square">
            <a:spAutoFit/>
          </a:bodyPr>
          <a:lstStyle/>
          <a:p>
            <a:pPr algn="ctr" latinLnBrk="1"/>
            <a:r>
              <a:rPr lang="en-US" altLang="zh-TW" sz="2800" b="1" kern="100" dirty="0" smtClean="0">
                <a:latin typeface="Malgun Gothic" panose="020B0503020000020004" pitchFamily="34" charset="-127"/>
                <a:ea typeface="Malgun Gothic" panose="020B0503020000020004" pitchFamily="34" charset="-127"/>
                <a:cs typeface="Times New Roman" panose="02020603050405020304" pitchFamily="18" charset="0"/>
              </a:rPr>
              <a:t>S-Korea </a:t>
            </a:r>
          </a:p>
          <a:p>
            <a:pPr algn="ctr" latinLnBrk="1"/>
            <a:r>
              <a:rPr lang="en-US" altLang="zh-TW" sz="2800" b="1" kern="100" dirty="0" smtClean="0">
                <a:latin typeface="Malgun Gothic" panose="020B0503020000020004" pitchFamily="34" charset="-127"/>
                <a:ea typeface="Malgun Gothic" panose="020B0503020000020004" pitchFamily="34" charset="-127"/>
                <a:cs typeface="Times New Roman" panose="02020603050405020304" pitchFamily="18" charset="0"/>
              </a:rPr>
              <a:t>Financial Security Agency Checklist </a:t>
            </a:r>
          </a:p>
          <a:p>
            <a:pPr algn="ctr" latinLnBrk="1"/>
            <a:r>
              <a:rPr lang="en-US" altLang="zh-TW" sz="2000" b="1" kern="100" dirty="0" smtClean="0">
                <a:latin typeface="Malgun Gothic" panose="020B0503020000020004" pitchFamily="34" charset="-127"/>
                <a:ea typeface="Malgun Gothic" panose="020B0503020000020004" pitchFamily="34" charset="-127"/>
                <a:cs typeface="Times New Roman" panose="02020603050405020304" pitchFamily="18" charset="0"/>
              </a:rPr>
              <a:t>(2011.05</a:t>
            </a:r>
            <a:r>
              <a:rPr lang="en-US" altLang="zh-TW" sz="2000" b="1" kern="100" dirty="0">
                <a:latin typeface="Malgun Gothic" panose="020B0503020000020004" pitchFamily="34" charset="-127"/>
                <a:ea typeface="Malgun Gothic" panose="020B0503020000020004" pitchFamily="34" charset="-127"/>
                <a:cs typeface="Times New Roman" panose="02020603050405020304" pitchFamily="18" charset="0"/>
              </a:rPr>
              <a:t>)</a:t>
            </a:r>
            <a:endParaRPr lang="zh-TW" altLang="zh-TW" sz="2000" b="1" kern="100" dirty="0">
              <a:latin typeface="Malgun Gothic" panose="020B0503020000020004" pitchFamily="34" charset="-127"/>
              <a:ea typeface="Malgun Gothic" panose="020B0503020000020004" pitchFamily="34" charset="-127"/>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E31375A4-56A4-47D6-9801-1991572033F7}" type="slidenum">
              <a:rPr lang="en-US" altLang="zh-TW" smtClean="0"/>
              <a:t>45</a:t>
            </a:fld>
            <a:endParaRPr lang="zh-TW" altLang="en-US"/>
          </a:p>
        </p:txBody>
      </p:sp>
    </p:spTree>
    <p:extLst>
      <p:ext uri="{BB962C8B-B14F-4D97-AF65-F5344CB8AC3E}">
        <p14:creationId xmlns:p14="http://schemas.microsoft.com/office/powerpoint/2010/main" val="35226111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79512" y="896903"/>
            <a:ext cx="8662526" cy="990600"/>
          </a:xfrm>
        </p:spPr>
        <p:txBody>
          <a:bodyPr>
            <a:normAutofit/>
          </a:bodyPr>
          <a:lstStyle/>
          <a:p>
            <a:r>
              <a:rPr lang="en-US" altLang="zh-TW" sz="3300" b="1" dirty="0" err="1" smtClean="0">
                <a:solidFill>
                  <a:schemeClr val="tx1"/>
                </a:solidFill>
                <a:effectLst>
                  <a:outerShdw blurRad="38100" dist="38100" dir="2700000" algn="tl">
                    <a:srgbClr val="000000">
                      <a:alpha val="43137"/>
                    </a:srgbClr>
                  </a:outerShdw>
                </a:effectLst>
              </a:rPr>
              <a:t>oCTS</a:t>
            </a:r>
            <a:r>
              <a:rPr lang="en-US" altLang="zh-TW" sz="3300" b="1" dirty="0" smtClean="0">
                <a:solidFill>
                  <a:schemeClr val="tx1"/>
                </a:solidFill>
                <a:effectLst>
                  <a:outerShdw blurRad="38100" dist="38100" dir="2700000" algn="tl">
                    <a:srgbClr val="000000">
                      <a:alpha val="43137"/>
                    </a:srgbClr>
                  </a:outerShdw>
                </a:effectLst>
              </a:rPr>
              <a:t> </a:t>
            </a:r>
            <a:r>
              <a:rPr lang="en-US" altLang="zh-TW" sz="3300" b="1" dirty="0">
                <a:solidFill>
                  <a:schemeClr val="tx1"/>
                </a:solidFill>
                <a:effectLst>
                  <a:outerShdw blurRad="38100" dist="38100" dir="2700000" algn="tl">
                    <a:srgbClr val="000000">
                      <a:alpha val="43137"/>
                    </a:srgbClr>
                  </a:outerShdw>
                </a:effectLst>
              </a:rPr>
              <a:t>Network Topology</a:t>
            </a:r>
            <a:endParaRPr lang="zh-TW" altLang="en-US" sz="3300" b="1" dirty="0">
              <a:solidFill>
                <a:schemeClr val="tx1"/>
              </a:solidFill>
              <a:effectLst>
                <a:outerShdw blurRad="38100" dist="38100" dir="2700000" algn="tl">
                  <a:srgbClr val="000000">
                    <a:alpha val="43137"/>
                  </a:srgbClr>
                </a:outerShdw>
              </a:effectLst>
            </a:endParaRPr>
          </a:p>
        </p:txBody>
      </p:sp>
      <p:sp>
        <p:nvSpPr>
          <p:cNvPr id="5" name="投影片編號版面配置區 4"/>
          <p:cNvSpPr>
            <a:spLocks noGrp="1"/>
          </p:cNvSpPr>
          <p:nvPr>
            <p:ph type="sldNum" sz="quarter" idx="12"/>
          </p:nvPr>
        </p:nvSpPr>
        <p:spPr>
          <a:xfrm>
            <a:off x="2843808" y="143751"/>
            <a:ext cx="512504" cy="365125"/>
          </a:xfrm>
        </p:spPr>
        <p:txBody>
          <a:bodyPr/>
          <a:lstStyle/>
          <a:p>
            <a:fld id="{D57F1E4F-1CFF-5643-939E-217C01CDF565}" type="slidenum">
              <a:rPr lang="en-US" smtClean="0">
                <a:solidFill>
                  <a:srgbClr val="90C226"/>
                </a:solidFill>
              </a:rPr>
              <a:pPr/>
              <a:t>46</a:t>
            </a:fld>
            <a:endParaRPr lang="en-US" dirty="0">
              <a:solidFill>
                <a:srgbClr val="90C226"/>
              </a:solidFill>
            </a:endParaRPr>
          </a:p>
        </p:txBody>
      </p:sp>
      <p:grpSp>
        <p:nvGrpSpPr>
          <p:cNvPr id="2" name="群組 1"/>
          <p:cNvGrpSpPr/>
          <p:nvPr/>
        </p:nvGrpSpPr>
        <p:grpSpPr>
          <a:xfrm>
            <a:off x="6213191" y="1988840"/>
            <a:ext cx="2749063" cy="1444531"/>
            <a:chOff x="6012160" y="1196752"/>
            <a:chExt cx="3024336" cy="1584176"/>
          </a:xfrm>
        </p:grpSpPr>
        <p:sp>
          <p:nvSpPr>
            <p:cNvPr id="9" name="圓角矩形 8"/>
            <p:cNvSpPr/>
            <p:nvPr/>
          </p:nvSpPr>
          <p:spPr>
            <a:xfrm>
              <a:off x="6300192" y="1711367"/>
              <a:ext cx="2448272" cy="28803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err="1">
                  <a:solidFill>
                    <a:prstClr val="white"/>
                  </a:solidFill>
                </a:rPr>
                <a:t>oCTS</a:t>
              </a:r>
              <a:endParaRPr lang="zh-TW" altLang="en-US" sz="1350" dirty="0">
                <a:solidFill>
                  <a:prstClr val="white"/>
                </a:solidFill>
              </a:endParaRPr>
            </a:p>
          </p:txBody>
        </p:sp>
        <p:sp>
          <p:nvSpPr>
            <p:cNvPr id="10" name="圓角矩形 9"/>
            <p:cNvSpPr/>
            <p:nvPr/>
          </p:nvSpPr>
          <p:spPr>
            <a:xfrm>
              <a:off x="6516216" y="1196752"/>
              <a:ext cx="2016224" cy="288032"/>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a:solidFill>
                    <a:prstClr val="white"/>
                  </a:solidFill>
                </a:rPr>
                <a:t>https://</a:t>
              </a:r>
              <a:r>
                <a:rPr lang="en-US" altLang="zh-TW" sz="1050" dirty="0">
                  <a:solidFill>
                    <a:prstClr val="white"/>
                  </a:solidFill>
                </a:rPr>
                <a:t>www.banks</a:t>
              </a:r>
              <a:endParaRPr lang="zh-TW" altLang="en-US" sz="1350" dirty="0">
                <a:solidFill>
                  <a:prstClr val="white"/>
                </a:solidFill>
              </a:endParaRPr>
            </a:p>
          </p:txBody>
        </p:sp>
        <p:sp>
          <p:nvSpPr>
            <p:cNvPr id="11" name="圓角矩形 10"/>
            <p:cNvSpPr/>
            <p:nvPr/>
          </p:nvSpPr>
          <p:spPr>
            <a:xfrm>
              <a:off x="6012160" y="2204864"/>
              <a:ext cx="3024336" cy="288032"/>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a:solidFill>
                    <a:prstClr val="white"/>
                  </a:solidFill>
                </a:rPr>
                <a:t>TCPIP, SSL, SSH, TLS</a:t>
              </a:r>
              <a:endParaRPr lang="zh-TW" altLang="en-US" sz="1350" dirty="0">
                <a:solidFill>
                  <a:prstClr val="white"/>
                </a:solidFill>
              </a:endParaRPr>
            </a:p>
          </p:txBody>
        </p:sp>
        <p:sp>
          <p:nvSpPr>
            <p:cNvPr id="12" name="圓角矩形 11"/>
            <p:cNvSpPr/>
            <p:nvPr/>
          </p:nvSpPr>
          <p:spPr>
            <a:xfrm>
              <a:off x="6444208" y="2492896"/>
              <a:ext cx="432048" cy="288032"/>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sp>
          <p:nvSpPr>
            <p:cNvPr id="13" name="圓角矩形 12"/>
            <p:cNvSpPr/>
            <p:nvPr/>
          </p:nvSpPr>
          <p:spPr>
            <a:xfrm>
              <a:off x="8244408" y="2492896"/>
              <a:ext cx="432048" cy="288032"/>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grpSp>
      <p:grpSp>
        <p:nvGrpSpPr>
          <p:cNvPr id="6" name="群組 5"/>
          <p:cNvGrpSpPr/>
          <p:nvPr/>
        </p:nvGrpSpPr>
        <p:grpSpPr>
          <a:xfrm>
            <a:off x="95250" y="2106936"/>
            <a:ext cx="7205663" cy="4418408"/>
            <a:chOff x="179512" y="1412776"/>
            <a:chExt cx="7937376" cy="5400600"/>
          </a:xfrm>
        </p:grpSpPr>
        <p:graphicFrame>
          <p:nvGraphicFramePr>
            <p:cNvPr id="7" name="物件 6"/>
            <p:cNvGraphicFramePr>
              <a:graphicFrameLocks noChangeAspect="1"/>
            </p:cNvGraphicFramePr>
            <p:nvPr>
              <p:extLst/>
            </p:nvPr>
          </p:nvGraphicFramePr>
          <p:xfrm>
            <a:off x="1027113" y="1771476"/>
            <a:ext cx="7089775" cy="5041900"/>
          </p:xfrm>
          <a:graphic>
            <a:graphicData uri="http://schemas.openxmlformats.org/presentationml/2006/ole">
              <mc:AlternateContent xmlns:mc="http://schemas.openxmlformats.org/markup-compatibility/2006">
                <mc:Choice xmlns:v="urn:schemas-microsoft-com:vml" Requires="v">
                  <p:oleObj spid="_x0000_s6174" name="Visio" r:id="rId4" imgW="7090449" imgH="5041900" progId="Visio.Drawing.11">
                    <p:embed/>
                  </p:oleObj>
                </mc:Choice>
                <mc:Fallback>
                  <p:oleObj name="Visio" r:id="rId4" imgW="7090449" imgH="504190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113" y="1771476"/>
                          <a:ext cx="7089775"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sp>
          <p:nvSpPr>
            <p:cNvPr id="14" name="橢圓 13"/>
            <p:cNvSpPr/>
            <p:nvPr/>
          </p:nvSpPr>
          <p:spPr>
            <a:xfrm>
              <a:off x="179512" y="1412776"/>
              <a:ext cx="6480720" cy="5184576"/>
            </a:xfrm>
            <a:prstGeom prst="ellipse">
              <a:avLst/>
            </a:prstGeom>
            <a:solidFill>
              <a:srgbClr val="FF0000">
                <a:alpha val="1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grpSp>
      <p:sp>
        <p:nvSpPr>
          <p:cNvPr id="15" name="文字方塊 14"/>
          <p:cNvSpPr txBox="1"/>
          <p:nvPr/>
        </p:nvSpPr>
        <p:spPr>
          <a:xfrm>
            <a:off x="205249" y="1843198"/>
            <a:ext cx="2543417" cy="507831"/>
          </a:xfrm>
          <a:prstGeom prst="rect">
            <a:avLst/>
          </a:prstGeom>
          <a:noFill/>
        </p:spPr>
        <p:txBody>
          <a:bodyPr wrap="square" rtlCol="0">
            <a:spAutoFit/>
          </a:bodyPr>
          <a:lstStyle/>
          <a:p>
            <a:pPr defTabSz="342900"/>
            <a:r>
              <a:rPr lang="en-US" altLang="zh-TW" sz="2700" b="1" dirty="0">
                <a:solidFill>
                  <a:srgbClr val="FF0000"/>
                </a:solidFill>
              </a:rPr>
              <a:t>Safe Zone</a:t>
            </a:r>
            <a:endParaRPr lang="zh-TW" altLang="en-US" sz="2700" b="1" dirty="0">
              <a:solidFill>
                <a:srgbClr val="FF0000"/>
              </a:solidFill>
            </a:endParaRPr>
          </a:p>
        </p:txBody>
      </p:sp>
    </p:spTree>
    <p:extLst>
      <p:ext uri="{BB962C8B-B14F-4D97-AF65-F5344CB8AC3E}">
        <p14:creationId xmlns:p14="http://schemas.microsoft.com/office/powerpoint/2010/main" val="3099497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6000" dirty="0" smtClean="0">
                <a:latin typeface="+mn-ea"/>
                <a:ea typeface="+mn-ea"/>
              </a:rPr>
              <a:t>Agenda</a:t>
            </a:r>
            <a:endParaRPr lang="zh-TW" altLang="en-US" sz="6000" dirty="0">
              <a:latin typeface="+mn-ea"/>
              <a:ea typeface="+mn-ea"/>
            </a:endParaRPr>
          </a:p>
        </p:txBody>
      </p:sp>
      <p:sp>
        <p:nvSpPr>
          <p:cNvPr id="3" name="內容版面配置區 2"/>
          <p:cNvSpPr>
            <a:spLocks noGrp="1"/>
          </p:cNvSpPr>
          <p:nvPr>
            <p:ph idx="1"/>
          </p:nvPr>
        </p:nvSpPr>
        <p:spPr>
          <a:xfrm>
            <a:off x="685346" y="1732450"/>
            <a:ext cx="7765322" cy="4432854"/>
          </a:xfrm>
        </p:spPr>
        <p:txBody>
          <a:bodyPr>
            <a:noAutofit/>
          </a:bodyPr>
          <a:lstStyle/>
          <a:p>
            <a:pPr marL="36900" indent="0">
              <a:buNone/>
            </a:pPr>
            <a:r>
              <a:rPr lang="zh-TW" altLang="zh-TW" sz="3600" dirty="0">
                <a:solidFill>
                  <a:schemeClr val="bg1">
                    <a:lumMod val="75000"/>
                    <a:lumOff val="25000"/>
                  </a:schemeClr>
                </a:solidFill>
                <a:effectLst/>
              </a:rPr>
              <a:t>一、前言</a:t>
            </a:r>
          </a:p>
          <a:p>
            <a:pPr marL="36900" indent="0">
              <a:buNone/>
            </a:pPr>
            <a:r>
              <a:rPr lang="zh-TW" altLang="zh-TW" sz="3600" dirty="0" smtClean="0">
                <a:solidFill>
                  <a:schemeClr val="bg1">
                    <a:lumMod val="75000"/>
                    <a:lumOff val="25000"/>
                  </a:schemeClr>
                </a:solidFill>
                <a:effectLst/>
              </a:rPr>
              <a:t>二</a:t>
            </a:r>
            <a:r>
              <a:rPr lang="zh-TW" altLang="zh-TW" sz="3600" dirty="0">
                <a:solidFill>
                  <a:schemeClr val="bg1">
                    <a:lumMod val="75000"/>
                    <a:lumOff val="25000"/>
                  </a:schemeClr>
                </a:solidFill>
                <a:effectLst/>
              </a:rPr>
              <a:t>、國際相關法規</a:t>
            </a:r>
          </a:p>
          <a:p>
            <a:pPr marL="36900" indent="0">
              <a:buNone/>
            </a:pPr>
            <a:r>
              <a:rPr lang="zh-TW" altLang="zh-TW" sz="3600" dirty="0">
                <a:solidFill>
                  <a:schemeClr val="bg1">
                    <a:lumMod val="75000"/>
                    <a:lumOff val="25000"/>
                  </a:schemeClr>
                </a:solidFill>
                <a:effectLst/>
              </a:rPr>
              <a:t>三、相關網路銀行資訊安全技術說明</a:t>
            </a:r>
          </a:p>
          <a:p>
            <a:pPr marL="36900" indent="0">
              <a:buNone/>
            </a:pPr>
            <a:r>
              <a:rPr lang="zh-TW" altLang="zh-TW" sz="3600" dirty="0">
                <a:solidFill>
                  <a:schemeClr val="bg1">
                    <a:lumMod val="75000"/>
                    <a:lumOff val="25000"/>
                  </a:schemeClr>
                </a:solidFill>
                <a:effectLst/>
              </a:rPr>
              <a:t>四、鍵盤加密技術</a:t>
            </a:r>
            <a:r>
              <a:rPr lang="zh-TW" altLang="zh-TW" sz="3600" dirty="0" smtClean="0">
                <a:solidFill>
                  <a:schemeClr val="bg1">
                    <a:lumMod val="75000"/>
                    <a:lumOff val="25000"/>
                  </a:schemeClr>
                </a:solidFill>
                <a:effectLst/>
              </a:rPr>
              <a:t>說明</a:t>
            </a:r>
            <a:endParaRPr lang="en-US" altLang="zh-TW" sz="3600" dirty="0" smtClean="0">
              <a:solidFill>
                <a:schemeClr val="bg1">
                  <a:lumMod val="75000"/>
                  <a:lumOff val="25000"/>
                </a:schemeClr>
              </a:solidFill>
              <a:effectLst/>
            </a:endParaRPr>
          </a:p>
          <a:p>
            <a:pPr marL="36900" indent="0">
              <a:buNone/>
            </a:pPr>
            <a:r>
              <a:rPr lang="zh-TW" altLang="zh-TW" sz="3600" dirty="0">
                <a:effectLst/>
              </a:rPr>
              <a:t>五、鍵盤加密技術安全分析</a:t>
            </a:r>
          </a:p>
          <a:p>
            <a:pPr marL="36900" indent="0">
              <a:buNone/>
            </a:pPr>
            <a:r>
              <a:rPr lang="zh-TW" altLang="zh-TW" sz="3600" dirty="0">
                <a:solidFill>
                  <a:schemeClr val="bg1">
                    <a:lumMod val="75000"/>
                    <a:lumOff val="25000"/>
                  </a:schemeClr>
                </a:solidFill>
                <a:effectLst/>
              </a:rPr>
              <a:t>六、結論</a:t>
            </a:r>
          </a:p>
          <a:p>
            <a:pPr marL="36900" indent="0">
              <a:buNone/>
            </a:pPr>
            <a:endParaRPr lang="zh-TW" altLang="zh-TW" sz="3600" dirty="0">
              <a:effectLst/>
            </a:endParaRPr>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47</a:t>
            </a:fld>
            <a:endParaRPr lang="zh-TW" altLang="en-US"/>
          </a:p>
        </p:txBody>
      </p:sp>
    </p:spTree>
    <p:extLst>
      <p:ext uri="{BB962C8B-B14F-4D97-AF65-F5344CB8AC3E}">
        <p14:creationId xmlns:p14="http://schemas.microsoft.com/office/powerpoint/2010/main" val="8147673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400" dirty="0" err="1" smtClean="0">
                <a:latin typeface="+mn-ea"/>
                <a:ea typeface="+mn-ea"/>
              </a:rPr>
              <a:t>Keylogger</a:t>
            </a:r>
            <a:r>
              <a:rPr lang="en-US" altLang="zh-TW" sz="4400" dirty="0" smtClean="0">
                <a:latin typeface="+mn-ea"/>
                <a:ea typeface="+mn-ea"/>
              </a:rPr>
              <a:t> Lab. Design</a:t>
            </a:r>
            <a:endParaRPr lang="zh-TW" altLang="en-US" sz="4400" dirty="0">
              <a:latin typeface="+mn-ea"/>
              <a:ea typeface="+mn-ea"/>
            </a:endParaRPr>
          </a:p>
        </p:txBody>
      </p:sp>
      <p:sp>
        <p:nvSpPr>
          <p:cNvPr id="3" name="內容版面配置區 2"/>
          <p:cNvSpPr>
            <a:spLocks noGrp="1"/>
          </p:cNvSpPr>
          <p:nvPr>
            <p:ph idx="1"/>
          </p:nvPr>
        </p:nvSpPr>
        <p:spPr>
          <a:xfrm>
            <a:off x="685346" y="1628800"/>
            <a:ext cx="7765322" cy="5040560"/>
          </a:xfrm>
        </p:spPr>
        <p:txBody>
          <a:bodyPr>
            <a:normAutofit/>
          </a:bodyPr>
          <a:lstStyle/>
          <a:p>
            <a:pPr marL="494100" indent="-457200">
              <a:buFont typeface="+mj-lt"/>
              <a:buAutoNum type="arabicPeriod"/>
            </a:pPr>
            <a:r>
              <a:rPr lang="en-US" altLang="zh-TW" sz="2400" dirty="0" smtClean="0">
                <a:latin typeface="+mn-ea"/>
              </a:rPr>
              <a:t>User Mode: download </a:t>
            </a:r>
            <a:r>
              <a:rPr lang="en-US" altLang="zh-TW" sz="2400" dirty="0" err="1" smtClean="0">
                <a:latin typeface="+mn-ea"/>
              </a:rPr>
              <a:t>keylogger</a:t>
            </a:r>
            <a:r>
              <a:rPr lang="en-US" altLang="zh-TW" sz="2400" dirty="0">
                <a:latin typeface="+mn-ea"/>
              </a:rPr>
              <a:t> </a:t>
            </a:r>
            <a:r>
              <a:rPr lang="en-US" altLang="zh-TW" sz="2400" dirty="0" smtClean="0">
                <a:latin typeface="+mn-ea"/>
              </a:rPr>
              <a:t>online</a:t>
            </a:r>
          </a:p>
          <a:p>
            <a:pPr marL="907200" lvl="1" indent="-457200">
              <a:buFont typeface="+mj-lt"/>
              <a:buAutoNum type="arabicPeriod"/>
            </a:pPr>
            <a:r>
              <a:rPr lang="en-US" altLang="zh-TW" sz="2000" dirty="0" err="1" smtClean="0">
                <a:latin typeface="+mn-ea"/>
              </a:rPr>
              <a:t>Ardamax</a:t>
            </a:r>
            <a:r>
              <a:rPr lang="en-US" altLang="zh-TW" sz="2000" dirty="0" smtClean="0">
                <a:latin typeface="+mn-ea"/>
              </a:rPr>
              <a:t> </a:t>
            </a:r>
            <a:r>
              <a:rPr lang="en-US" altLang="zh-TW" sz="2000" dirty="0" err="1" smtClean="0">
                <a:latin typeface="+mn-ea"/>
              </a:rPr>
              <a:t>Keylogger</a:t>
            </a:r>
            <a:endParaRPr lang="en-US" altLang="zh-TW" sz="2000" dirty="0" smtClean="0">
              <a:latin typeface="+mn-ea"/>
            </a:endParaRPr>
          </a:p>
          <a:p>
            <a:pPr marL="907200" lvl="1" indent="-457200">
              <a:buFont typeface="+mj-lt"/>
              <a:buAutoNum type="arabicPeriod"/>
            </a:pPr>
            <a:r>
              <a:rPr lang="en-US" altLang="zh-TW" sz="2000" dirty="0" smtClean="0">
                <a:latin typeface="+mn-ea"/>
              </a:rPr>
              <a:t>Firewall Leakage Tester</a:t>
            </a:r>
          </a:p>
          <a:p>
            <a:pPr marL="494100" indent="-457200">
              <a:buFont typeface="+mj-lt"/>
              <a:buAutoNum type="arabicPeriod"/>
            </a:pPr>
            <a:r>
              <a:rPr lang="en-US" altLang="zh-TW" sz="2400" dirty="0" smtClean="0">
                <a:latin typeface="+mn-ea"/>
              </a:rPr>
              <a:t>Kernel Mode by  filter driver: in </a:t>
            </a:r>
            <a:r>
              <a:rPr lang="en-US" altLang="zh-TW" sz="2400" dirty="0" err="1" smtClean="0">
                <a:latin typeface="+mn-ea"/>
              </a:rPr>
              <a:t>AKChecker</a:t>
            </a:r>
            <a:endParaRPr lang="en-US" altLang="zh-TW" sz="2400" dirty="0" smtClean="0">
              <a:latin typeface="+mn-ea"/>
            </a:endParaRPr>
          </a:p>
          <a:p>
            <a:pPr marL="907200" lvl="1" indent="-457200">
              <a:buFont typeface="+mj-lt"/>
              <a:buAutoNum type="arabicPeriod"/>
            </a:pPr>
            <a:r>
              <a:rPr lang="en-US" altLang="zh-TW" sz="2000" dirty="0" smtClean="0">
                <a:latin typeface="+mn-ea"/>
              </a:rPr>
              <a:t>Keyboard Class Filter Driver</a:t>
            </a:r>
          </a:p>
          <a:p>
            <a:pPr marL="907200" lvl="1" indent="-457200">
              <a:buFont typeface="+mj-lt"/>
              <a:buAutoNum type="arabicPeriod"/>
            </a:pPr>
            <a:r>
              <a:rPr lang="en-US" altLang="zh-TW" sz="2000" dirty="0" smtClean="0">
                <a:latin typeface="+mn-ea"/>
              </a:rPr>
              <a:t>Keyboard Port Filter Driver</a:t>
            </a:r>
          </a:p>
          <a:p>
            <a:pPr marL="530100" indent="-457200">
              <a:buFont typeface="+mj-lt"/>
              <a:buAutoNum type="arabicPeriod"/>
            </a:pPr>
            <a:r>
              <a:rPr lang="en-US" altLang="zh-TW" sz="2400" dirty="0">
                <a:latin typeface="+mn-ea"/>
              </a:rPr>
              <a:t>Kernel </a:t>
            </a:r>
            <a:r>
              <a:rPr lang="en-US" altLang="zh-TW" sz="2400" dirty="0" smtClean="0">
                <a:latin typeface="+mn-ea"/>
              </a:rPr>
              <a:t>Mode by injection: in </a:t>
            </a:r>
            <a:r>
              <a:rPr lang="en-US" altLang="zh-TW" sz="2400" dirty="0" err="1" smtClean="0">
                <a:latin typeface="+mn-ea"/>
              </a:rPr>
              <a:t>AKChecker</a:t>
            </a:r>
            <a:endParaRPr lang="en-US" altLang="zh-TW" sz="2200" dirty="0" smtClean="0">
              <a:latin typeface="+mn-ea"/>
            </a:endParaRPr>
          </a:p>
          <a:p>
            <a:pPr marL="907200" lvl="1" indent="-457200">
              <a:buFont typeface="+mj-lt"/>
              <a:buAutoNum type="arabicPeriod"/>
            </a:pPr>
            <a:r>
              <a:rPr lang="en-US" altLang="zh-TW" sz="2000" dirty="0">
                <a:latin typeface="+mn-ea"/>
              </a:rPr>
              <a:t>Keyboard </a:t>
            </a:r>
            <a:r>
              <a:rPr lang="en-US" altLang="zh-TW" sz="2000" dirty="0" smtClean="0">
                <a:latin typeface="+mn-ea"/>
              </a:rPr>
              <a:t>ISR (IRQ1) hook</a:t>
            </a:r>
          </a:p>
          <a:p>
            <a:pPr marL="907200" lvl="1" indent="-457200">
              <a:buFont typeface="+mj-lt"/>
              <a:buAutoNum type="arabicPeriod"/>
            </a:pPr>
            <a:r>
              <a:rPr lang="en-US" altLang="zh-TW" sz="2000" dirty="0">
                <a:latin typeface="+mn-ea"/>
              </a:rPr>
              <a:t>Keyboard </a:t>
            </a:r>
            <a:r>
              <a:rPr lang="en-US" altLang="zh-TW" sz="2000" dirty="0" smtClean="0">
                <a:latin typeface="+mn-ea"/>
              </a:rPr>
              <a:t>IO Polling</a:t>
            </a:r>
          </a:p>
          <a:p>
            <a:pPr marL="907200" lvl="1" indent="-457200">
              <a:buFont typeface="+mj-lt"/>
              <a:buAutoNum type="arabicPeriod"/>
            </a:pPr>
            <a:r>
              <a:rPr lang="en-US" altLang="zh-TW" sz="2000" dirty="0">
                <a:latin typeface="+mn-ea"/>
              </a:rPr>
              <a:t>Keyboard </a:t>
            </a:r>
            <a:r>
              <a:rPr lang="en-US" altLang="zh-TW" sz="2000" dirty="0" smtClean="0">
                <a:latin typeface="+mn-ea"/>
              </a:rPr>
              <a:t>IO DR (Debug Registers) Trap</a:t>
            </a:r>
          </a:p>
          <a:p>
            <a:pPr marL="907200" lvl="1" indent="-457200">
              <a:buFont typeface="+mj-lt"/>
              <a:buAutoNum type="arabicPeriod"/>
            </a:pPr>
            <a:r>
              <a:rPr lang="en-US" altLang="zh-TW" sz="2000" dirty="0" smtClean="0">
                <a:latin typeface="+mn-ea"/>
              </a:rPr>
              <a:t>Keyboard SMI# IO </a:t>
            </a:r>
            <a:r>
              <a:rPr lang="en-US" altLang="zh-TW" sz="2000" dirty="0">
                <a:latin typeface="+mn-ea"/>
              </a:rPr>
              <a:t>Trap</a:t>
            </a:r>
            <a:endParaRPr lang="zh-TW" altLang="en-US" sz="2000" dirty="0">
              <a:latin typeface="+mn-ea"/>
            </a:endParaRPr>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48</a:t>
            </a:fld>
            <a:endParaRPr lang="zh-TW" altLang="en-US"/>
          </a:p>
        </p:txBody>
      </p:sp>
    </p:spTree>
    <p:extLst>
      <p:ext uri="{BB962C8B-B14F-4D97-AF65-F5344CB8AC3E}">
        <p14:creationId xmlns:p14="http://schemas.microsoft.com/office/powerpoint/2010/main" val="34551981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346" y="1015506"/>
            <a:ext cx="7765322" cy="970450"/>
          </a:xfrm>
        </p:spPr>
        <p:txBody>
          <a:bodyPr/>
          <a:lstStyle/>
          <a:p>
            <a:r>
              <a:rPr lang="en-US" altLang="zh-TW" sz="4400" dirty="0" err="1" smtClean="0">
                <a:latin typeface="+mn-ea"/>
                <a:ea typeface="+mn-ea"/>
              </a:rPr>
              <a:t>Keylogger</a:t>
            </a:r>
            <a:r>
              <a:rPr lang="en-US" altLang="zh-TW" sz="4400" dirty="0" smtClean="0">
                <a:latin typeface="+mn-ea"/>
                <a:ea typeface="+mn-ea"/>
              </a:rPr>
              <a:t> Lab. Design2</a:t>
            </a:r>
            <a:endParaRPr lang="zh-TW" altLang="en-US" sz="4400" dirty="0">
              <a:latin typeface="+mn-ea"/>
              <a:ea typeface="+mn-ea"/>
            </a:endParaRPr>
          </a:p>
        </p:txBody>
      </p:sp>
      <p:sp>
        <p:nvSpPr>
          <p:cNvPr id="3" name="內容版面配置區 2"/>
          <p:cNvSpPr>
            <a:spLocks noGrp="1"/>
          </p:cNvSpPr>
          <p:nvPr>
            <p:ph idx="1"/>
          </p:nvPr>
        </p:nvSpPr>
        <p:spPr>
          <a:xfrm>
            <a:off x="685346" y="2564904"/>
            <a:ext cx="8783198" cy="3096344"/>
          </a:xfrm>
        </p:spPr>
        <p:txBody>
          <a:bodyPr>
            <a:normAutofit/>
          </a:bodyPr>
          <a:lstStyle/>
          <a:p>
            <a:pPr marL="494100" indent="-457200">
              <a:buFont typeface="+mj-lt"/>
              <a:buAutoNum type="arabicPeriod"/>
            </a:pPr>
            <a:r>
              <a:rPr lang="en-US" altLang="zh-TW" sz="2400" dirty="0" err="1" smtClean="0">
                <a:latin typeface="+mn-ea"/>
              </a:rPr>
              <a:t>VirtualBox</a:t>
            </a:r>
            <a:r>
              <a:rPr lang="en-US" altLang="zh-TW" sz="2400" dirty="0" smtClean="0">
                <a:latin typeface="+mn-ea"/>
              </a:rPr>
              <a:t> with Windows XP (Single CPU)</a:t>
            </a:r>
          </a:p>
          <a:p>
            <a:pPr marL="494100" indent="-457200">
              <a:buFont typeface="+mj-lt"/>
              <a:buAutoNum type="arabicPeriod"/>
            </a:pPr>
            <a:r>
              <a:rPr lang="en-US" altLang="zh-TW" sz="2400" dirty="0">
                <a:latin typeface="+mn-ea"/>
              </a:rPr>
              <a:t>Visual Studio 2008 C</a:t>
            </a:r>
            <a:r>
              <a:rPr lang="en-US" altLang="zh-TW" sz="2400" dirty="0" smtClean="0">
                <a:latin typeface="+mn-ea"/>
              </a:rPr>
              <a:t>++ with WDK</a:t>
            </a:r>
          </a:p>
          <a:p>
            <a:pPr marL="530100" indent="-457200">
              <a:buFont typeface="+mj-lt"/>
              <a:buAutoNum type="arabicPeriod"/>
            </a:pPr>
            <a:r>
              <a:rPr lang="en-US" altLang="zh-TW" sz="2400" dirty="0" smtClean="0">
                <a:latin typeface="+mn-ea"/>
              </a:rPr>
              <a:t>Embedded PS2 Keyboard (IO port 60/64) in Laptop PC</a:t>
            </a:r>
            <a:endParaRPr lang="en-US" altLang="zh-TW" sz="2200" dirty="0">
              <a:latin typeface="+mn-ea"/>
            </a:endParaRPr>
          </a:p>
          <a:p>
            <a:pPr marL="530100" indent="-457200">
              <a:buFont typeface="+mj-lt"/>
              <a:buAutoNum type="arabicPeriod"/>
            </a:pPr>
            <a:endParaRPr lang="en-US" altLang="zh-TW" sz="2400" dirty="0" smtClean="0">
              <a:latin typeface="+mn-ea"/>
            </a:endParaRPr>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49</a:t>
            </a:fld>
            <a:endParaRPr lang="zh-TW" altLang="en-US"/>
          </a:p>
        </p:txBody>
      </p:sp>
    </p:spTree>
    <p:extLst>
      <p:ext uri="{BB962C8B-B14F-4D97-AF65-F5344CB8AC3E}">
        <p14:creationId xmlns:p14="http://schemas.microsoft.com/office/powerpoint/2010/main" val="417402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6000" dirty="0" smtClean="0">
                <a:latin typeface="+mn-ea"/>
                <a:ea typeface="+mn-ea"/>
              </a:rPr>
              <a:t>Agenda</a:t>
            </a:r>
            <a:endParaRPr lang="zh-TW" altLang="en-US" sz="6000" dirty="0">
              <a:latin typeface="+mn-ea"/>
              <a:ea typeface="+mn-ea"/>
            </a:endParaRPr>
          </a:p>
        </p:txBody>
      </p:sp>
      <p:sp>
        <p:nvSpPr>
          <p:cNvPr id="3" name="內容版面配置區 2"/>
          <p:cNvSpPr>
            <a:spLocks noGrp="1"/>
          </p:cNvSpPr>
          <p:nvPr>
            <p:ph idx="1"/>
          </p:nvPr>
        </p:nvSpPr>
        <p:spPr>
          <a:xfrm>
            <a:off x="685346" y="1732450"/>
            <a:ext cx="7765322" cy="4432854"/>
          </a:xfrm>
        </p:spPr>
        <p:txBody>
          <a:bodyPr>
            <a:noAutofit/>
          </a:bodyPr>
          <a:lstStyle/>
          <a:p>
            <a:pPr marL="36900" indent="0">
              <a:buNone/>
            </a:pPr>
            <a:r>
              <a:rPr lang="zh-TW" altLang="zh-TW" sz="3600" dirty="0">
                <a:effectLst/>
              </a:rPr>
              <a:t>一、前言</a:t>
            </a:r>
          </a:p>
          <a:p>
            <a:pPr marL="36900" indent="0">
              <a:buNone/>
            </a:pPr>
            <a:r>
              <a:rPr lang="zh-TW" altLang="zh-TW" sz="3600" dirty="0" smtClean="0">
                <a:solidFill>
                  <a:schemeClr val="bg1">
                    <a:lumMod val="75000"/>
                    <a:lumOff val="25000"/>
                  </a:schemeClr>
                </a:solidFill>
                <a:effectLst/>
              </a:rPr>
              <a:t>二</a:t>
            </a:r>
            <a:r>
              <a:rPr lang="zh-TW" altLang="zh-TW" sz="3600" dirty="0">
                <a:solidFill>
                  <a:schemeClr val="bg1">
                    <a:lumMod val="75000"/>
                    <a:lumOff val="25000"/>
                  </a:schemeClr>
                </a:solidFill>
                <a:effectLst/>
              </a:rPr>
              <a:t>、國際相關法規</a:t>
            </a:r>
          </a:p>
          <a:p>
            <a:pPr marL="36900" indent="0">
              <a:buNone/>
            </a:pPr>
            <a:r>
              <a:rPr lang="zh-TW" altLang="zh-TW" sz="3600" dirty="0">
                <a:solidFill>
                  <a:schemeClr val="bg1">
                    <a:lumMod val="75000"/>
                    <a:lumOff val="25000"/>
                  </a:schemeClr>
                </a:solidFill>
                <a:effectLst/>
              </a:rPr>
              <a:t>三、相關網路銀行資訊安全技術說明</a:t>
            </a:r>
          </a:p>
          <a:p>
            <a:pPr marL="36900" indent="0">
              <a:buNone/>
            </a:pPr>
            <a:r>
              <a:rPr lang="zh-TW" altLang="zh-TW" sz="3600" dirty="0">
                <a:solidFill>
                  <a:schemeClr val="bg1">
                    <a:lumMod val="75000"/>
                    <a:lumOff val="25000"/>
                  </a:schemeClr>
                </a:solidFill>
                <a:effectLst/>
              </a:rPr>
              <a:t>四、鍵盤加密技術</a:t>
            </a:r>
            <a:r>
              <a:rPr lang="zh-TW" altLang="zh-TW" sz="3600" dirty="0" smtClean="0">
                <a:solidFill>
                  <a:schemeClr val="bg1">
                    <a:lumMod val="75000"/>
                    <a:lumOff val="25000"/>
                  </a:schemeClr>
                </a:solidFill>
                <a:effectLst/>
              </a:rPr>
              <a:t>說明</a:t>
            </a:r>
            <a:endParaRPr lang="en-US" altLang="zh-TW" sz="3600" dirty="0" smtClean="0">
              <a:solidFill>
                <a:schemeClr val="bg1">
                  <a:lumMod val="75000"/>
                  <a:lumOff val="25000"/>
                </a:schemeClr>
              </a:solidFill>
              <a:effectLst/>
            </a:endParaRPr>
          </a:p>
          <a:p>
            <a:pPr marL="36900" indent="0">
              <a:buNone/>
            </a:pPr>
            <a:r>
              <a:rPr lang="zh-TW" altLang="zh-TW" sz="3600" dirty="0">
                <a:solidFill>
                  <a:schemeClr val="bg1">
                    <a:lumMod val="75000"/>
                    <a:lumOff val="25000"/>
                  </a:schemeClr>
                </a:solidFill>
                <a:effectLst/>
              </a:rPr>
              <a:t>五、鍵盤加密技術安全分析</a:t>
            </a:r>
          </a:p>
          <a:p>
            <a:pPr marL="36900" indent="0">
              <a:buNone/>
            </a:pPr>
            <a:r>
              <a:rPr lang="zh-TW" altLang="zh-TW" sz="3600" dirty="0">
                <a:solidFill>
                  <a:schemeClr val="bg1">
                    <a:lumMod val="75000"/>
                    <a:lumOff val="25000"/>
                  </a:schemeClr>
                </a:solidFill>
                <a:effectLst/>
              </a:rPr>
              <a:t>六、結論</a:t>
            </a:r>
          </a:p>
          <a:p>
            <a:pPr marL="36900" indent="0">
              <a:buNone/>
            </a:pPr>
            <a:endParaRPr lang="zh-TW" altLang="zh-TW" sz="3600" dirty="0">
              <a:effectLst/>
            </a:endParaRPr>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5</a:t>
            </a:fld>
            <a:endParaRPr lang="zh-TW" altLang="en-US"/>
          </a:p>
        </p:txBody>
      </p:sp>
    </p:spTree>
    <p:extLst>
      <p:ext uri="{BB962C8B-B14F-4D97-AF65-F5344CB8AC3E}">
        <p14:creationId xmlns:p14="http://schemas.microsoft.com/office/powerpoint/2010/main" val="15040886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685346" y="404664"/>
            <a:ext cx="7765322" cy="970450"/>
          </a:xfrm>
        </p:spPr>
        <p:txBody>
          <a:bodyPr/>
          <a:lstStyle/>
          <a:p>
            <a:r>
              <a:rPr lang="zh-TW" altLang="en-US" dirty="0">
                <a:effectLst/>
              </a:rPr>
              <a:t>鍵盤</a:t>
            </a:r>
            <a:r>
              <a:rPr lang="zh-TW" altLang="en-US" dirty="0" smtClean="0">
                <a:effectLst/>
              </a:rPr>
              <a:t>輸入路徑、層次圖</a:t>
            </a:r>
            <a:endParaRPr lang="zh-TW" altLang="en-US" dirty="0">
              <a:effectLst/>
            </a:endParaRPr>
          </a:p>
        </p:txBody>
      </p:sp>
      <p:sp>
        <p:nvSpPr>
          <p:cNvPr id="5" name="投影片編號版面配置區 4"/>
          <p:cNvSpPr>
            <a:spLocks noGrp="1"/>
          </p:cNvSpPr>
          <p:nvPr>
            <p:ph type="sldNum" sz="quarter" idx="12"/>
          </p:nvPr>
        </p:nvSpPr>
        <p:spPr/>
        <p:txBody>
          <a:bodyPr/>
          <a:lstStyle/>
          <a:p>
            <a:fld id="{D57F1E4F-1CFF-5643-939E-217C01CDF565}" type="slidenum">
              <a:rPr lang="en-US" smtClean="0"/>
              <a:pPr/>
              <a:t>50</a:t>
            </a:fld>
            <a:endParaRPr lang="en-US" dirty="0"/>
          </a:p>
        </p:txBody>
      </p:sp>
      <p:grpSp>
        <p:nvGrpSpPr>
          <p:cNvPr id="11" name="群組 10"/>
          <p:cNvGrpSpPr/>
          <p:nvPr/>
        </p:nvGrpSpPr>
        <p:grpSpPr>
          <a:xfrm>
            <a:off x="563034" y="1124744"/>
            <a:ext cx="7825390" cy="5544616"/>
            <a:chOff x="808778" y="1416215"/>
            <a:chExt cx="6264696" cy="4483894"/>
          </a:xfrm>
        </p:grpSpPr>
        <p:graphicFrame>
          <p:nvGraphicFramePr>
            <p:cNvPr id="6" name="物件 5"/>
            <p:cNvGraphicFramePr>
              <a:graphicFrameLocks noChangeAspect="1"/>
            </p:cNvGraphicFramePr>
            <p:nvPr>
              <p:extLst>
                <p:ext uri="{D42A27DB-BD31-4B8C-83A1-F6EECF244321}">
                  <p14:modId xmlns:p14="http://schemas.microsoft.com/office/powerpoint/2010/main" val="192920596"/>
                </p:ext>
              </p:extLst>
            </p:nvPr>
          </p:nvGraphicFramePr>
          <p:xfrm>
            <a:off x="1864490" y="1416215"/>
            <a:ext cx="5208984" cy="4483894"/>
          </p:xfrm>
          <a:graphic>
            <a:graphicData uri="http://schemas.openxmlformats.org/presentationml/2006/ole">
              <mc:AlternateContent xmlns:mc="http://schemas.openxmlformats.org/markup-compatibility/2006">
                <mc:Choice xmlns:v="urn:schemas-microsoft-com:vml" Requires="v">
                  <p:oleObj spid="_x0000_s3113" name="Visio" r:id="rId3" imgW="6948630" imgH="5975215" progId="Visio.Drawing.11">
                    <p:embed/>
                  </p:oleObj>
                </mc:Choice>
                <mc:Fallback>
                  <p:oleObj name="Visio" r:id="rId3" imgW="6948630" imgH="5975215"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490" y="1416215"/>
                          <a:ext cx="5208984" cy="4483894"/>
                        </a:xfrm>
                        <a:prstGeom prst="rect">
                          <a:avLst/>
                        </a:prstGeom>
                        <a:noFill/>
                        <a:extLst/>
                      </p:spPr>
                    </p:pic>
                  </p:oleObj>
                </mc:Fallback>
              </mc:AlternateContent>
            </a:graphicData>
          </a:graphic>
        </p:graphicFrame>
        <p:cxnSp>
          <p:nvCxnSpPr>
            <p:cNvPr id="7" name="直線接點 6"/>
            <p:cNvCxnSpPr/>
            <p:nvPr/>
          </p:nvCxnSpPr>
          <p:spPr>
            <a:xfrm>
              <a:off x="808778" y="4549958"/>
              <a:ext cx="1134126" cy="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808778" y="4218953"/>
              <a:ext cx="918102" cy="300082"/>
            </a:xfrm>
            <a:prstGeom prst="rect">
              <a:avLst/>
            </a:prstGeom>
            <a:noFill/>
          </p:spPr>
          <p:txBody>
            <a:bodyPr wrap="square" rtlCol="0">
              <a:spAutoFit/>
            </a:bodyPr>
            <a:lstStyle/>
            <a:p>
              <a:r>
                <a:rPr lang="en-US" altLang="zh-TW" sz="1350" dirty="0"/>
                <a:t>Simple</a:t>
              </a:r>
              <a:endParaRPr lang="zh-TW" altLang="en-US" sz="1350" dirty="0"/>
            </a:p>
          </p:txBody>
        </p:sp>
        <p:sp>
          <p:nvSpPr>
            <p:cNvPr id="9" name="文字方塊 8"/>
            <p:cNvSpPr txBox="1"/>
            <p:nvPr/>
          </p:nvSpPr>
          <p:spPr>
            <a:xfrm>
              <a:off x="808778" y="4651001"/>
              <a:ext cx="918102" cy="300082"/>
            </a:xfrm>
            <a:prstGeom prst="rect">
              <a:avLst/>
            </a:prstGeom>
            <a:noFill/>
          </p:spPr>
          <p:txBody>
            <a:bodyPr wrap="square" rtlCol="0">
              <a:spAutoFit/>
            </a:bodyPr>
            <a:lstStyle/>
            <a:p>
              <a:r>
                <a:rPr lang="en-US" altLang="zh-TW" sz="1350" dirty="0"/>
                <a:t>Experts</a:t>
              </a:r>
              <a:endParaRPr lang="zh-TW" altLang="en-US" sz="1350" dirty="0"/>
            </a:p>
          </p:txBody>
        </p:sp>
        <p:sp>
          <p:nvSpPr>
            <p:cNvPr id="10" name="向下箭號 9"/>
            <p:cNvSpPr/>
            <p:nvPr/>
          </p:nvSpPr>
          <p:spPr>
            <a:xfrm>
              <a:off x="1415513" y="2767760"/>
              <a:ext cx="324036" cy="2808312"/>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sz="1350"/>
            </a:p>
          </p:txBody>
        </p:sp>
      </p:grpSp>
    </p:spTree>
    <p:extLst>
      <p:ext uri="{BB962C8B-B14F-4D97-AF65-F5344CB8AC3E}">
        <p14:creationId xmlns:p14="http://schemas.microsoft.com/office/powerpoint/2010/main" val="35210312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0" y="620688"/>
            <a:ext cx="9144000" cy="6120680"/>
          </a:xfrm>
          <a:ln w="12700">
            <a:solidFill>
              <a:schemeClr val="tx1"/>
            </a:solidFill>
          </a:ln>
        </p:spPr>
        <p:txBody>
          <a:bodyPr>
            <a:noAutofit/>
          </a:bodyPr>
          <a:lstStyle/>
          <a:p>
            <a:pPr marL="0" indent="0">
              <a:spcBef>
                <a:spcPts val="0"/>
              </a:spcBef>
              <a:buNone/>
            </a:pPr>
            <a:r>
              <a:rPr lang="en-US" altLang="zh-TW" sz="1500" i="1" dirty="0">
                <a:solidFill>
                  <a:srgbClr val="00B050"/>
                </a:solidFill>
                <a:effectLst/>
                <a:latin typeface="+mn-ea"/>
              </a:rPr>
              <a:t>//  Install Keyboard Hook</a:t>
            </a:r>
            <a:endParaRPr lang="zh-TW" altLang="zh-TW" sz="1500" dirty="0">
              <a:solidFill>
                <a:srgbClr val="00B050"/>
              </a:solidFill>
              <a:effectLst/>
              <a:latin typeface="+mn-ea"/>
            </a:endParaRPr>
          </a:p>
          <a:p>
            <a:pPr marL="0" indent="0">
              <a:spcBef>
                <a:spcPts val="0"/>
              </a:spcBef>
              <a:buNone/>
            </a:pPr>
            <a:r>
              <a:rPr lang="en-US" altLang="zh-TW" sz="1500" i="1" dirty="0" err="1">
                <a:solidFill>
                  <a:schemeClr val="tx1"/>
                </a:solidFill>
                <a:effectLst/>
                <a:latin typeface="+mn-ea"/>
              </a:rPr>
              <a:t>hKBHook</a:t>
            </a:r>
            <a:r>
              <a:rPr lang="en-US" altLang="zh-TW" sz="1500" i="1" dirty="0">
                <a:solidFill>
                  <a:schemeClr val="tx1"/>
                </a:solidFill>
                <a:effectLst/>
                <a:latin typeface="+mn-ea"/>
              </a:rPr>
              <a:t> = </a:t>
            </a:r>
            <a:r>
              <a:rPr lang="en-US" altLang="zh-TW" sz="1500" i="1" dirty="0" err="1">
                <a:solidFill>
                  <a:schemeClr val="tx1"/>
                </a:solidFill>
                <a:effectLst/>
                <a:latin typeface="+mn-ea"/>
              </a:rPr>
              <a:t>SetWindowsHookEx</a:t>
            </a:r>
            <a:r>
              <a:rPr lang="en-US" altLang="zh-TW" sz="1500" i="1" dirty="0">
                <a:solidFill>
                  <a:schemeClr val="tx1"/>
                </a:solidFill>
                <a:effectLst/>
                <a:latin typeface="+mn-ea"/>
              </a:rPr>
              <a:t>(WH_KEYBOARD, </a:t>
            </a:r>
            <a:r>
              <a:rPr lang="en-US" altLang="zh-TW" sz="1500" i="1" dirty="0" err="1">
                <a:solidFill>
                  <a:schemeClr val="tx1"/>
                </a:solidFill>
                <a:effectLst/>
                <a:latin typeface="+mn-ea"/>
              </a:rPr>
              <a:t>KeyboardProc</a:t>
            </a:r>
            <a:r>
              <a:rPr lang="en-US" altLang="zh-TW" sz="1500" i="1" dirty="0">
                <a:solidFill>
                  <a:schemeClr val="tx1"/>
                </a:solidFill>
                <a:effectLst/>
                <a:latin typeface="+mn-ea"/>
              </a:rPr>
              <a:t>, NULL, </a:t>
            </a:r>
            <a:r>
              <a:rPr lang="en-US" altLang="zh-TW" sz="1500" i="1" dirty="0" err="1">
                <a:solidFill>
                  <a:schemeClr val="tx1"/>
                </a:solidFill>
                <a:effectLst/>
                <a:latin typeface="+mn-ea"/>
              </a:rPr>
              <a:t>GetCurrentThreadId</a:t>
            </a:r>
            <a:r>
              <a:rPr lang="en-US" altLang="zh-TW" sz="1500" i="1" dirty="0">
                <a:solidFill>
                  <a:schemeClr val="tx1"/>
                </a:solidFill>
                <a:effectLst/>
                <a:latin typeface="+mn-ea"/>
              </a:rPr>
              <a:t>());</a:t>
            </a:r>
            <a:endParaRPr lang="zh-TW" altLang="zh-TW" sz="1500" dirty="0">
              <a:solidFill>
                <a:schemeClr val="tx1"/>
              </a:solidFill>
              <a:effectLst/>
              <a:latin typeface="+mn-ea"/>
            </a:endParaRPr>
          </a:p>
          <a:p>
            <a:pPr marL="0" indent="0">
              <a:spcBef>
                <a:spcPts val="0"/>
              </a:spcBef>
              <a:buNone/>
            </a:pPr>
            <a:r>
              <a:rPr lang="en-US" altLang="zh-TW" sz="1500" i="1" dirty="0">
                <a:solidFill>
                  <a:schemeClr val="tx1"/>
                </a:solidFill>
                <a:effectLst/>
                <a:latin typeface="+mn-ea"/>
              </a:rPr>
              <a:t> </a:t>
            </a:r>
            <a:endParaRPr lang="zh-TW" altLang="zh-TW" sz="1500" dirty="0">
              <a:solidFill>
                <a:schemeClr val="tx1"/>
              </a:solidFill>
              <a:effectLst/>
              <a:latin typeface="+mn-ea"/>
            </a:endParaRPr>
          </a:p>
          <a:p>
            <a:pPr marL="0" indent="0">
              <a:spcBef>
                <a:spcPts val="0"/>
              </a:spcBef>
              <a:buNone/>
            </a:pPr>
            <a:r>
              <a:rPr lang="en-US" altLang="zh-TW" sz="1500" i="1" dirty="0">
                <a:solidFill>
                  <a:srgbClr val="00B050"/>
                </a:solidFill>
                <a:effectLst/>
                <a:latin typeface="+mn-ea"/>
              </a:rPr>
              <a:t>//  </a:t>
            </a:r>
            <a:r>
              <a:rPr lang="en-US" altLang="zh-TW" sz="1500" i="1" dirty="0" err="1">
                <a:solidFill>
                  <a:srgbClr val="00B050"/>
                </a:solidFill>
                <a:effectLst/>
                <a:latin typeface="+mn-ea"/>
              </a:rPr>
              <a:t>UnInstall</a:t>
            </a:r>
            <a:r>
              <a:rPr lang="en-US" altLang="zh-TW" sz="1500" i="1" dirty="0">
                <a:solidFill>
                  <a:srgbClr val="00B050"/>
                </a:solidFill>
                <a:effectLst/>
                <a:latin typeface="+mn-ea"/>
              </a:rPr>
              <a:t> Keyboard Hook</a:t>
            </a:r>
            <a:endParaRPr lang="zh-TW" altLang="zh-TW" sz="1500" dirty="0">
              <a:solidFill>
                <a:srgbClr val="00B050"/>
              </a:solidFill>
              <a:effectLst/>
              <a:latin typeface="+mn-ea"/>
            </a:endParaRPr>
          </a:p>
          <a:p>
            <a:pPr marL="0" indent="0">
              <a:spcBef>
                <a:spcPts val="0"/>
              </a:spcBef>
              <a:buNone/>
            </a:pPr>
            <a:r>
              <a:rPr lang="en-US" altLang="zh-TW" sz="1500" i="1" dirty="0" err="1">
                <a:solidFill>
                  <a:schemeClr val="tx1"/>
                </a:solidFill>
                <a:effectLst/>
                <a:latin typeface="+mn-ea"/>
              </a:rPr>
              <a:t>UnhookWindowsHookEx</a:t>
            </a:r>
            <a:r>
              <a:rPr lang="en-US" altLang="zh-TW" sz="1500" i="1" dirty="0">
                <a:solidFill>
                  <a:schemeClr val="tx1"/>
                </a:solidFill>
                <a:effectLst/>
                <a:latin typeface="+mn-ea"/>
              </a:rPr>
              <a:t>(</a:t>
            </a:r>
            <a:r>
              <a:rPr lang="en-US" altLang="zh-TW" sz="1500" i="1" dirty="0" err="1">
                <a:solidFill>
                  <a:schemeClr val="tx1"/>
                </a:solidFill>
                <a:effectLst/>
                <a:latin typeface="+mn-ea"/>
              </a:rPr>
              <a:t>hKBHook</a:t>
            </a:r>
            <a:r>
              <a:rPr lang="en-US" altLang="zh-TW" sz="1500" i="1" dirty="0">
                <a:solidFill>
                  <a:schemeClr val="tx1"/>
                </a:solidFill>
                <a:effectLst/>
                <a:latin typeface="+mn-ea"/>
              </a:rPr>
              <a:t>);</a:t>
            </a:r>
            <a:endParaRPr lang="zh-TW" altLang="zh-TW" sz="1500" dirty="0">
              <a:solidFill>
                <a:schemeClr val="tx1"/>
              </a:solidFill>
              <a:effectLst/>
              <a:latin typeface="+mn-ea"/>
            </a:endParaRPr>
          </a:p>
          <a:p>
            <a:pPr marL="0" indent="0">
              <a:spcBef>
                <a:spcPts val="0"/>
              </a:spcBef>
              <a:buNone/>
            </a:pPr>
            <a:r>
              <a:rPr lang="en-US" altLang="zh-TW" sz="1500" i="1" dirty="0">
                <a:solidFill>
                  <a:schemeClr val="tx1"/>
                </a:solidFill>
                <a:effectLst/>
                <a:latin typeface="+mn-ea"/>
              </a:rPr>
              <a:t> </a:t>
            </a:r>
            <a:endParaRPr lang="zh-TW" altLang="zh-TW" sz="1500" dirty="0">
              <a:solidFill>
                <a:schemeClr val="tx1"/>
              </a:solidFill>
              <a:effectLst/>
              <a:latin typeface="+mn-ea"/>
            </a:endParaRPr>
          </a:p>
          <a:p>
            <a:pPr marL="0" indent="0">
              <a:spcBef>
                <a:spcPts val="0"/>
              </a:spcBef>
              <a:buNone/>
            </a:pPr>
            <a:r>
              <a:rPr lang="en-US" altLang="zh-TW" sz="1500" i="1" dirty="0">
                <a:solidFill>
                  <a:srgbClr val="00B050"/>
                </a:solidFill>
                <a:effectLst/>
                <a:latin typeface="+mn-ea"/>
              </a:rPr>
              <a:t>//  Keyboard Filter Code</a:t>
            </a:r>
            <a:endParaRPr lang="zh-TW" altLang="zh-TW" sz="1500" dirty="0">
              <a:solidFill>
                <a:srgbClr val="00B050"/>
              </a:solidFill>
              <a:effectLst/>
              <a:latin typeface="+mn-ea"/>
            </a:endParaRPr>
          </a:p>
          <a:p>
            <a:pPr marL="0" indent="0">
              <a:spcBef>
                <a:spcPts val="0"/>
              </a:spcBef>
              <a:buNone/>
            </a:pPr>
            <a:r>
              <a:rPr lang="en-US" altLang="zh-TW" sz="1500" i="1" dirty="0">
                <a:solidFill>
                  <a:schemeClr val="tx1"/>
                </a:solidFill>
                <a:effectLst/>
                <a:latin typeface="+mn-ea"/>
              </a:rPr>
              <a:t>LRESULT CALLBACK </a:t>
            </a:r>
            <a:r>
              <a:rPr lang="en-US" altLang="zh-TW" sz="1500" i="1" dirty="0" err="1">
                <a:solidFill>
                  <a:schemeClr val="tx1"/>
                </a:solidFill>
                <a:effectLst/>
                <a:latin typeface="+mn-ea"/>
              </a:rPr>
              <a:t>KeyboardProc</a:t>
            </a:r>
            <a:r>
              <a:rPr lang="en-US" altLang="zh-TW" sz="1500" i="1" dirty="0">
                <a:solidFill>
                  <a:schemeClr val="tx1"/>
                </a:solidFill>
                <a:effectLst/>
                <a:latin typeface="+mn-ea"/>
              </a:rPr>
              <a:t> ( </a:t>
            </a:r>
            <a:r>
              <a:rPr lang="en-US" altLang="zh-TW" sz="1500" i="1" dirty="0" err="1">
                <a:solidFill>
                  <a:schemeClr val="tx1"/>
                </a:solidFill>
                <a:effectLst/>
                <a:latin typeface="+mn-ea"/>
              </a:rPr>
              <a:t>int</a:t>
            </a:r>
            <a:r>
              <a:rPr lang="en-US" altLang="zh-TW" sz="1500" i="1" dirty="0">
                <a:solidFill>
                  <a:schemeClr val="tx1"/>
                </a:solidFill>
                <a:effectLst/>
                <a:latin typeface="+mn-ea"/>
              </a:rPr>
              <a:t> code, WPARAM w, LPARAM l )</a:t>
            </a:r>
            <a:endParaRPr lang="zh-TW" altLang="zh-TW" sz="1500" dirty="0">
              <a:solidFill>
                <a:schemeClr val="tx1"/>
              </a:solidFill>
              <a:effectLst/>
              <a:latin typeface="+mn-ea"/>
            </a:endParaRPr>
          </a:p>
          <a:p>
            <a:pPr marL="0" indent="0">
              <a:spcBef>
                <a:spcPts val="0"/>
              </a:spcBef>
              <a:buNone/>
            </a:pPr>
            <a:r>
              <a:rPr lang="en-US" altLang="zh-TW" sz="1500" i="1" dirty="0">
                <a:solidFill>
                  <a:schemeClr val="tx1"/>
                </a:solidFill>
                <a:effectLst/>
                <a:latin typeface="+mn-ea"/>
              </a:rPr>
              <a:t>{</a:t>
            </a:r>
            <a:endParaRPr lang="zh-TW" altLang="zh-TW" sz="1500" dirty="0">
              <a:solidFill>
                <a:schemeClr val="tx1"/>
              </a:solidFill>
              <a:effectLst/>
              <a:latin typeface="+mn-ea"/>
            </a:endParaRPr>
          </a:p>
          <a:p>
            <a:pPr marL="0" indent="0">
              <a:spcBef>
                <a:spcPts val="0"/>
              </a:spcBef>
              <a:buNone/>
            </a:pPr>
            <a:r>
              <a:rPr lang="en-US" altLang="zh-TW" sz="1500" i="1" dirty="0">
                <a:solidFill>
                  <a:schemeClr val="tx1"/>
                </a:solidFill>
                <a:effectLst/>
                <a:latin typeface="+mn-ea"/>
              </a:rPr>
              <a:t>            if ( code &lt; 0 )        return </a:t>
            </a:r>
            <a:r>
              <a:rPr lang="en-US" altLang="zh-TW" sz="1500" i="1" dirty="0" err="1">
                <a:solidFill>
                  <a:schemeClr val="tx1"/>
                </a:solidFill>
                <a:effectLst/>
                <a:latin typeface="+mn-ea"/>
              </a:rPr>
              <a:t>CallNextHookEx</a:t>
            </a:r>
            <a:r>
              <a:rPr lang="en-US" altLang="zh-TW" sz="1500" i="1" dirty="0">
                <a:solidFill>
                  <a:schemeClr val="tx1"/>
                </a:solidFill>
                <a:effectLst/>
                <a:latin typeface="+mn-ea"/>
              </a:rPr>
              <a:t> ( </a:t>
            </a:r>
            <a:r>
              <a:rPr lang="en-US" altLang="zh-TW" sz="1500" i="1" dirty="0" err="1">
                <a:solidFill>
                  <a:schemeClr val="tx1"/>
                </a:solidFill>
                <a:effectLst/>
                <a:latin typeface="+mn-ea"/>
              </a:rPr>
              <a:t>hKBHook</a:t>
            </a:r>
            <a:r>
              <a:rPr lang="en-US" altLang="zh-TW" sz="1500" i="1" dirty="0">
                <a:solidFill>
                  <a:schemeClr val="tx1"/>
                </a:solidFill>
                <a:effectLst/>
                <a:latin typeface="+mn-ea"/>
              </a:rPr>
              <a:t>, code, w, l ) ;</a:t>
            </a:r>
            <a:endParaRPr lang="zh-TW" altLang="zh-TW" sz="1500" dirty="0">
              <a:solidFill>
                <a:schemeClr val="tx1"/>
              </a:solidFill>
              <a:effectLst/>
              <a:latin typeface="+mn-ea"/>
            </a:endParaRPr>
          </a:p>
          <a:p>
            <a:pPr marL="0" indent="0">
              <a:spcBef>
                <a:spcPts val="0"/>
              </a:spcBef>
              <a:buNone/>
            </a:pPr>
            <a:r>
              <a:rPr lang="en-US" altLang="zh-TW" sz="1500" i="1" dirty="0">
                <a:solidFill>
                  <a:schemeClr val="tx1"/>
                </a:solidFill>
                <a:effectLst/>
                <a:latin typeface="+mn-ea"/>
              </a:rPr>
              <a:t> </a:t>
            </a:r>
            <a:endParaRPr lang="zh-TW" altLang="zh-TW" sz="1500" dirty="0">
              <a:solidFill>
                <a:schemeClr val="tx1"/>
              </a:solidFill>
              <a:effectLst/>
              <a:latin typeface="+mn-ea"/>
            </a:endParaRPr>
          </a:p>
          <a:p>
            <a:pPr marL="0" indent="0">
              <a:spcBef>
                <a:spcPts val="0"/>
              </a:spcBef>
              <a:buNone/>
            </a:pPr>
            <a:r>
              <a:rPr lang="en-US" altLang="zh-TW" sz="1500" i="1" dirty="0">
                <a:solidFill>
                  <a:srgbClr val="00B050"/>
                </a:solidFill>
                <a:effectLst/>
                <a:latin typeface="+mn-ea"/>
              </a:rPr>
              <a:t>//  Process Input Keyboard keys</a:t>
            </a:r>
            <a:endParaRPr lang="zh-TW" altLang="zh-TW" sz="1500" dirty="0">
              <a:solidFill>
                <a:srgbClr val="00B050"/>
              </a:solidFill>
              <a:effectLst/>
              <a:latin typeface="+mn-ea"/>
            </a:endParaRPr>
          </a:p>
          <a:p>
            <a:pPr marL="0" indent="0">
              <a:spcBef>
                <a:spcPts val="0"/>
              </a:spcBef>
              <a:buNone/>
            </a:pPr>
            <a:r>
              <a:rPr lang="en-US" altLang="zh-TW" sz="1500" i="1" dirty="0">
                <a:solidFill>
                  <a:schemeClr val="tx1"/>
                </a:solidFill>
                <a:effectLst/>
                <a:latin typeface="+mn-ea"/>
              </a:rPr>
              <a:t>            if ( w == VK_KEY_CODE )	</a:t>
            </a:r>
            <a:r>
              <a:rPr lang="en-US" altLang="zh-TW" sz="1500" i="1" dirty="0">
                <a:solidFill>
                  <a:srgbClr val="00B050"/>
                </a:solidFill>
                <a:effectLst/>
                <a:latin typeface="+mn-ea"/>
              </a:rPr>
              <a:t>// ….</a:t>
            </a:r>
            <a:endParaRPr lang="zh-TW" altLang="zh-TW" sz="1500" dirty="0">
              <a:solidFill>
                <a:srgbClr val="00B050"/>
              </a:solidFill>
              <a:effectLst/>
              <a:latin typeface="+mn-ea"/>
            </a:endParaRPr>
          </a:p>
          <a:p>
            <a:pPr marL="0" indent="0">
              <a:spcBef>
                <a:spcPts val="0"/>
              </a:spcBef>
              <a:buNone/>
            </a:pPr>
            <a:r>
              <a:rPr lang="en-US" altLang="zh-TW" sz="1500" i="1" dirty="0">
                <a:solidFill>
                  <a:schemeClr val="tx1"/>
                </a:solidFill>
                <a:effectLst/>
                <a:latin typeface="+mn-ea"/>
              </a:rPr>
              <a:t>            {</a:t>
            </a:r>
            <a:endParaRPr lang="zh-TW" altLang="zh-TW" sz="1500" dirty="0">
              <a:solidFill>
                <a:schemeClr val="tx1"/>
              </a:solidFill>
              <a:effectLst/>
              <a:latin typeface="+mn-ea"/>
            </a:endParaRPr>
          </a:p>
          <a:p>
            <a:pPr marL="0" indent="0">
              <a:spcBef>
                <a:spcPts val="0"/>
              </a:spcBef>
              <a:buNone/>
            </a:pPr>
            <a:r>
              <a:rPr lang="en-US" altLang="zh-TW" sz="1500" i="1" dirty="0">
                <a:solidFill>
                  <a:schemeClr val="tx1"/>
                </a:solidFill>
                <a:effectLst/>
                <a:latin typeface="+mn-ea"/>
              </a:rPr>
              <a:t>            }</a:t>
            </a:r>
            <a:endParaRPr lang="zh-TW" altLang="zh-TW" sz="1500" dirty="0">
              <a:solidFill>
                <a:schemeClr val="tx1"/>
              </a:solidFill>
              <a:effectLst/>
              <a:latin typeface="+mn-ea"/>
            </a:endParaRPr>
          </a:p>
          <a:p>
            <a:pPr marL="0" indent="0">
              <a:spcBef>
                <a:spcPts val="0"/>
              </a:spcBef>
              <a:buNone/>
            </a:pPr>
            <a:r>
              <a:rPr lang="en-US" altLang="zh-TW" sz="1500" i="1" dirty="0">
                <a:solidFill>
                  <a:srgbClr val="00B050"/>
                </a:solidFill>
                <a:effectLst/>
                <a:latin typeface="+mn-ea"/>
              </a:rPr>
              <a:t>//  Process Input Keyboard keys end.</a:t>
            </a:r>
            <a:endParaRPr lang="zh-TW" altLang="zh-TW" sz="1500" dirty="0">
              <a:solidFill>
                <a:srgbClr val="00B050"/>
              </a:solidFill>
              <a:effectLst/>
              <a:latin typeface="+mn-ea"/>
            </a:endParaRPr>
          </a:p>
          <a:p>
            <a:pPr marL="0" indent="0">
              <a:spcBef>
                <a:spcPts val="0"/>
              </a:spcBef>
              <a:buNone/>
            </a:pPr>
            <a:r>
              <a:rPr lang="en-US" altLang="zh-TW" sz="1500" i="1" dirty="0">
                <a:solidFill>
                  <a:schemeClr val="tx1"/>
                </a:solidFill>
                <a:effectLst/>
                <a:latin typeface="+mn-ea"/>
              </a:rPr>
              <a:t> </a:t>
            </a:r>
            <a:endParaRPr lang="zh-TW" altLang="zh-TW" sz="1500" dirty="0">
              <a:solidFill>
                <a:schemeClr val="tx1"/>
              </a:solidFill>
              <a:effectLst/>
              <a:latin typeface="+mn-ea"/>
            </a:endParaRPr>
          </a:p>
          <a:p>
            <a:pPr marL="0" indent="0">
              <a:spcBef>
                <a:spcPts val="0"/>
              </a:spcBef>
              <a:buNone/>
            </a:pPr>
            <a:r>
              <a:rPr lang="en-US" altLang="zh-TW" sz="1500" i="1" dirty="0">
                <a:solidFill>
                  <a:schemeClr val="tx1"/>
                </a:solidFill>
                <a:effectLst/>
                <a:latin typeface="+mn-ea"/>
              </a:rPr>
              <a:t>            return </a:t>
            </a:r>
            <a:r>
              <a:rPr lang="en-US" altLang="zh-TW" sz="1500" i="1" dirty="0" err="1">
                <a:solidFill>
                  <a:schemeClr val="tx1"/>
                </a:solidFill>
                <a:effectLst/>
                <a:latin typeface="+mn-ea"/>
              </a:rPr>
              <a:t>CallNextHookEx</a:t>
            </a:r>
            <a:r>
              <a:rPr lang="en-US" altLang="zh-TW" sz="1500" i="1" dirty="0">
                <a:solidFill>
                  <a:schemeClr val="tx1"/>
                </a:solidFill>
                <a:effectLst/>
                <a:latin typeface="+mn-ea"/>
              </a:rPr>
              <a:t> ( </a:t>
            </a:r>
            <a:r>
              <a:rPr lang="en-US" altLang="zh-TW" sz="1500" i="1" dirty="0" err="1">
                <a:solidFill>
                  <a:schemeClr val="tx1"/>
                </a:solidFill>
                <a:effectLst/>
                <a:latin typeface="+mn-ea"/>
              </a:rPr>
              <a:t>hKBHook</a:t>
            </a:r>
            <a:r>
              <a:rPr lang="en-US" altLang="zh-TW" sz="1500" i="1" dirty="0">
                <a:solidFill>
                  <a:schemeClr val="tx1"/>
                </a:solidFill>
                <a:effectLst/>
                <a:latin typeface="+mn-ea"/>
              </a:rPr>
              <a:t>, code, w, l ) ;</a:t>
            </a:r>
            <a:endParaRPr lang="zh-TW" altLang="zh-TW" sz="1500" dirty="0">
              <a:solidFill>
                <a:schemeClr val="tx1"/>
              </a:solidFill>
              <a:effectLst/>
              <a:latin typeface="+mn-ea"/>
            </a:endParaRPr>
          </a:p>
          <a:p>
            <a:pPr marL="0" indent="0">
              <a:spcBef>
                <a:spcPts val="0"/>
              </a:spcBef>
              <a:buNone/>
            </a:pPr>
            <a:r>
              <a:rPr lang="en-US" altLang="zh-TW" sz="1500" i="1" dirty="0">
                <a:solidFill>
                  <a:schemeClr val="tx1"/>
                </a:solidFill>
                <a:effectLst/>
                <a:latin typeface="+mn-ea"/>
              </a:rPr>
              <a:t>}</a:t>
            </a:r>
            <a:endParaRPr lang="zh-TW" altLang="zh-TW" sz="1500" dirty="0">
              <a:solidFill>
                <a:schemeClr val="tx1"/>
              </a:solidFill>
              <a:effectLst/>
              <a:latin typeface="+mn-ea"/>
            </a:endParaRPr>
          </a:p>
          <a:p>
            <a:pPr marL="0" indent="0">
              <a:spcBef>
                <a:spcPts val="0"/>
              </a:spcBef>
              <a:buNone/>
            </a:pPr>
            <a:r>
              <a:rPr lang="en-US" altLang="zh-TW" sz="1500" i="1" dirty="0">
                <a:solidFill>
                  <a:srgbClr val="00B050"/>
                </a:solidFill>
                <a:effectLst/>
                <a:latin typeface="+mn-ea"/>
              </a:rPr>
              <a:t>// ref: Microsoft MSDN</a:t>
            </a:r>
            <a:endParaRPr lang="zh-TW" altLang="zh-TW" sz="1500" dirty="0">
              <a:solidFill>
                <a:srgbClr val="00B050"/>
              </a:solidFill>
              <a:effectLst/>
              <a:latin typeface="+mn-ea"/>
            </a:endParaRPr>
          </a:p>
        </p:txBody>
      </p:sp>
      <p:sp>
        <p:nvSpPr>
          <p:cNvPr id="3" name="矩形 2"/>
          <p:cNvSpPr/>
          <p:nvPr/>
        </p:nvSpPr>
        <p:spPr>
          <a:xfrm>
            <a:off x="0" y="4005064"/>
            <a:ext cx="9144000" cy="1512168"/>
          </a:xfrm>
          <a:prstGeom prst="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 name="標題 2"/>
          <p:cNvSpPr>
            <a:spLocks noGrp="1"/>
          </p:cNvSpPr>
          <p:nvPr>
            <p:ph type="title"/>
          </p:nvPr>
        </p:nvSpPr>
        <p:spPr>
          <a:xfrm>
            <a:off x="3275856" y="4236758"/>
            <a:ext cx="5544616" cy="1156364"/>
          </a:xfrm>
        </p:spPr>
        <p:txBody>
          <a:bodyPr>
            <a:normAutofit/>
          </a:bodyPr>
          <a:lstStyle/>
          <a:p>
            <a:r>
              <a:rPr lang="zh-TW" altLang="en-US" dirty="0">
                <a:effectLst/>
              </a:rPr>
              <a:t>鍵盤側錄軟體範例</a:t>
            </a:r>
          </a:p>
        </p:txBody>
      </p:sp>
      <p:sp>
        <p:nvSpPr>
          <p:cNvPr id="5" name="投影片編號版面配置區 4"/>
          <p:cNvSpPr>
            <a:spLocks noGrp="1"/>
          </p:cNvSpPr>
          <p:nvPr>
            <p:ph type="sldNum" sz="quarter" idx="12"/>
          </p:nvPr>
        </p:nvSpPr>
        <p:spPr/>
        <p:txBody>
          <a:bodyPr/>
          <a:lstStyle/>
          <a:p>
            <a:fld id="{D57F1E4F-1CFF-5643-939E-217C01CDF565}" type="slidenum">
              <a:rPr lang="en-US" smtClean="0"/>
              <a:pPr/>
              <a:t>51</a:t>
            </a:fld>
            <a:endParaRPr lang="en-US" dirty="0"/>
          </a:p>
        </p:txBody>
      </p:sp>
    </p:spTree>
    <p:extLst>
      <p:ext uri="{BB962C8B-B14F-4D97-AF65-F5344CB8AC3E}">
        <p14:creationId xmlns:p14="http://schemas.microsoft.com/office/powerpoint/2010/main" val="18328733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95536" y="260648"/>
            <a:ext cx="8424936" cy="1620623"/>
          </a:xfrm>
        </p:spPr>
        <p:txBody>
          <a:bodyPr>
            <a:normAutofit/>
          </a:bodyPr>
          <a:lstStyle/>
          <a:p>
            <a:r>
              <a:rPr lang="en-US" altLang="zh-TW" sz="3000" b="1" dirty="0">
                <a:latin typeface="+mn-ea"/>
                <a:ea typeface="+mn-ea"/>
              </a:rPr>
              <a:t>Anti-</a:t>
            </a:r>
            <a:r>
              <a:rPr lang="en-US" altLang="zh-TW" sz="3000" b="1" dirty="0" err="1">
                <a:latin typeface="+mn-ea"/>
                <a:ea typeface="+mn-ea"/>
              </a:rPr>
              <a:t>Keylogger</a:t>
            </a:r>
            <a:r>
              <a:rPr lang="en-US" altLang="zh-TW" sz="3000" b="1" dirty="0">
                <a:latin typeface="+mn-ea"/>
                <a:ea typeface="+mn-ea"/>
              </a:rPr>
              <a:t> </a:t>
            </a:r>
            <a:r>
              <a:rPr lang="en-US" altLang="zh-TW" sz="3000" b="1" dirty="0" smtClean="0">
                <a:latin typeface="+mn-ea"/>
                <a:ea typeface="+mn-ea"/>
              </a:rPr>
              <a:t>Tester</a:t>
            </a:r>
            <a:endParaRPr lang="zh-TW" altLang="en-US" sz="3000" b="1" dirty="0">
              <a:latin typeface="+mn-ea"/>
              <a:ea typeface="+mn-ea"/>
            </a:endParaRPr>
          </a:p>
        </p:txBody>
      </p:sp>
      <p:pic>
        <p:nvPicPr>
          <p:cNvPr id="6" name="圖片 5"/>
          <p:cNvPicPr/>
          <p:nvPr/>
        </p:nvPicPr>
        <p:blipFill>
          <a:blip r:embed="rId2" cstate="print">
            <a:extLst>
              <a:ext uri="{28A0092B-C50C-407E-A947-70E740481C1C}">
                <a14:useLocalDpi xmlns:a14="http://schemas.microsoft.com/office/drawing/2010/main" val="0"/>
              </a:ext>
            </a:extLst>
          </a:blip>
          <a:stretch>
            <a:fillRect/>
          </a:stretch>
        </p:blipFill>
        <p:spPr>
          <a:xfrm>
            <a:off x="4018017" y="1996113"/>
            <a:ext cx="3803491" cy="3548375"/>
          </a:xfrm>
          <a:prstGeom prst="rect">
            <a:avLst/>
          </a:prstGeom>
        </p:spPr>
      </p:pic>
      <p:pic>
        <p:nvPicPr>
          <p:cNvPr id="7" name="圖片 6"/>
          <p:cNvPicPr/>
          <p:nvPr/>
        </p:nvPicPr>
        <p:blipFill>
          <a:blip r:embed="rId3" cstate="print">
            <a:extLst>
              <a:ext uri="{28A0092B-C50C-407E-A947-70E740481C1C}">
                <a14:useLocalDpi xmlns:a14="http://schemas.microsoft.com/office/drawing/2010/main" val="0"/>
              </a:ext>
            </a:extLst>
          </a:blip>
          <a:stretch>
            <a:fillRect/>
          </a:stretch>
        </p:blipFill>
        <p:spPr>
          <a:xfrm>
            <a:off x="5184418" y="1619254"/>
            <a:ext cx="3803243" cy="1068476"/>
          </a:xfrm>
          <a:prstGeom prst="rect">
            <a:avLst/>
          </a:prstGeom>
        </p:spPr>
      </p:pic>
      <p:pic>
        <p:nvPicPr>
          <p:cNvPr id="8" name="圖片 7"/>
          <p:cNvPicPr/>
          <p:nvPr/>
        </p:nvPicPr>
        <p:blipFill>
          <a:blip r:embed="rId4" cstate="print">
            <a:extLst>
              <a:ext uri="{28A0092B-C50C-407E-A947-70E740481C1C}">
                <a14:useLocalDpi xmlns:a14="http://schemas.microsoft.com/office/drawing/2010/main" val="0"/>
              </a:ext>
            </a:extLst>
          </a:blip>
          <a:stretch>
            <a:fillRect/>
          </a:stretch>
        </p:blipFill>
        <p:spPr>
          <a:xfrm>
            <a:off x="178594" y="2420641"/>
            <a:ext cx="3839423" cy="3582347"/>
          </a:xfrm>
          <a:prstGeom prst="rect">
            <a:avLst/>
          </a:prstGeom>
        </p:spPr>
      </p:pic>
    </p:spTree>
    <p:extLst>
      <p:ext uri="{BB962C8B-B14F-4D97-AF65-F5344CB8AC3E}">
        <p14:creationId xmlns:p14="http://schemas.microsoft.com/office/powerpoint/2010/main" val="23259911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17967" y="1434510"/>
            <a:ext cx="2587133" cy="3504202"/>
          </a:xfrm>
        </p:spPr>
        <p:txBody>
          <a:bodyPr>
            <a:normAutofit/>
          </a:bodyPr>
          <a:lstStyle/>
          <a:p>
            <a:r>
              <a:rPr lang="en-US" altLang="zh-TW" sz="3300" dirty="0" err="1"/>
              <a:t>Ardamax</a:t>
            </a:r>
            <a:r>
              <a:rPr lang="en-US" altLang="zh-TW" sz="3300" dirty="0"/>
              <a:t> </a:t>
            </a:r>
            <a:br>
              <a:rPr lang="en-US" altLang="zh-TW" sz="3300" dirty="0"/>
            </a:br>
            <a:r>
              <a:rPr lang="en-US" altLang="zh-TW" sz="3300" dirty="0" err="1"/>
              <a:t>Keylogger</a:t>
            </a:r>
            <a:r>
              <a:rPr lang="en-US" altLang="zh-TW" sz="3300" dirty="0"/>
              <a:t> </a:t>
            </a:r>
            <a:br>
              <a:rPr lang="en-US" altLang="zh-TW" sz="3300" dirty="0"/>
            </a:br>
            <a:r>
              <a:rPr lang="en-US" altLang="zh-TW" sz="3300" dirty="0"/>
              <a:t>Generator</a:t>
            </a:r>
            <a:endParaRPr lang="zh-TW" altLang="en-US" sz="3300" dirty="0"/>
          </a:p>
        </p:txBody>
      </p:sp>
      <p:grpSp>
        <p:nvGrpSpPr>
          <p:cNvPr id="9" name="群組 8"/>
          <p:cNvGrpSpPr/>
          <p:nvPr/>
        </p:nvGrpSpPr>
        <p:grpSpPr>
          <a:xfrm>
            <a:off x="0" y="1741884"/>
            <a:ext cx="9144000" cy="5143500"/>
            <a:chOff x="3132877" y="769913"/>
            <a:chExt cx="9059123" cy="6088087"/>
          </a:xfrm>
        </p:grpSpPr>
        <p:pic>
          <p:nvPicPr>
            <p:cNvPr id="11265" name="Picture 1" descr="screen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113" y="770146"/>
              <a:ext cx="5042901" cy="3373029"/>
            </a:xfrm>
            <a:prstGeom prst="rect">
              <a:avLst/>
            </a:prstGeom>
            <a:noFill/>
            <a:extLst>
              <a:ext uri="{909E8E84-426E-40DD-AFC4-6F175D3DCCD1}">
                <a14:hiddenFill xmlns:a14="http://schemas.microsoft.com/office/drawing/2010/main">
                  <a:solidFill>
                    <a:srgbClr val="FFFFFF"/>
                  </a:solidFill>
                </a14:hiddenFill>
              </a:ext>
            </a:extLst>
          </p:spPr>
        </p:pic>
        <p:pic>
          <p:nvPicPr>
            <p:cNvPr id="11266" name="圖片 69" descr="screen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655" y="769913"/>
              <a:ext cx="5031806" cy="337303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screen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877" y="3491520"/>
              <a:ext cx="4995746" cy="335083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creen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7420" y="3487746"/>
              <a:ext cx="5034580" cy="337025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標題 2"/>
          <p:cNvSpPr txBox="1">
            <a:spLocks/>
          </p:cNvSpPr>
          <p:nvPr/>
        </p:nvSpPr>
        <p:spPr>
          <a:xfrm>
            <a:off x="395536" y="260648"/>
            <a:ext cx="8424936" cy="1620623"/>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sz="3000" b="1" dirty="0" err="1" smtClean="0">
                <a:latin typeface="+mn-ea"/>
                <a:ea typeface="+mn-ea"/>
              </a:rPr>
              <a:t>Ardamax</a:t>
            </a:r>
            <a:r>
              <a:rPr lang="en-US" altLang="zh-TW" sz="3000" b="1" dirty="0" smtClean="0">
                <a:latin typeface="+mn-ea"/>
                <a:ea typeface="+mn-ea"/>
              </a:rPr>
              <a:t> </a:t>
            </a:r>
            <a:r>
              <a:rPr lang="en-US" altLang="zh-TW" sz="3000" b="1" dirty="0" err="1" smtClean="0">
                <a:latin typeface="+mn-ea"/>
                <a:ea typeface="+mn-ea"/>
              </a:rPr>
              <a:t>Keylogger</a:t>
            </a:r>
            <a:r>
              <a:rPr lang="en-US" altLang="zh-TW" sz="3000" b="1" dirty="0" smtClean="0">
                <a:latin typeface="+mn-ea"/>
                <a:ea typeface="+mn-ea"/>
              </a:rPr>
              <a:t> &amp; Generator</a:t>
            </a:r>
            <a:endParaRPr lang="zh-TW" altLang="en-US" sz="3000" b="1" dirty="0">
              <a:latin typeface="+mn-ea"/>
              <a:ea typeface="+mn-ea"/>
            </a:endParaRPr>
          </a:p>
        </p:txBody>
      </p:sp>
    </p:spTree>
    <p:extLst>
      <p:ext uri="{BB962C8B-B14F-4D97-AF65-F5344CB8AC3E}">
        <p14:creationId xmlns:p14="http://schemas.microsoft.com/office/powerpoint/2010/main" val="37229110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755576" y="764704"/>
            <a:ext cx="10081120" cy="970450"/>
          </a:xfrm>
        </p:spPr>
        <p:txBody>
          <a:bodyPr>
            <a:noAutofit/>
          </a:bodyPr>
          <a:lstStyle/>
          <a:p>
            <a:pPr algn="l"/>
            <a:r>
              <a:rPr lang="en-US" altLang="zh-TW" sz="3200" b="1" dirty="0" err="1" smtClean="0">
                <a:effectLst/>
                <a:latin typeface="+mn-ea"/>
                <a:ea typeface="+mn-ea"/>
              </a:rPr>
              <a:t>AKChecker</a:t>
            </a:r>
            <a:r>
              <a:rPr lang="en-US" altLang="zh-TW" sz="3200" b="1" dirty="0" smtClean="0">
                <a:effectLst/>
                <a:latin typeface="+mn-ea"/>
                <a:ea typeface="+mn-ea"/>
              </a:rPr>
              <a:t> (</a:t>
            </a:r>
            <a:r>
              <a:rPr lang="en-US" altLang="zh-TW" b="1" dirty="0">
                <a:solidFill>
                  <a:schemeClr val="tx1"/>
                </a:solidFill>
                <a:effectLst/>
                <a:latin typeface="+mn-ea"/>
                <a:ea typeface="+mn-ea"/>
              </a:rPr>
              <a:t>A</a:t>
            </a:r>
            <a:r>
              <a:rPr lang="en-US" altLang="zh-TW" sz="3200" b="1" dirty="0" smtClean="0">
                <a:effectLst/>
                <a:latin typeface="+mn-ea"/>
                <a:ea typeface="+mn-ea"/>
              </a:rPr>
              <a:t>nti-</a:t>
            </a:r>
            <a:r>
              <a:rPr lang="en-US" altLang="zh-TW" b="1" dirty="0" err="1">
                <a:solidFill>
                  <a:schemeClr val="tx1"/>
                </a:solidFill>
                <a:effectLst/>
                <a:latin typeface="+mn-ea"/>
                <a:ea typeface="+mn-ea"/>
              </a:rPr>
              <a:t>K</a:t>
            </a:r>
            <a:r>
              <a:rPr lang="en-US" altLang="zh-TW" sz="3200" b="1" dirty="0" err="1" smtClean="0">
                <a:effectLst/>
                <a:latin typeface="+mn-ea"/>
                <a:ea typeface="+mn-ea"/>
              </a:rPr>
              <a:t>eylogger</a:t>
            </a:r>
            <a:r>
              <a:rPr lang="en-US" altLang="zh-TW" sz="3200" b="1" dirty="0" smtClean="0">
                <a:effectLst/>
                <a:latin typeface="+mn-ea"/>
                <a:ea typeface="+mn-ea"/>
              </a:rPr>
              <a:t> </a:t>
            </a:r>
            <a:r>
              <a:rPr lang="en-US" altLang="zh-TW" b="1" dirty="0" smtClean="0">
                <a:solidFill>
                  <a:schemeClr val="tx1"/>
                </a:solidFill>
                <a:effectLst/>
                <a:latin typeface="+mn-ea"/>
                <a:ea typeface="+mn-ea"/>
              </a:rPr>
              <a:t>Checker</a:t>
            </a:r>
            <a:r>
              <a:rPr lang="en-US" altLang="zh-TW" sz="3200" b="1" dirty="0" smtClean="0">
                <a:effectLst/>
                <a:latin typeface="+mn-ea"/>
                <a:ea typeface="+mn-ea"/>
              </a:rPr>
              <a:t>) </a:t>
            </a:r>
            <a:br>
              <a:rPr lang="en-US" altLang="zh-TW" sz="3200" b="1" dirty="0" smtClean="0">
                <a:effectLst/>
                <a:latin typeface="+mn-ea"/>
                <a:ea typeface="+mn-ea"/>
              </a:rPr>
            </a:br>
            <a:r>
              <a:rPr lang="en-US" altLang="zh-TW" sz="3200" b="1" dirty="0" smtClean="0">
                <a:effectLst/>
                <a:latin typeface="+mn-ea"/>
                <a:ea typeface="+mn-ea"/>
              </a:rPr>
              <a:t>Architecture</a:t>
            </a:r>
            <a:endParaRPr lang="zh-TW" altLang="en-US" sz="3200" b="1" dirty="0">
              <a:effectLst/>
              <a:latin typeface="+mn-ea"/>
              <a:ea typeface="+mn-ea"/>
            </a:endParaRPr>
          </a:p>
        </p:txBody>
      </p:sp>
      <p:pic>
        <p:nvPicPr>
          <p:cNvPr id="6" name="圖片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8" y="2305050"/>
            <a:ext cx="4467905" cy="2800350"/>
          </a:xfrm>
          <a:prstGeom prst="rect">
            <a:avLst/>
          </a:prstGeom>
          <a:noFill/>
          <a:ln w="12700">
            <a:solidFill>
              <a:schemeClr val="tx1"/>
            </a:solidFill>
          </a:ln>
        </p:spPr>
      </p:pic>
      <p:pic>
        <p:nvPicPr>
          <p:cNvPr id="7" name="圖片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1050" y="3295650"/>
            <a:ext cx="4448175" cy="2609850"/>
          </a:xfrm>
          <a:prstGeom prst="rect">
            <a:avLst/>
          </a:prstGeom>
          <a:noFill/>
          <a:ln w="12700">
            <a:solidFill>
              <a:schemeClr val="tx1"/>
            </a:solidFill>
          </a:ln>
        </p:spPr>
      </p:pic>
    </p:spTree>
    <p:extLst>
      <p:ext uri="{BB962C8B-B14F-4D97-AF65-F5344CB8AC3E}">
        <p14:creationId xmlns:p14="http://schemas.microsoft.com/office/powerpoint/2010/main" val="26996257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346" y="332656"/>
            <a:ext cx="7765322" cy="970450"/>
          </a:xfrm>
        </p:spPr>
        <p:txBody>
          <a:bodyPr/>
          <a:lstStyle/>
          <a:p>
            <a:r>
              <a:rPr lang="en-US" altLang="zh-TW" dirty="0" smtClean="0">
                <a:latin typeface="+mn-ea"/>
                <a:ea typeface="+mn-ea"/>
              </a:rPr>
              <a:t>Debug Registers</a:t>
            </a:r>
            <a:endParaRPr lang="zh-TW" altLang="en-US" dirty="0">
              <a:latin typeface="+mn-ea"/>
              <a:ea typeface="+mn-ea"/>
            </a:endParaRPr>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55</a:t>
            </a:fld>
            <a:endParaRPr lang="zh-TW" altLang="en-US"/>
          </a:p>
        </p:txBody>
      </p:sp>
      <p:pic>
        <p:nvPicPr>
          <p:cNvPr id="5" name="圖片 4"/>
          <p:cNvPicPr>
            <a:picLocks noChangeAspect="1"/>
          </p:cNvPicPr>
          <p:nvPr/>
        </p:nvPicPr>
        <p:blipFill>
          <a:blip r:embed="rId2"/>
          <a:stretch>
            <a:fillRect/>
          </a:stretch>
        </p:blipFill>
        <p:spPr>
          <a:xfrm>
            <a:off x="1331640" y="1237182"/>
            <a:ext cx="6408712" cy="5464465"/>
          </a:xfrm>
          <a:prstGeom prst="rect">
            <a:avLst/>
          </a:prstGeom>
        </p:spPr>
      </p:pic>
    </p:spTree>
    <p:extLst>
      <p:ext uri="{BB962C8B-B14F-4D97-AF65-F5344CB8AC3E}">
        <p14:creationId xmlns:p14="http://schemas.microsoft.com/office/powerpoint/2010/main" val="34162436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31375A4-56A4-47D6-9801-1991572033F7}" type="slidenum">
              <a:rPr lang="en-US" altLang="zh-TW" smtClean="0"/>
              <a:t>56</a:t>
            </a:fld>
            <a:endParaRPr lang="zh-TW" altLang="en-US"/>
          </a:p>
        </p:txBody>
      </p:sp>
      <p:pic>
        <p:nvPicPr>
          <p:cNvPr id="5" name="圖片 4"/>
          <p:cNvPicPr>
            <a:picLocks noChangeAspect="1"/>
          </p:cNvPicPr>
          <p:nvPr/>
        </p:nvPicPr>
        <p:blipFill>
          <a:blip r:embed="rId3"/>
          <a:stretch>
            <a:fillRect/>
          </a:stretch>
        </p:blipFill>
        <p:spPr>
          <a:xfrm>
            <a:off x="755576" y="692696"/>
            <a:ext cx="7848872" cy="5754356"/>
          </a:xfrm>
          <a:prstGeom prst="rect">
            <a:avLst/>
          </a:prstGeom>
        </p:spPr>
      </p:pic>
      <p:sp>
        <p:nvSpPr>
          <p:cNvPr id="7" name="矩形 6"/>
          <p:cNvSpPr/>
          <p:nvPr/>
        </p:nvSpPr>
        <p:spPr>
          <a:xfrm>
            <a:off x="683568" y="6505071"/>
            <a:ext cx="4304383" cy="369332"/>
          </a:xfrm>
          <a:prstGeom prst="rect">
            <a:avLst/>
          </a:prstGeom>
        </p:spPr>
        <p:txBody>
          <a:bodyPr wrap="none">
            <a:spAutoFit/>
          </a:bodyPr>
          <a:lstStyle/>
          <a:p>
            <a:r>
              <a:rPr lang="en-US" altLang="zh-TW" dirty="0" smtClean="0">
                <a:latin typeface="+mn-ea"/>
              </a:rPr>
              <a:t>Keyword: Debug </a:t>
            </a:r>
            <a:r>
              <a:rPr lang="en-US" altLang="zh-TW" dirty="0" err="1">
                <a:latin typeface="+mn-ea"/>
              </a:rPr>
              <a:t>Reg</a:t>
            </a:r>
            <a:r>
              <a:rPr lang="en-US" altLang="zh-TW" dirty="0">
                <a:latin typeface="+mn-ea"/>
              </a:rPr>
              <a:t> Keyboard Sniffer</a:t>
            </a:r>
            <a:endParaRPr lang="zh-TW" altLang="en-US" dirty="0">
              <a:latin typeface="+mn-ea"/>
            </a:endParaRPr>
          </a:p>
        </p:txBody>
      </p:sp>
      <p:sp>
        <p:nvSpPr>
          <p:cNvPr id="8" name="圓角矩形 7"/>
          <p:cNvSpPr/>
          <p:nvPr/>
        </p:nvSpPr>
        <p:spPr>
          <a:xfrm>
            <a:off x="1043608" y="2060848"/>
            <a:ext cx="7344816" cy="21602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4732113" y="1484784"/>
            <a:ext cx="255838" cy="49567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196789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err="1" smtClean="0"/>
              <a:t>AKChecker</a:t>
            </a:r>
            <a:r>
              <a:rPr lang="en-US" altLang="zh-TW" dirty="0" smtClean="0"/>
              <a:t> Capturing Example</a:t>
            </a:r>
            <a:endParaRPr lang="zh-TW" altLang="en-US" dirty="0"/>
          </a:p>
        </p:txBody>
      </p:sp>
      <p:sp>
        <p:nvSpPr>
          <p:cNvPr id="4" name="日期版面配置區 3"/>
          <p:cNvSpPr>
            <a:spLocks noGrp="1"/>
          </p:cNvSpPr>
          <p:nvPr>
            <p:ph type="dt" sz="half" idx="4294967295"/>
          </p:nvPr>
        </p:nvSpPr>
        <p:spPr>
          <a:xfrm>
            <a:off x="6223492" y="1081646"/>
            <a:ext cx="683954" cy="273844"/>
          </a:xfrm>
          <a:prstGeom prst="rect">
            <a:avLst/>
          </a:prstGeom>
        </p:spPr>
        <p:txBody>
          <a:bodyPr/>
          <a:lstStyle/>
          <a:p>
            <a:fld id="{32956DFA-06A7-4A92-8202-038AE4696A14}" type="datetime1">
              <a:rPr lang="zh-TW" altLang="en-US" smtClean="0"/>
              <a:t>2014/8/21</a:t>
            </a:fld>
            <a:endParaRPr lang="en-US" dirty="0"/>
          </a:p>
        </p:txBody>
      </p:sp>
      <p:sp>
        <p:nvSpPr>
          <p:cNvPr id="5" name="投影片編號版面配置區 4"/>
          <p:cNvSpPr>
            <a:spLocks noGrp="1"/>
          </p:cNvSpPr>
          <p:nvPr>
            <p:ph type="sldNum" sz="quarter" idx="4294967295"/>
          </p:nvPr>
        </p:nvSpPr>
        <p:spPr>
          <a:xfrm>
            <a:off x="6400061" y="950997"/>
            <a:ext cx="512504" cy="273844"/>
          </a:xfrm>
          <a:prstGeom prst="rect">
            <a:avLst/>
          </a:prstGeom>
        </p:spPr>
        <p:txBody>
          <a:bodyPr/>
          <a:lstStyle/>
          <a:p>
            <a:fld id="{D57F1E4F-1CFF-5643-939E-217C01CDF565}" type="slidenum">
              <a:rPr lang="en-US" smtClean="0"/>
              <a:pPr/>
              <a:t>57</a:t>
            </a:fld>
            <a:endParaRPr lang="en-US" dirty="0"/>
          </a:p>
        </p:txBody>
      </p:sp>
      <p:grpSp>
        <p:nvGrpSpPr>
          <p:cNvPr id="10" name="群組 9"/>
          <p:cNvGrpSpPr/>
          <p:nvPr/>
        </p:nvGrpSpPr>
        <p:grpSpPr>
          <a:xfrm>
            <a:off x="0" y="857250"/>
            <a:ext cx="9144000" cy="5143500"/>
            <a:chOff x="677334" y="1567471"/>
            <a:chExt cx="8270723" cy="5290529"/>
          </a:xfrm>
        </p:grpSpPr>
        <p:pic>
          <p:nvPicPr>
            <p:cNvPr id="13313" name="圖片 1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567471"/>
              <a:ext cx="8270723" cy="5290529"/>
            </a:xfrm>
            <a:prstGeom prst="rect">
              <a:avLst/>
            </a:prstGeom>
            <a:noFill/>
            <a:extLst>
              <a:ext uri="{909E8E84-426E-40DD-AFC4-6F175D3DCCD1}">
                <a14:hiddenFill xmlns:a14="http://schemas.microsoft.com/office/drawing/2010/main">
                  <a:solidFill>
                    <a:srgbClr val="FFFFFF"/>
                  </a:solidFill>
                </a14:hiddenFill>
              </a:ext>
            </a:extLst>
          </p:spPr>
        </p:pic>
        <p:sp>
          <p:nvSpPr>
            <p:cNvPr id="7" name="橢圓 6"/>
            <p:cNvSpPr/>
            <p:nvPr/>
          </p:nvSpPr>
          <p:spPr>
            <a:xfrm>
              <a:off x="5118735" y="3296116"/>
              <a:ext cx="2416407" cy="79065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zh-TW" altLang="en-US" sz="1350"/>
            </a:p>
          </p:txBody>
        </p:sp>
      </p:grpSp>
    </p:spTree>
    <p:extLst>
      <p:ext uri="{BB962C8B-B14F-4D97-AF65-F5344CB8AC3E}">
        <p14:creationId xmlns:p14="http://schemas.microsoft.com/office/powerpoint/2010/main" val="2550093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17774" y="646175"/>
            <a:ext cx="8170650" cy="800735"/>
          </a:xfrm>
        </p:spPr>
        <p:txBody>
          <a:bodyPr>
            <a:normAutofit fontScale="90000"/>
          </a:bodyPr>
          <a:lstStyle/>
          <a:p>
            <a:r>
              <a:rPr lang="en-US" altLang="zh-TW" b="1" dirty="0" smtClean="0">
                <a:latin typeface="+mn-ea"/>
                <a:ea typeface="+mn-ea"/>
              </a:rPr>
              <a:t>Example of Internet bank in China</a:t>
            </a:r>
            <a:endParaRPr lang="zh-TW" altLang="en-US" b="1" dirty="0">
              <a:latin typeface="+mn-ea"/>
              <a:ea typeface="+mn-ea"/>
            </a:endParaRPr>
          </a:p>
        </p:txBody>
      </p:sp>
      <p:grpSp>
        <p:nvGrpSpPr>
          <p:cNvPr id="2" name="群組 1"/>
          <p:cNvGrpSpPr/>
          <p:nvPr/>
        </p:nvGrpSpPr>
        <p:grpSpPr>
          <a:xfrm>
            <a:off x="107504" y="1700808"/>
            <a:ext cx="8943927" cy="4435425"/>
            <a:chOff x="323528" y="1412776"/>
            <a:chExt cx="9225142" cy="4608512"/>
          </a:xfrm>
        </p:grpSpPr>
        <p:pic>
          <p:nvPicPr>
            <p:cNvPr id="20" name="Picture 1" descr="D:\P\AKChecker\china_post_bank_anti_keylogger2_small.jpg"/>
            <p:cNvPicPr>
              <a:picLocks noChangeAspect="1" noChangeArrowheads="1"/>
            </p:cNvPicPr>
            <p:nvPr/>
          </p:nvPicPr>
          <p:blipFill>
            <a:blip r:embed="rId2" cstate="print"/>
            <a:srcRect/>
            <a:stretch>
              <a:fillRect/>
            </a:stretch>
          </p:blipFill>
          <p:spPr bwMode="auto">
            <a:xfrm>
              <a:off x="323528" y="1412776"/>
              <a:ext cx="7484728" cy="4592489"/>
            </a:xfrm>
            <a:prstGeom prst="rect">
              <a:avLst/>
            </a:prstGeom>
            <a:noFill/>
          </p:spPr>
        </p:pic>
        <p:sp>
          <p:nvSpPr>
            <p:cNvPr id="21" name="橢圓 20"/>
            <p:cNvSpPr/>
            <p:nvPr/>
          </p:nvSpPr>
          <p:spPr>
            <a:xfrm>
              <a:off x="5364088" y="5301208"/>
              <a:ext cx="129614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mn-ea"/>
              </a:endParaRPr>
            </a:p>
          </p:txBody>
        </p:sp>
        <p:cxnSp>
          <p:nvCxnSpPr>
            <p:cNvPr id="23" name="直線接點 22"/>
            <p:cNvCxnSpPr>
              <a:stCxn id="21" idx="0"/>
              <a:endCxn id="34" idx="2"/>
            </p:cNvCxnSpPr>
            <p:nvPr/>
          </p:nvCxnSpPr>
          <p:spPr>
            <a:xfrm flipV="1">
              <a:off x="6012161" y="4344739"/>
              <a:ext cx="1664302" cy="9564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67744" y="3861048"/>
              <a:ext cx="1080120"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mn-ea"/>
              </a:endParaRPr>
            </a:p>
          </p:txBody>
        </p:sp>
        <p:sp>
          <p:nvSpPr>
            <p:cNvPr id="25" name="橢圓 24"/>
            <p:cNvSpPr/>
            <p:nvPr/>
          </p:nvSpPr>
          <p:spPr>
            <a:xfrm>
              <a:off x="5508104" y="1988840"/>
              <a:ext cx="86409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mn-ea"/>
              </a:endParaRPr>
            </a:p>
          </p:txBody>
        </p:sp>
        <p:cxnSp>
          <p:nvCxnSpPr>
            <p:cNvPr id="26" name="直線接點 25"/>
            <p:cNvCxnSpPr>
              <a:stCxn id="25" idx="4"/>
              <a:endCxn id="34" idx="2"/>
            </p:cNvCxnSpPr>
            <p:nvPr/>
          </p:nvCxnSpPr>
          <p:spPr>
            <a:xfrm>
              <a:off x="5940153" y="2348880"/>
              <a:ext cx="1736310" cy="19958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圓角矩形 27"/>
            <p:cNvSpPr/>
            <p:nvPr/>
          </p:nvSpPr>
          <p:spPr>
            <a:xfrm>
              <a:off x="4788024" y="5661248"/>
              <a:ext cx="3888432" cy="3600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400" b="1" dirty="0" err="1">
                  <a:solidFill>
                    <a:schemeClr val="bg1"/>
                  </a:solidFill>
                  <a:latin typeface="+mn-ea"/>
                </a:rPr>
                <a:t>oTHE</a:t>
              </a:r>
              <a:r>
                <a:rPr lang="en-US" altLang="zh-TW" sz="1400" b="1" dirty="0">
                  <a:solidFill>
                    <a:schemeClr val="bg1"/>
                  </a:solidFill>
                  <a:latin typeface="+mn-ea"/>
                </a:rPr>
                <a:t> </a:t>
              </a:r>
              <a:r>
                <a:rPr lang="en-US" altLang="zh-TW" sz="1400" b="1" dirty="0" err="1">
                  <a:solidFill>
                    <a:schemeClr val="bg1"/>
                  </a:solidFill>
                  <a:latin typeface="+mn-ea"/>
                </a:rPr>
                <a:t>AKChecker</a:t>
              </a:r>
              <a:r>
                <a:rPr lang="en-US" altLang="zh-TW" sz="1400" b="1" dirty="0">
                  <a:solidFill>
                    <a:schemeClr val="bg1"/>
                  </a:solidFill>
                  <a:latin typeface="+mn-ea"/>
                </a:rPr>
                <a:t> captures password ! </a:t>
              </a:r>
              <a:endParaRPr lang="zh-TW" altLang="en-US" sz="1400" b="1" dirty="0">
                <a:solidFill>
                  <a:schemeClr val="bg1"/>
                </a:solidFill>
                <a:latin typeface="+mn-ea"/>
              </a:endParaRPr>
            </a:p>
          </p:txBody>
        </p:sp>
        <p:sp>
          <p:nvSpPr>
            <p:cNvPr id="29" name="圓角矩形 28"/>
            <p:cNvSpPr/>
            <p:nvPr/>
          </p:nvSpPr>
          <p:spPr>
            <a:xfrm>
              <a:off x="3491880" y="1628800"/>
              <a:ext cx="5256584" cy="3600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ltLang="zh-TW" sz="1400" b="1" dirty="0">
                  <a:solidFill>
                    <a:schemeClr val="bg1"/>
                  </a:solidFill>
                  <a:latin typeface="+mn-ea"/>
                </a:rPr>
                <a:t>normal </a:t>
              </a:r>
              <a:r>
                <a:rPr lang="en-US" altLang="zh-TW" sz="1400" b="1" dirty="0" err="1">
                  <a:solidFill>
                    <a:schemeClr val="bg1"/>
                  </a:solidFill>
                  <a:latin typeface="+mn-ea"/>
                </a:rPr>
                <a:t>keylogger</a:t>
              </a:r>
              <a:r>
                <a:rPr lang="en-US" altLang="zh-TW" sz="1400" b="1" dirty="0">
                  <a:solidFill>
                    <a:schemeClr val="bg1"/>
                  </a:solidFill>
                  <a:latin typeface="+mn-ea"/>
                </a:rPr>
                <a:t> can’t get real user input password !</a:t>
              </a:r>
              <a:endParaRPr lang="zh-TW" altLang="en-US" sz="1400" b="1" dirty="0">
                <a:solidFill>
                  <a:schemeClr val="bg1"/>
                </a:solidFill>
                <a:latin typeface="+mn-ea"/>
              </a:endParaRPr>
            </a:p>
          </p:txBody>
        </p:sp>
        <p:sp>
          <p:nvSpPr>
            <p:cNvPr id="30" name="圓角矩形 29"/>
            <p:cNvSpPr/>
            <p:nvPr/>
          </p:nvSpPr>
          <p:spPr>
            <a:xfrm>
              <a:off x="1835696" y="4581128"/>
              <a:ext cx="1944216" cy="3600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400" b="1" dirty="0">
                  <a:solidFill>
                    <a:schemeClr val="bg1"/>
                  </a:solidFill>
                  <a:latin typeface="+mn-ea"/>
                </a:rPr>
                <a:t>Input </a:t>
              </a:r>
              <a:r>
                <a:rPr lang="en-US" altLang="zh-TW" sz="1400" b="1" dirty="0" err="1">
                  <a:solidFill>
                    <a:schemeClr val="bg1"/>
                  </a:solidFill>
                  <a:latin typeface="+mn-ea"/>
                </a:rPr>
                <a:t>abcabcabc</a:t>
              </a:r>
              <a:endParaRPr lang="zh-TW" altLang="en-US" sz="1400" b="1" dirty="0">
                <a:solidFill>
                  <a:schemeClr val="bg1"/>
                </a:solidFill>
                <a:latin typeface="+mn-ea"/>
              </a:endParaRPr>
            </a:p>
          </p:txBody>
        </p:sp>
        <p:sp>
          <p:nvSpPr>
            <p:cNvPr id="31" name="橢圓 30"/>
            <p:cNvSpPr/>
            <p:nvPr/>
          </p:nvSpPr>
          <p:spPr>
            <a:xfrm>
              <a:off x="3059832" y="1628800"/>
              <a:ext cx="360040"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400" dirty="0">
                  <a:latin typeface="+mn-ea"/>
                </a:rPr>
                <a:t>3</a:t>
              </a:r>
              <a:endParaRPr lang="zh-TW" altLang="en-US" sz="1400" dirty="0">
                <a:latin typeface="+mn-ea"/>
              </a:endParaRPr>
            </a:p>
          </p:txBody>
        </p:sp>
        <p:sp>
          <p:nvSpPr>
            <p:cNvPr id="32" name="橢圓 31"/>
            <p:cNvSpPr/>
            <p:nvPr/>
          </p:nvSpPr>
          <p:spPr>
            <a:xfrm>
              <a:off x="4355976" y="5661248"/>
              <a:ext cx="360040"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400" dirty="0">
                  <a:latin typeface="+mn-ea"/>
                </a:rPr>
                <a:t>2</a:t>
              </a:r>
              <a:endParaRPr lang="zh-TW" altLang="en-US" sz="1400" dirty="0">
                <a:latin typeface="+mn-ea"/>
              </a:endParaRPr>
            </a:p>
          </p:txBody>
        </p:sp>
        <p:sp>
          <p:nvSpPr>
            <p:cNvPr id="33" name="橢圓 32"/>
            <p:cNvSpPr/>
            <p:nvPr/>
          </p:nvSpPr>
          <p:spPr>
            <a:xfrm>
              <a:off x="1403648" y="4581128"/>
              <a:ext cx="360040"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400" dirty="0">
                  <a:latin typeface="+mn-ea"/>
                </a:rPr>
                <a:t>1</a:t>
              </a:r>
              <a:endParaRPr lang="zh-TW" altLang="en-US" sz="1400" dirty="0">
                <a:latin typeface="+mn-ea"/>
              </a:endParaRPr>
            </a:p>
          </p:txBody>
        </p:sp>
        <p:sp>
          <p:nvSpPr>
            <p:cNvPr id="34" name="直線圖說文字 1 33"/>
            <p:cNvSpPr/>
            <p:nvPr/>
          </p:nvSpPr>
          <p:spPr>
            <a:xfrm>
              <a:off x="7676462" y="3270485"/>
              <a:ext cx="1872208" cy="2148508"/>
            </a:xfrm>
            <a:prstGeom prst="borderCallout1">
              <a:avLst>
                <a:gd name="adj1" fmla="val 49045"/>
                <a:gd name="adj2" fmla="val -1232"/>
                <a:gd name="adj3" fmla="val 42458"/>
                <a:gd name="adj4" fmla="val -231088"/>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400" dirty="0">
                  <a:solidFill>
                    <a:schemeClr val="accent1"/>
                  </a:solidFill>
                  <a:latin typeface="+mn-ea"/>
                </a:rPr>
                <a:t>Password</a:t>
              </a:r>
              <a:r>
                <a:rPr lang="en-US" altLang="zh-TW" sz="1400" dirty="0">
                  <a:solidFill>
                    <a:srgbClr val="FF0000"/>
                  </a:solidFill>
                  <a:latin typeface="+mn-ea"/>
                </a:rPr>
                <a:t> </a:t>
              </a:r>
              <a:r>
                <a:rPr lang="en-US" altLang="zh-TW" sz="2400" dirty="0" err="1">
                  <a:solidFill>
                    <a:srgbClr val="FF0000"/>
                  </a:solidFill>
                  <a:latin typeface="+mn-ea"/>
                </a:rPr>
                <a:t>abcabcabc</a:t>
              </a:r>
              <a:r>
                <a:rPr lang="en-US" altLang="zh-TW" sz="2400" dirty="0">
                  <a:solidFill>
                    <a:srgbClr val="FF0000"/>
                  </a:solidFill>
                  <a:latin typeface="+mn-ea"/>
                </a:rPr>
                <a:t> </a:t>
              </a:r>
              <a:endParaRPr lang="en-US" altLang="zh-TW" sz="1400" dirty="0">
                <a:solidFill>
                  <a:srgbClr val="FF0000"/>
                </a:solidFill>
                <a:latin typeface="+mn-ea"/>
              </a:endParaRPr>
            </a:p>
            <a:p>
              <a:pPr algn="ctr"/>
              <a:r>
                <a:rPr lang="en-US" altLang="zh-TW" sz="1400" dirty="0">
                  <a:solidFill>
                    <a:schemeClr val="accent1"/>
                  </a:solidFill>
                  <a:latin typeface="+mn-ea"/>
                </a:rPr>
                <a:t>is captured by our </a:t>
              </a:r>
              <a:r>
                <a:rPr lang="en-US" altLang="zh-TW" sz="1400" dirty="0" err="1">
                  <a:solidFill>
                    <a:srgbClr val="FF0000"/>
                  </a:solidFill>
                  <a:latin typeface="+mn-ea"/>
                </a:rPr>
                <a:t>AKChecker</a:t>
              </a:r>
              <a:r>
                <a:rPr lang="en-US" altLang="zh-TW" sz="1400" dirty="0">
                  <a:solidFill>
                    <a:schemeClr val="accent1"/>
                  </a:solidFill>
                  <a:latin typeface="+mn-ea"/>
                </a:rPr>
                <a:t>, but not by other anti-</a:t>
              </a:r>
              <a:r>
                <a:rPr lang="en-US" altLang="zh-TW" sz="1400" dirty="0" err="1">
                  <a:solidFill>
                    <a:schemeClr val="accent1"/>
                  </a:solidFill>
                  <a:latin typeface="+mn-ea"/>
                </a:rPr>
                <a:t>keylogger</a:t>
              </a:r>
              <a:r>
                <a:rPr lang="en-US" altLang="zh-TW" sz="1400" dirty="0">
                  <a:solidFill>
                    <a:schemeClr val="accent1"/>
                  </a:solidFill>
                  <a:latin typeface="+mn-ea"/>
                </a:rPr>
                <a:t> tools.</a:t>
              </a:r>
              <a:endParaRPr lang="zh-TW" altLang="en-US" sz="1400" dirty="0">
                <a:solidFill>
                  <a:schemeClr val="accent1"/>
                </a:solidFill>
                <a:latin typeface="+mn-ea"/>
              </a:endParaRPr>
            </a:p>
          </p:txBody>
        </p:sp>
      </p:grpSp>
    </p:spTree>
    <p:extLst>
      <p:ext uri="{BB962C8B-B14F-4D97-AF65-F5344CB8AC3E}">
        <p14:creationId xmlns:p14="http://schemas.microsoft.com/office/powerpoint/2010/main" val="35927641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39274" y="620688"/>
            <a:ext cx="6447501" cy="990600"/>
          </a:xfrm>
        </p:spPr>
        <p:txBody>
          <a:bodyPr/>
          <a:lstStyle/>
          <a:p>
            <a:r>
              <a:rPr lang="en-US" altLang="zh-TW" b="1" dirty="0" smtClean="0">
                <a:latin typeface="+mn-ea"/>
                <a:ea typeface="+mn-ea"/>
              </a:rPr>
              <a:t>Example </a:t>
            </a:r>
            <a:r>
              <a:rPr lang="en-US" altLang="zh-TW" b="1" dirty="0">
                <a:latin typeface="+mn-ea"/>
                <a:ea typeface="+mn-ea"/>
              </a:rPr>
              <a:t>of </a:t>
            </a:r>
            <a:r>
              <a:rPr lang="en-US" altLang="zh-TW" b="1" dirty="0" smtClean="0">
                <a:latin typeface="+mn-ea"/>
                <a:ea typeface="+mn-ea"/>
              </a:rPr>
              <a:t>QQ </a:t>
            </a:r>
            <a:r>
              <a:rPr lang="en-US" altLang="zh-TW" b="1" dirty="0">
                <a:latin typeface="+mn-ea"/>
                <a:ea typeface="+mn-ea"/>
              </a:rPr>
              <a:t>in China</a:t>
            </a:r>
            <a:endParaRPr lang="zh-TW" altLang="en-US" b="1" dirty="0">
              <a:latin typeface="+mn-ea"/>
              <a:ea typeface="+mn-ea"/>
            </a:endParaRPr>
          </a:p>
        </p:txBody>
      </p:sp>
      <p:grpSp>
        <p:nvGrpSpPr>
          <p:cNvPr id="23" name="群組 22"/>
          <p:cNvGrpSpPr/>
          <p:nvPr/>
        </p:nvGrpSpPr>
        <p:grpSpPr>
          <a:xfrm>
            <a:off x="179512" y="1772816"/>
            <a:ext cx="8856984" cy="4231672"/>
            <a:chOff x="683568" y="1916833"/>
            <a:chExt cx="8136912" cy="3456389"/>
          </a:xfrm>
        </p:grpSpPr>
        <p:grpSp>
          <p:nvGrpSpPr>
            <p:cNvPr id="6" name="群組 5"/>
            <p:cNvGrpSpPr/>
            <p:nvPr/>
          </p:nvGrpSpPr>
          <p:grpSpPr>
            <a:xfrm>
              <a:off x="1115617" y="2360614"/>
              <a:ext cx="7645525" cy="2755084"/>
              <a:chOff x="611561" y="4005068"/>
              <a:chExt cx="7645516" cy="2755084"/>
            </a:xfrm>
          </p:grpSpPr>
          <p:pic>
            <p:nvPicPr>
              <p:cNvPr id="7" name="Picture 3" descr="D:\P\AKChecker\qq_anti_keylogger2_small.jpg"/>
              <p:cNvPicPr>
                <a:picLocks noChangeAspect="1" noChangeArrowheads="1"/>
              </p:cNvPicPr>
              <p:nvPr/>
            </p:nvPicPr>
            <p:blipFill>
              <a:blip r:embed="rId2" cstate="print"/>
              <a:srcRect/>
              <a:stretch>
                <a:fillRect/>
              </a:stretch>
            </p:blipFill>
            <p:spPr bwMode="auto">
              <a:xfrm>
                <a:off x="611561" y="4005068"/>
                <a:ext cx="4855045" cy="2580559"/>
              </a:xfrm>
              <a:prstGeom prst="rect">
                <a:avLst/>
              </a:prstGeom>
              <a:noFill/>
            </p:spPr>
          </p:pic>
          <p:sp>
            <p:nvSpPr>
              <p:cNvPr id="8" name="直線圖說文字 1 7"/>
              <p:cNvSpPr/>
              <p:nvPr/>
            </p:nvSpPr>
            <p:spPr>
              <a:xfrm>
                <a:off x="6145349" y="4611642"/>
                <a:ext cx="2111728" cy="2148510"/>
              </a:xfrm>
              <a:prstGeom prst="borderCallout1">
                <a:avLst>
                  <a:gd name="adj1" fmla="val 49045"/>
                  <a:gd name="adj2" fmla="val -1232"/>
                  <a:gd name="adj3" fmla="val 20916"/>
                  <a:gd name="adj4" fmla="val -175907"/>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600" dirty="0">
                    <a:solidFill>
                      <a:schemeClr val="accent1"/>
                    </a:solidFill>
                    <a:latin typeface="+mn-ea"/>
                  </a:rPr>
                  <a:t>Password</a:t>
                </a:r>
                <a:r>
                  <a:rPr lang="en-US" altLang="zh-TW" sz="1600" dirty="0">
                    <a:solidFill>
                      <a:srgbClr val="FF0000"/>
                    </a:solidFill>
                    <a:latin typeface="+mn-ea"/>
                  </a:rPr>
                  <a:t> </a:t>
                </a:r>
                <a:r>
                  <a:rPr lang="en-US" altLang="zh-TW" sz="2800" dirty="0" err="1">
                    <a:solidFill>
                      <a:srgbClr val="FF0000"/>
                    </a:solidFill>
                    <a:latin typeface="+mn-ea"/>
                  </a:rPr>
                  <a:t>abcabcabc</a:t>
                </a:r>
                <a:r>
                  <a:rPr lang="en-US" altLang="zh-TW" sz="2800" dirty="0">
                    <a:solidFill>
                      <a:srgbClr val="FF0000"/>
                    </a:solidFill>
                    <a:latin typeface="+mn-ea"/>
                  </a:rPr>
                  <a:t> </a:t>
                </a:r>
                <a:endParaRPr lang="en-US" altLang="zh-TW" sz="1600" dirty="0">
                  <a:solidFill>
                    <a:srgbClr val="FF0000"/>
                  </a:solidFill>
                  <a:latin typeface="+mn-ea"/>
                </a:endParaRPr>
              </a:p>
              <a:p>
                <a:pPr algn="ctr"/>
                <a:r>
                  <a:rPr lang="en-US" altLang="zh-TW" sz="1600" dirty="0">
                    <a:solidFill>
                      <a:schemeClr val="accent1"/>
                    </a:solidFill>
                    <a:latin typeface="+mn-ea"/>
                  </a:rPr>
                  <a:t>is captured by our </a:t>
                </a:r>
                <a:r>
                  <a:rPr lang="en-US" altLang="zh-TW" sz="1600" dirty="0" err="1">
                    <a:solidFill>
                      <a:srgbClr val="FF0000"/>
                    </a:solidFill>
                    <a:latin typeface="+mn-ea"/>
                  </a:rPr>
                  <a:t>AKChecker</a:t>
                </a:r>
                <a:r>
                  <a:rPr lang="en-US" altLang="zh-TW" sz="1600" dirty="0">
                    <a:solidFill>
                      <a:schemeClr val="accent1"/>
                    </a:solidFill>
                    <a:latin typeface="+mn-ea"/>
                  </a:rPr>
                  <a:t>, but not by other anti-</a:t>
                </a:r>
                <a:r>
                  <a:rPr lang="en-US" altLang="zh-TW" sz="1600" dirty="0" err="1">
                    <a:solidFill>
                      <a:schemeClr val="accent1"/>
                    </a:solidFill>
                    <a:latin typeface="+mn-ea"/>
                  </a:rPr>
                  <a:t>keylogger</a:t>
                </a:r>
                <a:r>
                  <a:rPr lang="en-US" altLang="zh-TW" sz="1600" dirty="0">
                    <a:solidFill>
                      <a:schemeClr val="accent1"/>
                    </a:solidFill>
                    <a:latin typeface="+mn-ea"/>
                  </a:rPr>
                  <a:t> tools.</a:t>
                </a:r>
                <a:endParaRPr lang="zh-TW" altLang="en-US" sz="1600" dirty="0">
                  <a:solidFill>
                    <a:schemeClr val="accent1"/>
                  </a:solidFill>
                  <a:latin typeface="+mn-ea"/>
                </a:endParaRPr>
              </a:p>
            </p:txBody>
          </p:sp>
          <p:cxnSp>
            <p:nvCxnSpPr>
              <p:cNvPr id="9" name="直線接點 8"/>
              <p:cNvCxnSpPr>
                <a:stCxn id="12" idx="6"/>
                <a:endCxn id="8" idx="2"/>
              </p:cNvCxnSpPr>
              <p:nvPr/>
            </p:nvCxnSpPr>
            <p:spPr>
              <a:xfrm flipV="1">
                <a:off x="1979713" y="5685897"/>
                <a:ext cx="4165636" cy="5154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a:stCxn id="13" idx="5"/>
                <a:endCxn id="8" idx="2"/>
              </p:cNvCxnSpPr>
              <p:nvPr/>
            </p:nvCxnSpPr>
            <p:spPr>
              <a:xfrm>
                <a:off x="4975720" y="4960449"/>
                <a:ext cx="1169629" cy="7254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187625" y="4713416"/>
                <a:ext cx="1224136" cy="6598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mn-ea"/>
                </a:endParaRPr>
              </a:p>
            </p:txBody>
          </p:sp>
          <p:sp>
            <p:nvSpPr>
              <p:cNvPr id="12" name="橢圓 11"/>
              <p:cNvSpPr/>
              <p:nvPr/>
            </p:nvSpPr>
            <p:spPr>
              <a:xfrm>
                <a:off x="755577" y="6021293"/>
                <a:ext cx="122413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mn-ea"/>
                </a:endParaRPr>
              </a:p>
            </p:txBody>
          </p:sp>
          <p:sp>
            <p:nvSpPr>
              <p:cNvPr id="13" name="橢圓 12"/>
              <p:cNvSpPr/>
              <p:nvPr/>
            </p:nvSpPr>
            <p:spPr>
              <a:xfrm>
                <a:off x="3131840" y="4653136"/>
                <a:ext cx="21602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mn-ea"/>
                </a:endParaRPr>
              </a:p>
            </p:txBody>
          </p:sp>
        </p:grpSp>
        <p:sp>
          <p:nvSpPr>
            <p:cNvPr id="15" name="圓角矩形 14"/>
            <p:cNvSpPr/>
            <p:nvPr/>
          </p:nvSpPr>
          <p:spPr>
            <a:xfrm>
              <a:off x="1115617" y="3789043"/>
              <a:ext cx="2295874" cy="3600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600" b="1" dirty="0">
                  <a:solidFill>
                    <a:schemeClr val="bg1"/>
                  </a:solidFill>
                  <a:latin typeface="+mn-ea"/>
                </a:rPr>
                <a:t>Input </a:t>
              </a:r>
              <a:r>
                <a:rPr lang="en-US" altLang="zh-TW" sz="1600" b="1" dirty="0" err="1">
                  <a:solidFill>
                    <a:schemeClr val="bg1"/>
                  </a:solidFill>
                  <a:latin typeface="+mn-ea"/>
                </a:rPr>
                <a:t>abcabcabc</a:t>
              </a:r>
              <a:endParaRPr lang="zh-TW" altLang="en-US" sz="1600" b="1" dirty="0">
                <a:solidFill>
                  <a:schemeClr val="bg1"/>
                </a:solidFill>
                <a:latin typeface="+mn-ea"/>
              </a:endParaRPr>
            </a:p>
          </p:txBody>
        </p:sp>
        <p:sp>
          <p:nvSpPr>
            <p:cNvPr id="16" name="圓角矩形 15"/>
            <p:cNvSpPr/>
            <p:nvPr/>
          </p:nvSpPr>
          <p:spPr>
            <a:xfrm>
              <a:off x="3563891" y="1916833"/>
              <a:ext cx="5256589" cy="3600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ltLang="zh-TW" sz="1600" b="1" dirty="0">
                  <a:solidFill>
                    <a:schemeClr val="bg1"/>
                  </a:solidFill>
                  <a:latin typeface="+mn-ea"/>
                </a:rPr>
                <a:t>normal </a:t>
              </a:r>
              <a:r>
                <a:rPr lang="en-US" altLang="zh-TW" sz="1600" b="1" dirty="0" err="1">
                  <a:solidFill>
                    <a:schemeClr val="bg1"/>
                  </a:solidFill>
                  <a:latin typeface="+mn-ea"/>
                </a:rPr>
                <a:t>keylogger</a:t>
              </a:r>
              <a:r>
                <a:rPr lang="en-US" altLang="zh-TW" sz="1600" b="1" dirty="0">
                  <a:solidFill>
                    <a:schemeClr val="bg1"/>
                  </a:solidFill>
                  <a:latin typeface="+mn-ea"/>
                </a:rPr>
                <a:t> can’t get real user input password !</a:t>
              </a:r>
              <a:endParaRPr lang="zh-TW" altLang="en-US" sz="1600" b="1" dirty="0">
                <a:solidFill>
                  <a:schemeClr val="bg1"/>
                </a:solidFill>
                <a:latin typeface="+mn-ea"/>
              </a:endParaRPr>
            </a:p>
          </p:txBody>
        </p:sp>
        <p:sp>
          <p:nvSpPr>
            <p:cNvPr id="17" name="圓角矩形 16"/>
            <p:cNvSpPr/>
            <p:nvPr/>
          </p:nvSpPr>
          <p:spPr>
            <a:xfrm>
              <a:off x="1115617" y="5013180"/>
              <a:ext cx="3888435" cy="3600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600" b="1" dirty="0" err="1">
                  <a:solidFill>
                    <a:schemeClr val="bg1"/>
                  </a:solidFill>
                  <a:latin typeface="+mn-ea"/>
                </a:rPr>
                <a:t>oTHE</a:t>
              </a:r>
              <a:r>
                <a:rPr lang="en-US" altLang="zh-TW" sz="1600" b="1" dirty="0">
                  <a:solidFill>
                    <a:schemeClr val="bg1"/>
                  </a:solidFill>
                  <a:latin typeface="+mn-ea"/>
                </a:rPr>
                <a:t> </a:t>
              </a:r>
              <a:r>
                <a:rPr lang="en-US" altLang="zh-TW" sz="1600" b="1" dirty="0" err="1">
                  <a:solidFill>
                    <a:schemeClr val="bg1"/>
                  </a:solidFill>
                  <a:latin typeface="+mn-ea"/>
                </a:rPr>
                <a:t>AKChecker</a:t>
              </a:r>
              <a:r>
                <a:rPr lang="en-US" altLang="zh-TW" sz="1600" b="1" dirty="0">
                  <a:solidFill>
                    <a:schemeClr val="bg1"/>
                  </a:solidFill>
                  <a:latin typeface="+mn-ea"/>
                </a:rPr>
                <a:t> captures password ! </a:t>
              </a:r>
              <a:endParaRPr lang="zh-TW" altLang="en-US" sz="1600" b="1" dirty="0">
                <a:solidFill>
                  <a:schemeClr val="bg1"/>
                </a:solidFill>
                <a:latin typeface="+mn-ea"/>
              </a:endParaRPr>
            </a:p>
          </p:txBody>
        </p:sp>
        <p:sp>
          <p:nvSpPr>
            <p:cNvPr id="19" name="橢圓 18"/>
            <p:cNvSpPr/>
            <p:nvPr/>
          </p:nvSpPr>
          <p:spPr>
            <a:xfrm>
              <a:off x="3131843" y="1916834"/>
              <a:ext cx="360040"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600" dirty="0">
                  <a:latin typeface="+mn-ea"/>
                </a:rPr>
                <a:t>3</a:t>
              </a:r>
              <a:endParaRPr lang="zh-TW" altLang="en-US" sz="1600" dirty="0">
                <a:latin typeface="+mn-ea"/>
              </a:endParaRPr>
            </a:p>
          </p:txBody>
        </p:sp>
        <p:sp>
          <p:nvSpPr>
            <p:cNvPr id="20" name="橢圓 19"/>
            <p:cNvSpPr/>
            <p:nvPr/>
          </p:nvSpPr>
          <p:spPr>
            <a:xfrm>
              <a:off x="683569" y="5013182"/>
              <a:ext cx="360040"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600" dirty="0">
                  <a:latin typeface="+mn-ea"/>
                </a:rPr>
                <a:t>2</a:t>
              </a:r>
              <a:endParaRPr lang="zh-TW" altLang="en-US" sz="1600" dirty="0">
                <a:latin typeface="+mn-ea"/>
              </a:endParaRPr>
            </a:p>
          </p:txBody>
        </p:sp>
        <p:sp>
          <p:nvSpPr>
            <p:cNvPr id="21" name="橢圓 20"/>
            <p:cNvSpPr/>
            <p:nvPr/>
          </p:nvSpPr>
          <p:spPr>
            <a:xfrm>
              <a:off x="683568" y="3789040"/>
              <a:ext cx="360040"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600" dirty="0">
                  <a:latin typeface="+mn-ea"/>
                </a:rPr>
                <a:t>1</a:t>
              </a:r>
              <a:endParaRPr lang="zh-TW" altLang="en-US" sz="1600" dirty="0">
                <a:latin typeface="+mn-ea"/>
              </a:endParaRPr>
            </a:p>
          </p:txBody>
        </p:sp>
      </p:grpSp>
    </p:spTree>
    <p:extLst>
      <p:ext uri="{BB962C8B-B14F-4D97-AF65-F5344CB8AC3E}">
        <p14:creationId xmlns:p14="http://schemas.microsoft.com/office/powerpoint/2010/main" val="1590812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923232" y="548680"/>
            <a:ext cx="6447501" cy="676275"/>
          </a:xfrm>
        </p:spPr>
        <p:txBody>
          <a:bodyPr>
            <a:normAutofit fontScale="90000"/>
          </a:bodyPr>
          <a:lstStyle/>
          <a:p>
            <a:r>
              <a:rPr lang="zh-TW" altLang="en-US" b="1" dirty="0" smtClean="0"/>
              <a:t>奧樂科技．公司簡介</a:t>
            </a:r>
            <a:endParaRPr lang="zh-TW" altLang="en-US" b="1" dirty="0"/>
          </a:p>
        </p:txBody>
      </p:sp>
      <p:sp>
        <p:nvSpPr>
          <p:cNvPr id="12" name="Rectangle 2"/>
          <p:cNvSpPr>
            <a:spLocks noGrp="1"/>
          </p:cNvSpPr>
          <p:nvPr>
            <p:ph idx="1"/>
          </p:nvPr>
        </p:nvSpPr>
        <p:spPr>
          <a:xfrm>
            <a:off x="276869" y="1700808"/>
            <a:ext cx="5807299" cy="3386495"/>
          </a:xfrm>
          <a:prstGeom prst="rect">
            <a:avLst/>
          </a:prstGeom>
        </p:spPr>
        <p:txBody>
          <a:bodyPr>
            <a:noAutofit/>
          </a:bodyPr>
          <a:lstStyle>
            <a:extLst/>
          </a:lstStyle>
          <a:p>
            <a:pPr>
              <a:spcBef>
                <a:spcPts val="750"/>
              </a:spcBef>
              <a:buClr>
                <a:schemeClr val="tx1"/>
              </a:buClr>
              <a:buFont typeface="Wingdings" pitchFamily="2" charset="2"/>
              <a:buChar char="Ø"/>
            </a:pPr>
            <a:r>
              <a:rPr lang="en-US" altLang="zh-TW"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Founded:</a:t>
            </a:r>
            <a:r>
              <a:rPr altLang="en-US"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 </a:t>
            </a:r>
            <a:r>
              <a:rPr lang="zh-TW" altLang="en-US"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 </a:t>
            </a:r>
            <a:r>
              <a:rPr lang="en-US" altLang="zh-TW"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2009</a:t>
            </a:r>
          </a:p>
          <a:p>
            <a:pPr>
              <a:spcBef>
                <a:spcPts val="750"/>
              </a:spcBef>
              <a:buClr>
                <a:schemeClr val="tx1"/>
              </a:buClr>
              <a:buFont typeface="Wingdings" pitchFamily="2" charset="2"/>
              <a:buChar char="Ø"/>
            </a:pPr>
            <a:r>
              <a:rPr lang="en-US" altLang="zh-TW"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Capital:  NT$ 80M (</a:t>
            </a:r>
            <a:r>
              <a:rPr lang="zh-TW" altLang="en-US"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國發基金投資）</a:t>
            </a:r>
            <a:endParaRPr lang="en-US" altLang="zh-TW"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a:p>
            <a:pPr>
              <a:spcBef>
                <a:spcPts val="750"/>
              </a:spcBef>
              <a:buClr>
                <a:schemeClr val="tx1"/>
              </a:buClr>
              <a:buFont typeface="Wingdings" pitchFamily="2" charset="2"/>
              <a:buChar char="Ø"/>
            </a:pPr>
            <a:r>
              <a:rPr lang="en-US" altLang="en-US"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Address</a:t>
            </a:r>
            <a:r>
              <a:rPr lang="en-US" altLang="zh-TW"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 </a:t>
            </a:r>
            <a:r>
              <a:rPr lang="en-US" altLang="zh-TW" dirty="0" smtClean="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 </a:t>
            </a:r>
            <a:r>
              <a:rPr lang="zh-TW" altLang="en-US"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新竹科學園區新安路</a:t>
            </a:r>
            <a:r>
              <a:rPr lang="en-US" altLang="zh-TW"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5</a:t>
            </a:r>
            <a:r>
              <a:rPr lang="zh-TW" altLang="en-US"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號</a:t>
            </a:r>
            <a:r>
              <a:rPr lang="en-US" altLang="zh-TW"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4F</a:t>
            </a:r>
          </a:p>
          <a:p>
            <a:pPr marL="0" indent="0">
              <a:spcBef>
                <a:spcPts val="750"/>
              </a:spcBef>
              <a:buClr>
                <a:schemeClr val="tx1"/>
              </a:buClr>
              <a:buNone/>
            </a:pPr>
            <a:r>
              <a:rPr lang="en-US" altLang="zh-TW"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     4F, No.5, </a:t>
            </a:r>
            <a:r>
              <a:rPr lang="en-US" altLang="zh-TW" dirty="0" err="1">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HsinAn</a:t>
            </a:r>
            <a:r>
              <a:rPr lang="en-US" altLang="zh-TW"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 Road, SBIP, </a:t>
            </a:r>
            <a:r>
              <a:rPr lang="en-US" altLang="zh-TW" dirty="0" err="1">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Hsinchu</a:t>
            </a:r>
            <a:r>
              <a:rPr lang="en-US" altLang="zh-TW"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 Taiwan</a:t>
            </a:r>
          </a:p>
          <a:p>
            <a:pPr>
              <a:buClr>
                <a:schemeClr val="tx1"/>
              </a:buClr>
              <a:buFont typeface="Wingdings" pitchFamily="2" charset="2"/>
              <a:buChar char="Ø"/>
            </a:pPr>
            <a:r>
              <a:rPr lang="en-US" altLang="zh-TW" dirty="0">
                <a:solidFill>
                  <a:schemeClr val="tx1"/>
                </a:solidFill>
                <a:effectLst>
                  <a:outerShdw blurRad="38100" dist="38100" dir="2700000" algn="tl">
                    <a:srgbClr val="000000">
                      <a:alpha val="43137"/>
                    </a:srgbClr>
                  </a:outerShdw>
                </a:effectLst>
                <a:latin typeface="微軟正黑體" pitchFamily="34" charset="-120"/>
              </a:rPr>
              <a:t>Sales Area: KR, CN, TW,  Indonesia</a:t>
            </a:r>
          </a:p>
          <a:p>
            <a:pPr>
              <a:buClr>
                <a:schemeClr val="tx1"/>
              </a:buClr>
              <a:buFont typeface="Wingdings" pitchFamily="2" charset="2"/>
              <a:buChar char="Ø"/>
            </a:pPr>
            <a:r>
              <a:rPr lang="en-US" altLang="zh-TW" dirty="0">
                <a:solidFill>
                  <a:schemeClr val="tx1"/>
                </a:solidFill>
                <a:effectLst>
                  <a:outerShdw blurRad="38100" dist="38100" dir="2700000" algn="tl">
                    <a:srgbClr val="000000">
                      <a:alpha val="43137"/>
                    </a:srgbClr>
                  </a:outerShdw>
                </a:effectLst>
                <a:latin typeface="微軟正黑體" pitchFamily="34" charset="-120"/>
              </a:rPr>
              <a:t>TEL: </a:t>
            </a:r>
            <a:r>
              <a:rPr lang="zh-TW" altLang="en-US" dirty="0">
                <a:solidFill>
                  <a:schemeClr val="tx1"/>
                </a:solidFill>
                <a:effectLst>
                  <a:outerShdw blurRad="38100" dist="38100" dir="2700000" algn="tl">
                    <a:srgbClr val="000000">
                      <a:alpha val="43137"/>
                    </a:srgbClr>
                  </a:outerShdw>
                </a:effectLst>
                <a:latin typeface="微軟正黑體" pitchFamily="34" charset="-120"/>
              </a:rPr>
              <a:t> </a:t>
            </a:r>
            <a:r>
              <a:rPr lang="en-US" altLang="zh-TW" dirty="0">
                <a:solidFill>
                  <a:schemeClr val="tx1"/>
                </a:solidFill>
                <a:effectLst>
                  <a:outerShdw blurRad="38100" dist="38100" dir="2700000" algn="tl">
                    <a:srgbClr val="000000">
                      <a:alpha val="43137"/>
                    </a:srgbClr>
                  </a:outerShdw>
                </a:effectLst>
                <a:latin typeface="微軟正黑體" pitchFamily="34" charset="-120"/>
              </a:rPr>
              <a:t>+886-3-6668690</a:t>
            </a:r>
          </a:p>
          <a:p>
            <a:pPr>
              <a:buClr>
                <a:schemeClr val="tx1"/>
              </a:buClr>
              <a:buFont typeface="Wingdings" pitchFamily="2" charset="2"/>
              <a:buChar char="Ø"/>
            </a:pPr>
            <a:r>
              <a:rPr lang="en-US" altLang="en-US"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Product</a:t>
            </a:r>
            <a:r>
              <a:rPr lang="en-US" altLang="zh-TW" dirty="0">
                <a:solidFill>
                  <a:schemeClr val="tx1"/>
                </a:solidFill>
                <a:effectLst>
                  <a:outerShdw blurRad="38100" dist="38100" dir="2700000" algn="tl">
                    <a:srgbClr val="000000">
                      <a:alpha val="43137"/>
                    </a:srgbClr>
                  </a:outerShdw>
                </a:effectLst>
                <a:latin typeface="微軟正黑體" pitchFamily="34" charset="-120"/>
              </a:rPr>
              <a:t>:</a:t>
            </a:r>
            <a:r>
              <a:rPr lang="en-US" altLang="en-US"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 ID/Password Security</a:t>
            </a:r>
            <a:endParaRPr lang="en-US" altLang="en-US" dirty="0">
              <a:solidFill>
                <a:schemeClr val="tx1"/>
              </a:solidFill>
              <a:effectLst>
                <a:outerShdw blurRad="38100" dist="38100" dir="2700000" algn="tl">
                  <a:srgbClr val="000000">
                    <a:alpha val="43137"/>
                  </a:srgbClr>
                </a:outerShdw>
              </a:effectLst>
              <a:latin typeface="微軟正黑體" pitchFamily="34" charset="-120"/>
            </a:endParaRPr>
          </a:p>
          <a:p>
            <a:pPr>
              <a:buClr>
                <a:schemeClr val="tx1"/>
              </a:buClr>
              <a:buFont typeface="Wingdings" pitchFamily="2" charset="2"/>
              <a:buChar char="Ø"/>
            </a:pPr>
            <a:r>
              <a:rPr lang="en-US" altLang="zh-TW" dirty="0">
                <a:solidFill>
                  <a:schemeClr val="tx1"/>
                </a:solidFill>
                <a:effectLst>
                  <a:outerShdw blurRad="38100" dist="38100" dir="2700000" algn="tl">
                    <a:srgbClr val="000000">
                      <a:alpha val="43137"/>
                    </a:srgbClr>
                  </a:outerShdw>
                </a:effectLst>
                <a:latin typeface="微軟正黑體" pitchFamily="34" charset="-120"/>
              </a:rPr>
              <a:t>Patents: 10 patented, </a:t>
            </a:r>
            <a:r>
              <a:rPr lang="en-US" altLang="zh-TW" dirty="0" smtClean="0">
                <a:solidFill>
                  <a:schemeClr val="tx1"/>
                </a:solidFill>
                <a:effectLst>
                  <a:outerShdw blurRad="38100" dist="38100" dir="2700000" algn="tl">
                    <a:srgbClr val="000000">
                      <a:alpha val="43137"/>
                    </a:srgbClr>
                  </a:outerShdw>
                </a:effectLst>
                <a:latin typeface="微軟正黑體" pitchFamily="34" charset="-120"/>
              </a:rPr>
              <a:t> 35 pending</a:t>
            </a:r>
            <a:endParaRPr lang="en-US" altLang="zh-TW" dirty="0">
              <a:solidFill>
                <a:schemeClr val="tx1"/>
              </a:solidFill>
              <a:effectLst>
                <a:outerShdw blurRad="38100" dist="38100" dir="2700000" algn="tl">
                  <a:srgbClr val="000000">
                    <a:alpha val="43137"/>
                  </a:srgbClr>
                </a:outerShdw>
              </a:effectLst>
              <a:latin typeface="微軟正黑體" pitchFamily="34" charset="-120"/>
            </a:endParaRPr>
          </a:p>
        </p:txBody>
      </p:sp>
      <p:sp>
        <p:nvSpPr>
          <p:cNvPr id="5" name="投影片編號版面配置區 4"/>
          <p:cNvSpPr>
            <a:spLocks noGrp="1"/>
          </p:cNvSpPr>
          <p:nvPr>
            <p:ph type="sldNum" sz="quarter" idx="12"/>
          </p:nvPr>
        </p:nvSpPr>
        <p:spPr/>
        <p:txBody>
          <a:bodyPr/>
          <a:lstStyle/>
          <a:p>
            <a:fld id="{D57F1E4F-1CFF-5643-939E-217C01CDF565}" type="slidenum">
              <a:rPr lang="en-US" smtClean="0"/>
              <a:pPr/>
              <a:t>6</a:t>
            </a:fld>
            <a:endParaRPr lang="en-US" dirty="0"/>
          </a:p>
        </p:txBody>
      </p:sp>
      <p:sp>
        <p:nvSpPr>
          <p:cNvPr id="7" name="矩形 6"/>
          <p:cNvSpPr/>
          <p:nvPr/>
        </p:nvSpPr>
        <p:spPr>
          <a:xfrm>
            <a:off x="395536" y="5755903"/>
            <a:ext cx="8136904" cy="76944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altLang="zh-TW" sz="3600" dirty="0">
                <a:ln w="9525">
                  <a:solidFill>
                    <a:schemeClr val="bg1"/>
                  </a:solidFill>
                  <a:prstDash val="solid"/>
                </a:ln>
                <a:effectLst>
                  <a:outerShdw blurRad="12700" dist="38100" dir="2700000" algn="tl" rotWithShape="0">
                    <a:schemeClr val="bg1">
                      <a:lumMod val="50000"/>
                    </a:schemeClr>
                  </a:outerShdw>
                </a:effectLst>
                <a:latin typeface="+mn-ea"/>
              </a:rPr>
              <a:t>All </a:t>
            </a:r>
            <a:r>
              <a:rPr lang="en-US" altLang="zh-TW" sz="2800" dirty="0">
                <a:ln w="9525">
                  <a:solidFill>
                    <a:schemeClr val="bg1"/>
                  </a:solidFill>
                  <a:prstDash val="solid"/>
                </a:ln>
                <a:effectLst>
                  <a:outerShdw blurRad="12700" dist="38100" dir="2700000" algn="tl" rotWithShape="0">
                    <a:schemeClr val="bg1">
                      <a:lumMod val="50000"/>
                    </a:schemeClr>
                  </a:outerShdw>
                </a:effectLst>
                <a:latin typeface="+mn-ea"/>
              </a:rPr>
              <a:t>(</a:t>
            </a:r>
            <a:r>
              <a:rPr lang="en-US" altLang="zh-TW" sz="44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mn-ea"/>
              </a:rPr>
              <a:t>o</a:t>
            </a:r>
            <a:r>
              <a:rPr lang="en-US" altLang="zh-TW" sz="2800" dirty="0">
                <a:ln w="9525">
                  <a:solidFill>
                    <a:schemeClr val="bg1"/>
                  </a:solidFill>
                  <a:prstDash val="solid"/>
                </a:ln>
                <a:effectLst>
                  <a:outerShdw blurRad="12700" dist="38100" dir="2700000" algn="tl" rotWithShape="0">
                    <a:schemeClr val="bg1">
                      <a:lumMod val="50000"/>
                    </a:schemeClr>
                  </a:outerShdw>
                </a:effectLst>
                <a:latin typeface="+mn-ea"/>
              </a:rPr>
              <a:t>)</a:t>
            </a:r>
            <a:r>
              <a:rPr lang="en-US" altLang="zh-TW" sz="3600" dirty="0">
                <a:ln w="9525">
                  <a:solidFill>
                    <a:schemeClr val="bg1"/>
                  </a:solidFill>
                  <a:prstDash val="solid"/>
                </a:ln>
                <a:effectLst>
                  <a:outerShdw blurRad="12700" dist="38100" dir="2700000" algn="tl" rotWithShape="0">
                    <a:schemeClr val="bg1">
                      <a:lumMod val="50000"/>
                    </a:schemeClr>
                  </a:outerShdw>
                </a:effectLst>
                <a:latin typeface="+mn-ea"/>
              </a:rPr>
              <a:t>  </a:t>
            </a:r>
            <a:r>
              <a:rPr lang="en-US" altLang="zh-TW" sz="36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mn-ea"/>
              </a:rPr>
              <a:t>T</a:t>
            </a:r>
            <a:r>
              <a:rPr lang="en-US" altLang="zh-TW" sz="3600" dirty="0">
                <a:ln w="9525">
                  <a:solidFill>
                    <a:schemeClr val="bg1"/>
                  </a:solidFill>
                  <a:prstDash val="solid"/>
                </a:ln>
                <a:effectLst>
                  <a:outerShdw blurRad="12700" dist="38100" dir="2700000" algn="tl" rotWithShape="0">
                    <a:schemeClr val="bg1">
                      <a:lumMod val="50000"/>
                    </a:schemeClr>
                  </a:outerShdw>
                </a:effectLst>
                <a:latin typeface="+mn-ea"/>
              </a:rPr>
              <a:t>echnologies  </a:t>
            </a:r>
            <a:r>
              <a:rPr lang="en-US" altLang="zh-TW" sz="2800" dirty="0">
                <a:ln w="9525">
                  <a:solidFill>
                    <a:schemeClr val="bg1"/>
                  </a:solidFill>
                  <a:prstDash val="solid"/>
                </a:ln>
                <a:effectLst>
                  <a:outerShdw blurRad="12700" dist="38100" dir="2700000" algn="tl" rotWithShape="0">
                    <a:schemeClr val="bg1">
                      <a:lumMod val="50000"/>
                    </a:schemeClr>
                  </a:outerShdw>
                </a:effectLst>
                <a:latin typeface="+mn-ea"/>
              </a:rPr>
              <a:t>for</a:t>
            </a:r>
            <a:r>
              <a:rPr lang="en-US" altLang="zh-TW" sz="3600" dirty="0">
                <a:ln w="9525">
                  <a:solidFill>
                    <a:schemeClr val="bg1"/>
                  </a:solidFill>
                  <a:prstDash val="solid"/>
                </a:ln>
                <a:effectLst>
                  <a:outerShdw blurRad="12700" dist="38100" dir="2700000" algn="tl" rotWithShape="0">
                    <a:schemeClr val="bg1">
                      <a:lumMod val="50000"/>
                    </a:schemeClr>
                  </a:outerShdw>
                </a:effectLst>
                <a:latin typeface="+mn-ea"/>
              </a:rPr>
              <a:t> </a:t>
            </a:r>
            <a:r>
              <a:rPr lang="en-US" altLang="zh-TW" sz="36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mn-ea"/>
              </a:rPr>
              <a:t>H</a:t>
            </a:r>
            <a:r>
              <a:rPr lang="en-US" altLang="zh-TW" sz="3600" dirty="0">
                <a:ln w="9525">
                  <a:solidFill>
                    <a:schemeClr val="bg1"/>
                  </a:solidFill>
                  <a:prstDash val="solid"/>
                </a:ln>
                <a:effectLst>
                  <a:outerShdw blurRad="12700" dist="38100" dir="2700000" algn="tl" rotWithShape="0">
                    <a:schemeClr val="bg1">
                      <a:lumMod val="50000"/>
                    </a:schemeClr>
                  </a:outerShdw>
                </a:effectLst>
                <a:latin typeface="+mn-ea"/>
              </a:rPr>
              <a:t>appy </a:t>
            </a:r>
            <a:r>
              <a:rPr lang="en-US" altLang="zh-TW" sz="36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mn-ea"/>
              </a:rPr>
              <a:t>E</a:t>
            </a:r>
            <a:r>
              <a:rPr lang="en-US" altLang="zh-TW" sz="3600" dirty="0">
                <a:ln w="9525">
                  <a:solidFill>
                    <a:schemeClr val="bg1"/>
                  </a:solidFill>
                  <a:prstDash val="solid"/>
                </a:ln>
                <a:effectLst>
                  <a:outerShdw blurRad="12700" dist="38100" dir="2700000" algn="tl" rotWithShape="0">
                    <a:schemeClr val="bg1">
                      <a:lumMod val="50000"/>
                    </a:schemeClr>
                  </a:outerShdw>
                </a:effectLst>
                <a:latin typeface="+mn-ea"/>
              </a:rPr>
              <a:t>arth</a:t>
            </a:r>
          </a:p>
        </p:txBody>
      </p:sp>
      <p:grpSp>
        <p:nvGrpSpPr>
          <p:cNvPr id="2" name="群組 1"/>
          <p:cNvGrpSpPr/>
          <p:nvPr/>
        </p:nvGrpSpPr>
        <p:grpSpPr>
          <a:xfrm>
            <a:off x="3059832" y="1484784"/>
            <a:ext cx="5523397" cy="3816424"/>
            <a:chOff x="2683434" y="1149030"/>
            <a:chExt cx="6321926" cy="4597900"/>
          </a:xfrm>
        </p:grpSpPr>
        <p:sp>
          <p:nvSpPr>
            <p:cNvPr id="8" name="Rounded Rectangle 5"/>
            <p:cNvSpPr/>
            <p:nvPr/>
          </p:nvSpPr>
          <p:spPr>
            <a:xfrm>
              <a:off x="5410338" y="3668717"/>
              <a:ext cx="3588753" cy="731520"/>
            </a:xfrm>
            <a:prstGeom prst="roundRect">
              <a:avLst>
                <a:gd name="adj" fmla="val 16667"/>
              </a:avLst>
            </a:prstGeom>
          </p:spPr>
          <p:style>
            <a:lnRef idx="1">
              <a:schemeClr val="dk1"/>
            </a:lnRef>
            <a:fillRef idx="3">
              <a:schemeClr val="dk1"/>
            </a:fillRef>
            <a:effectRef idx="2">
              <a:schemeClr val="dk1"/>
            </a:effectRef>
            <a:fontRef idx="minor">
              <a:schemeClr val="lt1"/>
            </a:fontRef>
          </p:style>
          <p:txBody>
            <a:bodyPr rtlCol="0" anchor="ctr"/>
            <a:lstStyle>
              <a:extLst/>
            </a:lstStyle>
            <a:p>
              <a:pPr algn="ctr"/>
              <a:r>
                <a:rPr lang="zh-TW" altLang="en-US" sz="3200" dirty="0">
                  <a:effectLst/>
                  <a:latin typeface="微軟正黑體" pitchFamily="34" charset="-120"/>
                  <a:ea typeface="微軟正黑體" pitchFamily="34" charset="-120"/>
                </a:rPr>
                <a:t>樂活</a:t>
              </a:r>
            </a:p>
          </p:txBody>
        </p:sp>
        <p:sp>
          <p:nvSpPr>
            <p:cNvPr id="9" name="Rounded Rectangle 7"/>
            <p:cNvSpPr/>
            <p:nvPr/>
          </p:nvSpPr>
          <p:spPr>
            <a:xfrm>
              <a:off x="5358475" y="5015410"/>
              <a:ext cx="3588753" cy="731520"/>
            </a:xfrm>
            <a:prstGeom prst="roundRect">
              <a:avLst>
                <a:gd name="adj" fmla="val 16667"/>
              </a:avLst>
            </a:prstGeom>
            <a:ln/>
          </p:spPr>
          <p:style>
            <a:lnRef idx="1">
              <a:schemeClr val="dk1"/>
            </a:lnRef>
            <a:fillRef idx="3">
              <a:schemeClr val="dk1"/>
            </a:fillRef>
            <a:effectRef idx="2">
              <a:schemeClr val="dk1"/>
            </a:effectRef>
            <a:fontRef idx="minor">
              <a:schemeClr val="lt1"/>
            </a:fontRef>
          </p:style>
          <p:txBody>
            <a:bodyPr rtlCol="0" anchor="ctr"/>
            <a:lstStyle>
              <a:extLst/>
            </a:lstStyle>
            <a:p>
              <a:pPr algn="ctr"/>
              <a:r>
                <a:rPr lang="zh-TW" altLang="en-US" sz="3200" dirty="0">
                  <a:effectLst/>
                  <a:latin typeface="微軟正黑體" pitchFamily="34" charset="-120"/>
                  <a:ea typeface="微軟正黑體" pitchFamily="34" charset="-120"/>
                </a:rPr>
                <a:t>愛地球</a:t>
              </a:r>
            </a:p>
          </p:txBody>
        </p:sp>
        <p:sp>
          <p:nvSpPr>
            <p:cNvPr id="10" name="Rounded Rectangle 5"/>
            <p:cNvSpPr/>
            <p:nvPr/>
          </p:nvSpPr>
          <p:spPr>
            <a:xfrm>
              <a:off x="5416608" y="2363570"/>
              <a:ext cx="3588752" cy="731520"/>
            </a:xfrm>
            <a:prstGeom prst="roundRect">
              <a:avLst>
                <a:gd name="adj" fmla="val 16667"/>
              </a:avLst>
            </a:prstGeom>
          </p:spPr>
          <p:style>
            <a:lnRef idx="1">
              <a:schemeClr val="dk1"/>
            </a:lnRef>
            <a:fillRef idx="3">
              <a:schemeClr val="dk1"/>
            </a:fillRef>
            <a:effectRef idx="2">
              <a:schemeClr val="dk1"/>
            </a:effectRef>
            <a:fontRef idx="minor">
              <a:schemeClr val="lt1"/>
            </a:fontRef>
          </p:style>
          <p:txBody>
            <a:bodyPr rtlCol="0" anchor="ctr"/>
            <a:lstStyle>
              <a:extLst/>
            </a:lstStyle>
            <a:p>
              <a:pPr algn="ctr"/>
              <a:r>
                <a:rPr lang="zh-TW" altLang="en-US" sz="3200" dirty="0">
                  <a:effectLst/>
                  <a:latin typeface="微軟正黑體" pitchFamily="34" charset="-120"/>
                  <a:ea typeface="微軟正黑體" pitchFamily="34" charset="-120"/>
                </a:rPr>
                <a:t>創新</a:t>
              </a:r>
            </a:p>
          </p:txBody>
        </p:sp>
        <p:sp>
          <p:nvSpPr>
            <p:cNvPr id="13" name="Rounded Rectangle 4"/>
            <p:cNvSpPr/>
            <p:nvPr/>
          </p:nvSpPr>
          <p:spPr>
            <a:xfrm>
              <a:off x="2683434" y="1149030"/>
              <a:ext cx="6315655" cy="731520"/>
            </a:xfrm>
            <a:prstGeom prst="roundRect">
              <a:avLst>
                <a:gd name="adj" fmla="val 16667"/>
              </a:avLst>
            </a:prstGeom>
          </p:spPr>
          <p:style>
            <a:lnRef idx="1">
              <a:schemeClr val="dk1"/>
            </a:lnRef>
            <a:fillRef idx="3">
              <a:schemeClr val="dk1"/>
            </a:fillRef>
            <a:effectRef idx="2">
              <a:schemeClr val="dk1"/>
            </a:effectRef>
            <a:fontRef idx="minor">
              <a:schemeClr val="lt1"/>
            </a:fontRef>
          </p:style>
          <p:txBody>
            <a:bodyPr rtlCol="0" anchor="ctr"/>
            <a:lstStyle>
              <a:extLst/>
            </a:lstStyle>
            <a:p>
              <a:pPr algn="ctr"/>
              <a:r>
                <a:rPr lang="en-US" altLang="zh-TW" sz="2800" spc="375" dirty="0" err="1">
                  <a:effectLst/>
                  <a:latin typeface="+mn-ea"/>
                  <a:cs typeface="Arial" pitchFamily="34" charset="0"/>
                </a:rPr>
                <a:t>oTHE</a:t>
              </a:r>
              <a:r>
                <a:rPr lang="en-US" altLang="zh-TW" sz="2800" spc="375" dirty="0">
                  <a:effectLst/>
                  <a:latin typeface="+mn-ea"/>
                  <a:cs typeface="Arial" pitchFamily="34" charset="0"/>
                </a:rPr>
                <a:t> Technology Inc.</a:t>
              </a:r>
              <a:endParaRPr lang="zh-TW" altLang="en-US" sz="2800" spc="375" dirty="0">
                <a:effectLst/>
                <a:latin typeface="+mn-ea"/>
                <a:cs typeface="Arial" pitchFamily="34" charset="0"/>
              </a:endParaRPr>
            </a:p>
          </p:txBody>
        </p:sp>
      </p:grpSp>
    </p:spTree>
    <p:extLst>
      <p:ext uri="{BB962C8B-B14F-4D97-AF65-F5344CB8AC3E}">
        <p14:creationId xmlns:p14="http://schemas.microsoft.com/office/powerpoint/2010/main" val="1404542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84176" y="692696"/>
            <a:ext cx="7932240" cy="990600"/>
          </a:xfrm>
        </p:spPr>
        <p:txBody>
          <a:bodyPr>
            <a:normAutofit/>
          </a:bodyPr>
          <a:lstStyle/>
          <a:p>
            <a:r>
              <a:rPr lang="en-US" altLang="zh-TW" b="1" dirty="0" smtClean="0">
                <a:latin typeface="+mn-ea"/>
                <a:ea typeface="+mn-ea"/>
              </a:rPr>
              <a:t>Example </a:t>
            </a:r>
            <a:r>
              <a:rPr lang="en-US" altLang="zh-TW" b="1" dirty="0">
                <a:latin typeface="+mn-ea"/>
                <a:ea typeface="+mn-ea"/>
              </a:rPr>
              <a:t>of Internet bank </a:t>
            </a:r>
            <a:r>
              <a:rPr lang="en-US" altLang="zh-TW" b="1" dirty="0" smtClean="0">
                <a:latin typeface="+mn-ea"/>
                <a:ea typeface="+mn-ea"/>
              </a:rPr>
              <a:t>UOB</a:t>
            </a:r>
            <a:endParaRPr lang="zh-TW" altLang="en-US" b="1" dirty="0">
              <a:latin typeface="+mn-ea"/>
              <a:ea typeface="+mn-ea"/>
            </a:endParaRPr>
          </a:p>
        </p:txBody>
      </p:sp>
      <p:grpSp>
        <p:nvGrpSpPr>
          <p:cNvPr id="2" name="群組 1"/>
          <p:cNvGrpSpPr/>
          <p:nvPr/>
        </p:nvGrpSpPr>
        <p:grpSpPr>
          <a:xfrm>
            <a:off x="35496" y="1885950"/>
            <a:ext cx="8208913" cy="4963916"/>
            <a:chOff x="323528" y="2204864"/>
            <a:chExt cx="7759989" cy="3960440"/>
          </a:xfrm>
        </p:grpSpPr>
        <p:grpSp>
          <p:nvGrpSpPr>
            <p:cNvPr id="7" name="群組 57"/>
            <p:cNvGrpSpPr/>
            <p:nvPr/>
          </p:nvGrpSpPr>
          <p:grpSpPr>
            <a:xfrm>
              <a:off x="323528" y="2636912"/>
              <a:ext cx="7432776" cy="3528392"/>
              <a:chOff x="467544" y="1340768"/>
              <a:chExt cx="7432776" cy="3528392"/>
            </a:xfrm>
          </p:grpSpPr>
          <p:sp>
            <p:nvSpPr>
              <p:cNvPr id="8" name="橢圓 7"/>
              <p:cNvSpPr/>
              <p:nvPr/>
            </p:nvSpPr>
            <p:spPr>
              <a:xfrm>
                <a:off x="5508104" y="1988840"/>
                <a:ext cx="1728192" cy="432048"/>
              </a:xfrm>
              <a:prstGeom prst="ellipse">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mn-ea"/>
                </a:endParaRPr>
              </a:p>
            </p:txBody>
          </p:sp>
          <p:pic>
            <p:nvPicPr>
              <p:cNvPr id="9" name="Picture 2" descr="D:\P\AKChecker\Singapore_UOB_anti_keylogger_test_small.jpg"/>
              <p:cNvPicPr>
                <a:picLocks noChangeAspect="1" noChangeArrowheads="1"/>
              </p:cNvPicPr>
              <p:nvPr/>
            </p:nvPicPr>
            <p:blipFill>
              <a:blip r:embed="rId2" cstate="print"/>
              <a:srcRect/>
              <a:stretch>
                <a:fillRect/>
              </a:stretch>
            </p:blipFill>
            <p:spPr bwMode="auto">
              <a:xfrm>
                <a:off x="467544" y="1340768"/>
                <a:ext cx="7415328" cy="2520280"/>
              </a:xfrm>
              <a:prstGeom prst="rect">
                <a:avLst/>
              </a:prstGeom>
              <a:noFill/>
            </p:spPr>
          </p:pic>
          <p:sp>
            <p:nvSpPr>
              <p:cNvPr id="10" name="橢圓 9"/>
              <p:cNvSpPr/>
              <p:nvPr/>
            </p:nvSpPr>
            <p:spPr>
              <a:xfrm>
                <a:off x="6156176" y="2060848"/>
                <a:ext cx="720080"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mn-ea"/>
                </a:endParaRPr>
              </a:p>
            </p:txBody>
          </p:sp>
          <p:sp>
            <p:nvSpPr>
              <p:cNvPr id="11" name="橢圓 10"/>
              <p:cNvSpPr/>
              <p:nvPr/>
            </p:nvSpPr>
            <p:spPr>
              <a:xfrm>
                <a:off x="1979712" y="3645024"/>
                <a:ext cx="129614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mn-ea"/>
                </a:endParaRPr>
              </a:p>
            </p:txBody>
          </p:sp>
          <p:sp>
            <p:nvSpPr>
              <p:cNvPr id="12" name="橢圓 11"/>
              <p:cNvSpPr/>
              <p:nvPr/>
            </p:nvSpPr>
            <p:spPr>
              <a:xfrm>
                <a:off x="1907704" y="2780928"/>
                <a:ext cx="136815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mn-ea"/>
                </a:endParaRPr>
              </a:p>
            </p:txBody>
          </p:sp>
          <p:sp>
            <p:nvSpPr>
              <p:cNvPr id="13" name="直線圖說文字 1 12"/>
              <p:cNvSpPr/>
              <p:nvPr/>
            </p:nvSpPr>
            <p:spPr>
              <a:xfrm>
                <a:off x="5740080" y="3645024"/>
                <a:ext cx="2160240" cy="1224136"/>
              </a:xfrm>
              <a:prstGeom prst="borderCallout1">
                <a:avLst>
                  <a:gd name="adj1" fmla="val 49045"/>
                  <a:gd name="adj2" fmla="val -1232"/>
                  <a:gd name="adj3" fmla="val -53830"/>
                  <a:gd name="adj4" fmla="val -114171"/>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dirty="0">
                    <a:solidFill>
                      <a:schemeClr val="accent1"/>
                    </a:solidFill>
                    <a:latin typeface="+mn-ea"/>
                  </a:rPr>
                  <a:t>UOB is </a:t>
                </a:r>
                <a:r>
                  <a:rPr lang="en-US" altLang="zh-TW" dirty="0">
                    <a:solidFill>
                      <a:srgbClr val="FF0000"/>
                    </a:solidFill>
                    <a:latin typeface="+mn-ea"/>
                  </a:rPr>
                  <a:t>not</a:t>
                </a:r>
                <a:r>
                  <a:rPr lang="en-US" altLang="zh-TW" dirty="0">
                    <a:solidFill>
                      <a:schemeClr val="accent1"/>
                    </a:solidFill>
                    <a:latin typeface="+mn-ea"/>
                  </a:rPr>
                  <a:t> protecting users input password from keyboard hacking  tools!</a:t>
                </a:r>
                <a:endParaRPr lang="zh-TW" altLang="en-US" dirty="0">
                  <a:solidFill>
                    <a:schemeClr val="accent1"/>
                  </a:solidFill>
                  <a:latin typeface="+mn-ea"/>
                </a:endParaRPr>
              </a:p>
            </p:txBody>
          </p:sp>
          <p:cxnSp>
            <p:nvCxnSpPr>
              <p:cNvPr id="14" name="直線接點 13"/>
              <p:cNvCxnSpPr>
                <a:stCxn id="10" idx="4"/>
                <a:endCxn id="13" idx="2"/>
              </p:cNvCxnSpPr>
              <p:nvPr/>
            </p:nvCxnSpPr>
            <p:spPr>
              <a:xfrm flipH="1">
                <a:off x="5740080" y="2276872"/>
                <a:ext cx="776136" cy="19802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a:stCxn id="11" idx="6"/>
                <a:endCxn id="13" idx="2"/>
              </p:cNvCxnSpPr>
              <p:nvPr/>
            </p:nvCxnSpPr>
            <p:spPr>
              <a:xfrm>
                <a:off x="3275856" y="3789040"/>
                <a:ext cx="2464224" cy="4680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圓角矩形 15"/>
            <p:cNvSpPr/>
            <p:nvPr/>
          </p:nvSpPr>
          <p:spPr>
            <a:xfrm>
              <a:off x="1691680" y="4581128"/>
              <a:ext cx="1872208" cy="3600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400" b="1" dirty="0">
                  <a:solidFill>
                    <a:schemeClr val="bg1"/>
                  </a:solidFill>
                  <a:latin typeface="+mn-ea"/>
                </a:rPr>
                <a:t>Input </a:t>
              </a:r>
              <a:r>
                <a:rPr lang="en-US" altLang="zh-TW" sz="1400" b="1" dirty="0" err="1">
                  <a:solidFill>
                    <a:schemeClr val="bg1"/>
                  </a:solidFill>
                  <a:latin typeface="+mn-ea"/>
                </a:rPr>
                <a:t>abcabcabc</a:t>
              </a:r>
              <a:endParaRPr lang="zh-TW" altLang="en-US" sz="1400" b="1" dirty="0">
                <a:solidFill>
                  <a:schemeClr val="bg1"/>
                </a:solidFill>
                <a:latin typeface="+mn-ea"/>
              </a:endParaRPr>
            </a:p>
          </p:txBody>
        </p:sp>
        <p:sp>
          <p:nvSpPr>
            <p:cNvPr id="17" name="圓角矩形 16"/>
            <p:cNvSpPr/>
            <p:nvPr/>
          </p:nvSpPr>
          <p:spPr>
            <a:xfrm>
              <a:off x="1115616" y="5301208"/>
              <a:ext cx="3888432" cy="3600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400" b="1" dirty="0" err="1">
                  <a:solidFill>
                    <a:schemeClr val="bg1"/>
                  </a:solidFill>
                  <a:latin typeface="+mn-ea"/>
                </a:rPr>
                <a:t>oTHE</a:t>
              </a:r>
              <a:r>
                <a:rPr lang="en-US" altLang="zh-TW" sz="1400" b="1" dirty="0">
                  <a:solidFill>
                    <a:schemeClr val="bg1"/>
                  </a:solidFill>
                  <a:latin typeface="+mn-ea"/>
                </a:rPr>
                <a:t> </a:t>
              </a:r>
              <a:r>
                <a:rPr lang="en-US" altLang="zh-TW" sz="1400" b="1" dirty="0" err="1">
                  <a:solidFill>
                    <a:schemeClr val="bg1"/>
                  </a:solidFill>
                  <a:latin typeface="+mn-ea"/>
                </a:rPr>
                <a:t>AKChecker</a:t>
              </a:r>
              <a:r>
                <a:rPr lang="en-US" altLang="zh-TW" sz="1400" b="1" dirty="0">
                  <a:solidFill>
                    <a:schemeClr val="bg1"/>
                  </a:solidFill>
                  <a:latin typeface="+mn-ea"/>
                </a:rPr>
                <a:t> captures password ! </a:t>
              </a:r>
              <a:endParaRPr lang="zh-TW" altLang="en-US" sz="1400" b="1" dirty="0">
                <a:solidFill>
                  <a:schemeClr val="bg1"/>
                </a:solidFill>
                <a:latin typeface="+mn-ea"/>
              </a:endParaRPr>
            </a:p>
          </p:txBody>
        </p:sp>
        <p:sp>
          <p:nvSpPr>
            <p:cNvPr id="18" name="圓角矩形 17"/>
            <p:cNvSpPr/>
            <p:nvPr/>
          </p:nvSpPr>
          <p:spPr>
            <a:xfrm>
              <a:off x="2411760" y="2204864"/>
              <a:ext cx="5671757" cy="3600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ltLang="zh-TW" sz="1400" b="1" dirty="0">
                  <a:solidFill>
                    <a:schemeClr val="bg1"/>
                  </a:solidFill>
                  <a:latin typeface="+mn-ea"/>
                </a:rPr>
                <a:t>normal </a:t>
              </a:r>
              <a:r>
                <a:rPr lang="en-US" altLang="zh-TW" sz="1400" b="1" dirty="0" err="1">
                  <a:solidFill>
                    <a:schemeClr val="bg1"/>
                  </a:solidFill>
                  <a:latin typeface="+mn-ea"/>
                </a:rPr>
                <a:t>keylogger</a:t>
              </a:r>
              <a:r>
                <a:rPr lang="en-US" altLang="zh-TW" sz="1400" b="1" dirty="0">
                  <a:solidFill>
                    <a:schemeClr val="bg1"/>
                  </a:solidFill>
                  <a:latin typeface="+mn-ea"/>
                </a:rPr>
                <a:t> can get real user input password ! No protection !</a:t>
              </a:r>
              <a:endParaRPr lang="zh-TW" altLang="en-US" sz="1400" b="1" dirty="0">
                <a:solidFill>
                  <a:schemeClr val="bg1"/>
                </a:solidFill>
                <a:latin typeface="+mn-ea"/>
              </a:endParaRPr>
            </a:p>
          </p:txBody>
        </p:sp>
        <p:sp>
          <p:nvSpPr>
            <p:cNvPr id="19" name="橢圓 18"/>
            <p:cNvSpPr/>
            <p:nvPr/>
          </p:nvSpPr>
          <p:spPr>
            <a:xfrm>
              <a:off x="1907704" y="2204864"/>
              <a:ext cx="360040"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400" dirty="0">
                  <a:latin typeface="+mn-ea"/>
                </a:rPr>
                <a:t>3</a:t>
              </a:r>
              <a:endParaRPr lang="zh-TW" altLang="en-US" sz="1400" dirty="0">
                <a:latin typeface="+mn-ea"/>
              </a:endParaRPr>
            </a:p>
          </p:txBody>
        </p:sp>
        <p:sp>
          <p:nvSpPr>
            <p:cNvPr id="20" name="橢圓 19"/>
            <p:cNvSpPr/>
            <p:nvPr/>
          </p:nvSpPr>
          <p:spPr>
            <a:xfrm>
              <a:off x="683568" y="5301208"/>
              <a:ext cx="360040" cy="36004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TW" sz="1400" dirty="0">
                  <a:latin typeface="+mn-ea"/>
                </a:rPr>
                <a:t>2</a:t>
              </a:r>
              <a:endParaRPr lang="zh-TW" altLang="en-US" sz="1400" dirty="0">
                <a:latin typeface="+mn-ea"/>
              </a:endParaRPr>
            </a:p>
          </p:txBody>
        </p:sp>
        <p:sp>
          <p:nvSpPr>
            <p:cNvPr id="21" name="橢圓 20"/>
            <p:cNvSpPr/>
            <p:nvPr/>
          </p:nvSpPr>
          <p:spPr>
            <a:xfrm>
              <a:off x="1259632" y="4581128"/>
              <a:ext cx="360040"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400" dirty="0">
                  <a:latin typeface="+mn-ea"/>
                </a:rPr>
                <a:t>1</a:t>
              </a:r>
              <a:endParaRPr lang="zh-TW" altLang="en-US" sz="1400" dirty="0">
                <a:latin typeface="+mn-ea"/>
              </a:endParaRPr>
            </a:p>
          </p:txBody>
        </p:sp>
      </p:grpSp>
    </p:spTree>
    <p:extLst>
      <p:ext uri="{BB962C8B-B14F-4D97-AF65-F5344CB8AC3E}">
        <p14:creationId xmlns:p14="http://schemas.microsoft.com/office/powerpoint/2010/main" val="7688199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98326" y="710208"/>
            <a:ext cx="8450138" cy="990600"/>
          </a:xfrm>
        </p:spPr>
        <p:txBody>
          <a:bodyPr>
            <a:normAutofit fontScale="90000"/>
          </a:bodyPr>
          <a:lstStyle/>
          <a:p>
            <a:r>
              <a:rPr lang="en-US" altLang="zh-TW" b="1" dirty="0" err="1" smtClean="0">
                <a:latin typeface="+mn-ea"/>
                <a:ea typeface="+mn-ea"/>
              </a:rPr>
              <a:t>AKChecker</a:t>
            </a:r>
            <a:r>
              <a:rPr lang="zh-TW" altLang="en-US" sz="1800" b="1" dirty="0">
                <a:latin typeface="+mn-ea"/>
                <a:ea typeface="+mn-ea"/>
              </a:rPr>
              <a:t>（</a:t>
            </a:r>
            <a:r>
              <a:rPr lang="zh-TW" altLang="en-US" sz="1800" dirty="0">
                <a:latin typeface="+mn-ea"/>
                <a:ea typeface="+mn-ea"/>
              </a:rPr>
              <a:t>滲透性測試軟體）</a:t>
            </a:r>
            <a:r>
              <a:rPr lang="en-US" altLang="zh-TW" b="1" dirty="0" smtClean="0">
                <a:latin typeface="+mn-ea"/>
                <a:ea typeface="+mn-ea"/>
              </a:rPr>
              <a:t>in South Korea …</a:t>
            </a:r>
            <a:endParaRPr lang="zh-TW" altLang="en-US" b="1" dirty="0">
              <a:latin typeface="+mn-ea"/>
              <a:ea typeface="+mn-ea"/>
            </a:endParaRPr>
          </a:p>
        </p:txBody>
      </p:sp>
      <p:sp>
        <p:nvSpPr>
          <p:cNvPr id="5" name="投影片編號版面配置區 4"/>
          <p:cNvSpPr>
            <a:spLocks noGrp="1"/>
          </p:cNvSpPr>
          <p:nvPr>
            <p:ph type="sldNum" sz="quarter" idx="4294967295"/>
          </p:nvPr>
        </p:nvSpPr>
        <p:spPr>
          <a:xfrm>
            <a:off x="674638" y="6368335"/>
            <a:ext cx="5004649" cy="365125"/>
          </a:xfrm>
          <a:prstGeom prst="rect">
            <a:avLst/>
          </a:prstGeom>
        </p:spPr>
        <p:txBody>
          <a:bodyPr/>
          <a:lstStyle/>
          <a:p>
            <a:fld id="{D57F1E4F-1CFF-5643-939E-217C01CDF565}" type="slidenum">
              <a:rPr lang="en-US" smtClean="0"/>
              <a:pPr/>
              <a:t>61</a:t>
            </a:fld>
            <a:endParaRPr lang="en-US" dirty="0"/>
          </a:p>
        </p:txBody>
      </p:sp>
      <p:pic>
        <p:nvPicPr>
          <p:cNvPr id="6" name="南韓網銀 軟體防鍵盤側錄">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1103" y="1809751"/>
            <a:ext cx="3948744" cy="2961557"/>
          </a:xfrm>
          <a:prstGeom prst="rect">
            <a:avLst/>
          </a:prstGeom>
        </p:spPr>
      </p:pic>
      <p:sp>
        <p:nvSpPr>
          <p:cNvPr id="2" name="矩形 1"/>
          <p:cNvSpPr/>
          <p:nvPr/>
        </p:nvSpPr>
        <p:spPr>
          <a:xfrm>
            <a:off x="467544" y="4863441"/>
            <a:ext cx="7813278" cy="1477328"/>
          </a:xfrm>
          <a:prstGeom prst="rect">
            <a:avLst/>
          </a:prstGeom>
        </p:spPr>
        <p:txBody>
          <a:bodyPr wrap="square">
            <a:spAutoFit/>
          </a:bodyPr>
          <a:lstStyle/>
          <a:p>
            <a:pPr algn="just"/>
            <a:r>
              <a:rPr lang="zh-TW" altLang="en-US" dirty="0"/>
              <a:t>於此影片為</a:t>
            </a:r>
            <a:r>
              <a:rPr lang="en-US" altLang="zh-TW" dirty="0"/>
              <a:t>2010</a:t>
            </a:r>
            <a:r>
              <a:rPr lang="zh-TW" altLang="en-US" dirty="0"/>
              <a:t>年奧樂應南韓網路銀行之要求，對其線上使用之軟體鍵盤輸入加密系統進行滲透性測試所錄製之影像。在</a:t>
            </a:r>
            <a:r>
              <a:rPr lang="en-US" altLang="zh-TW" dirty="0"/>
              <a:t>2011/2012</a:t>
            </a:r>
            <a:r>
              <a:rPr lang="zh-TW" altLang="en-US" dirty="0"/>
              <a:t>年還登上南韓的電視新聞（</a:t>
            </a:r>
            <a:r>
              <a:rPr lang="en-US" altLang="zh-TW" dirty="0"/>
              <a:t>YouTube</a:t>
            </a:r>
            <a:r>
              <a:rPr lang="zh-TW" altLang="en-US" dirty="0"/>
              <a:t>上可搜尋），其中新聞報導表示其網路銀行安全系統已不足已應付駭客，必須要更新。最後結果是南韓網路銀行安全系統之規定由鍵盤防駭軟體更改為鍵盤防駭系統（必須要有硬體來加強）。</a:t>
            </a:r>
            <a:endParaRPr lang="en-US" altLang="zh-TW" dirty="0"/>
          </a:p>
        </p:txBody>
      </p:sp>
      <p:sp>
        <p:nvSpPr>
          <p:cNvPr id="7" name="矩形 6"/>
          <p:cNvSpPr/>
          <p:nvPr/>
        </p:nvSpPr>
        <p:spPr>
          <a:xfrm>
            <a:off x="4609521" y="2180970"/>
            <a:ext cx="2517036" cy="715581"/>
          </a:xfrm>
          <a:prstGeom prst="rect">
            <a:avLst/>
          </a:prstGeom>
        </p:spPr>
        <p:txBody>
          <a:bodyPr wrap="none">
            <a:spAutoFit/>
          </a:bodyPr>
          <a:lstStyle/>
          <a:p>
            <a:r>
              <a:rPr lang="en-US" altLang="zh-TW" sz="2400" b="1" dirty="0"/>
              <a:t>YouTube:</a:t>
            </a:r>
          </a:p>
          <a:p>
            <a:r>
              <a:rPr lang="zh-TW" altLang="en-US" sz="825" dirty="0">
                <a:hlinkClick r:id="rId6"/>
              </a:rPr>
              <a:t>http://www.youtube.com/watch?v=YqXtRRuagz0</a:t>
            </a:r>
            <a:endParaRPr lang="en-US" altLang="zh-TW" sz="825" dirty="0"/>
          </a:p>
          <a:p>
            <a:endParaRPr lang="en-US" altLang="zh-TW" sz="825" dirty="0"/>
          </a:p>
        </p:txBody>
      </p:sp>
    </p:spTree>
    <p:extLst>
      <p:ext uri="{BB962C8B-B14F-4D97-AF65-F5344CB8AC3E}">
        <p14:creationId xmlns:p14="http://schemas.microsoft.com/office/powerpoint/2010/main" val="65568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989138895"/>
              </p:ext>
            </p:extLst>
          </p:nvPr>
        </p:nvGraphicFramePr>
        <p:xfrm>
          <a:off x="0" y="1653112"/>
          <a:ext cx="9144002" cy="4944239"/>
        </p:xfrm>
        <a:graphic>
          <a:graphicData uri="http://schemas.openxmlformats.org/drawingml/2006/table">
            <a:tbl>
              <a:tblPr firstRow="1" firstCol="1" bandRow="1">
                <a:tableStyleId>{5202B0CA-FC54-4496-8BCA-5EF66A818D29}</a:tableStyleId>
              </a:tblPr>
              <a:tblGrid>
                <a:gridCol w="621643"/>
                <a:gridCol w="3603712"/>
                <a:gridCol w="1291726"/>
                <a:gridCol w="1187781"/>
                <a:gridCol w="1187781"/>
                <a:gridCol w="1251359"/>
              </a:tblGrid>
              <a:tr h="691575">
                <a:tc>
                  <a:txBody>
                    <a:bodyPr/>
                    <a:lstStyle/>
                    <a:p>
                      <a:pPr algn="ctr">
                        <a:lnSpc>
                          <a:spcPct val="100000"/>
                        </a:lnSpc>
                        <a:spcAft>
                          <a:spcPts val="0"/>
                        </a:spcAft>
                      </a:pPr>
                      <a:r>
                        <a:rPr lang="en-US" sz="2200" b="0" kern="100" dirty="0">
                          <a:effectLst/>
                          <a:latin typeface="+mn-ea"/>
                          <a:ea typeface="+mn-ea"/>
                        </a:rPr>
                        <a:t>No.</a:t>
                      </a:r>
                      <a:endParaRPr lang="zh-TW" sz="2200" b="0" kern="100" dirty="0">
                        <a:effectLst/>
                        <a:latin typeface="+mn-ea"/>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200" b="0" kern="100" dirty="0" smtClean="0">
                          <a:effectLst/>
                          <a:latin typeface="+mn-ea"/>
                          <a:ea typeface="+mn-ea"/>
                        </a:rPr>
                        <a:t>Test Item</a:t>
                      </a:r>
                      <a:endParaRPr lang="zh-TW" sz="2200" b="0" kern="100" dirty="0">
                        <a:effectLst/>
                        <a:latin typeface="+mn-ea"/>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200" b="0" kern="100" dirty="0">
                          <a:effectLst/>
                          <a:latin typeface="+mn-ea"/>
                          <a:ea typeface="+mn-ea"/>
                        </a:rPr>
                        <a:t>Bank A</a:t>
                      </a:r>
                      <a:endParaRPr lang="zh-TW" sz="2200" b="0" kern="100" dirty="0">
                        <a:effectLst/>
                        <a:latin typeface="+mn-ea"/>
                        <a:ea typeface="+mn-ea"/>
                      </a:endParaRPr>
                    </a:p>
                    <a:p>
                      <a:pPr algn="ctr">
                        <a:lnSpc>
                          <a:spcPct val="100000"/>
                        </a:lnSpc>
                        <a:spcAft>
                          <a:spcPts val="0"/>
                        </a:spcAft>
                      </a:pPr>
                      <a:r>
                        <a:rPr lang="en-US" sz="2200" b="0" kern="100" dirty="0" err="1">
                          <a:effectLst/>
                          <a:latin typeface="+mn-ea"/>
                          <a:ea typeface="+mn-ea"/>
                        </a:rPr>
                        <a:t>S.Korea</a:t>
                      </a:r>
                      <a:endParaRPr lang="zh-TW" sz="2200" b="0" kern="100" dirty="0">
                        <a:effectLst/>
                        <a:latin typeface="+mn-ea"/>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200" b="0" kern="100" dirty="0">
                          <a:effectLst/>
                          <a:latin typeface="+mn-ea"/>
                          <a:ea typeface="+mn-ea"/>
                        </a:rPr>
                        <a:t>Bank B</a:t>
                      </a:r>
                      <a:endParaRPr lang="zh-TW" sz="2200" b="0" kern="100" dirty="0">
                        <a:effectLst/>
                        <a:latin typeface="+mn-ea"/>
                        <a:ea typeface="+mn-ea"/>
                      </a:endParaRPr>
                    </a:p>
                    <a:p>
                      <a:pPr algn="ctr">
                        <a:lnSpc>
                          <a:spcPct val="100000"/>
                        </a:lnSpc>
                        <a:spcAft>
                          <a:spcPts val="0"/>
                        </a:spcAft>
                      </a:pPr>
                      <a:r>
                        <a:rPr lang="en-US" sz="2200" b="0" kern="100" dirty="0">
                          <a:effectLst/>
                          <a:latin typeface="+mn-ea"/>
                          <a:ea typeface="+mn-ea"/>
                        </a:rPr>
                        <a:t>China</a:t>
                      </a:r>
                      <a:endParaRPr lang="zh-TW" sz="2200" b="0" kern="100" dirty="0">
                        <a:effectLst/>
                        <a:latin typeface="+mn-ea"/>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200" b="0" kern="100" dirty="0">
                          <a:effectLst/>
                          <a:latin typeface="+mn-ea"/>
                          <a:ea typeface="+mn-ea"/>
                        </a:rPr>
                        <a:t>Bank C</a:t>
                      </a:r>
                      <a:endParaRPr lang="zh-TW" sz="2200" b="0" kern="100" dirty="0">
                        <a:effectLst/>
                        <a:latin typeface="+mn-ea"/>
                        <a:ea typeface="+mn-ea"/>
                      </a:endParaRPr>
                    </a:p>
                    <a:p>
                      <a:pPr algn="ctr">
                        <a:lnSpc>
                          <a:spcPct val="100000"/>
                        </a:lnSpc>
                        <a:spcAft>
                          <a:spcPts val="0"/>
                        </a:spcAft>
                      </a:pPr>
                      <a:r>
                        <a:rPr lang="en-US" sz="2200" b="0" kern="100" dirty="0">
                          <a:effectLst/>
                          <a:latin typeface="+mn-ea"/>
                          <a:ea typeface="+mn-ea"/>
                        </a:rPr>
                        <a:t>China</a:t>
                      </a:r>
                      <a:endParaRPr lang="zh-TW" sz="2200" b="0" kern="100" dirty="0">
                        <a:effectLst/>
                        <a:latin typeface="+mn-ea"/>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200" b="0" kern="100" dirty="0">
                          <a:effectLst/>
                          <a:latin typeface="+mn-ea"/>
                          <a:ea typeface="+mn-ea"/>
                        </a:rPr>
                        <a:t>Bank D</a:t>
                      </a:r>
                      <a:endParaRPr lang="zh-TW" sz="2200" b="0" kern="100" dirty="0">
                        <a:effectLst/>
                        <a:latin typeface="+mn-ea"/>
                        <a:ea typeface="+mn-ea"/>
                      </a:endParaRPr>
                    </a:p>
                    <a:p>
                      <a:pPr algn="ctr">
                        <a:lnSpc>
                          <a:spcPct val="100000"/>
                        </a:lnSpc>
                        <a:spcAft>
                          <a:spcPts val="0"/>
                        </a:spcAft>
                      </a:pPr>
                      <a:r>
                        <a:rPr lang="en-US" sz="2200" b="0" kern="100" dirty="0">
                          <a:effectLst/>
                          <a:latin typeface="+mn-ea"/>
                          <a:ea typeface="+mn-ea"/>
                        </a:rPr>
                        <a:t>Taiwan</a:t>
                      </a:r>
                      <a:endParaRPr lang="zh-TW" sz="2200" b="0" kern="100" dirty="0">
                        <a:effectLst/>
                        <a:latin typeface="+mn-ea"/>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1583">
                <a:tc>
                  <a:txBody>
                    <a:bodyPr/>
                    <a:lstStyle/>
                    <a:p>
                      <a:pPr algn="ctr">
                        <a:lnSpc>
                          <a:spcPct val="200000"/>
                        </a:lnSpc>
                        <a:spcAft>
                          <a:spcPts val="0"/>
                        </a:spcAft>
                      </a:pPr>
                      <a:r>
                        <a:rPr lang="en-US" sz="2000" kern="100" dirty="0">
                          <a:effectLst/>
                          <a:latin typeface="+mn-ea"/>
                          <a:ea typeface="+mn-ea"/>
                        </a:rPr>
                        <a:t>1</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200000"/>
                        </a:lnSpc>
                        <a:spcAft>
                          <a:spcPts val="0"/>
                        </a:spcAft>
                      </a:pPr>
                      <a:r>
                        <a:rPr lang="en-US" sz="2000" kern="100" dirty="0" err="1">
                          <a:effectLst/>
                          <a:latin typeface="+mn-ea"/>
                          <a:ea typeface="+mn-ea"/>
                        </a:rPr>
                        <a:t>Ardamax</a:t>
                      </a:r>
                      <a:r>
                        <a:rPr lang="en-US" sz="2000" kern="100" dirty="0">
                          <a:effectLst/>
                          <a:latin typeface="+mn-ea"/>
                          <a:ea typeface="+mn-ea"/>
                        </a:rPr>
                        <a:t> </a:t>
                      </a:r>
                      <a:r>
                        <a:rPr lang="en-US" sz="2000" kern="100" dirty="0" err="1">
                          <a:effectLst/>
                          <a:latin typeface="+mn-ea"/>
                          <a:ea typeface="+mn-ea"/>
                        </a:rPr>
                        <a:t>Keylogger</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 </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 </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 </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a:effectLst/>
                          <a:latin typeface="+mn-ea"/>
                          <a:ea typeface="+mn-ea"/>
                        </a:rPr>
                        <a:t>V</a:t>
                      </a:r>
                      <a:endParaRPr lang="zh-TW" sz="2000" kern="10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1583">
                <a:tc>
                  <a:txBody>
                    <a:bodyPr/>
                    <a:lstStyle/>
                    <a:p>
                      <a:pPr algn="ctr">
                        <a:lnSpc>
                          <a:spcPct val="200000"/>
                        </a:lnSpc>
                        <a:spcAft>
                          <a:spcPts val="0"/>
                        </a:spcAft>
                      </a:pPr>
                      <a:r>
                        <a:rPr lang="en-US" sz="2000" kern="100" dirty="0">
                          <a:effectLst/>
                          <a:latin typeface="+mn-ea"/>
                          <a:ea typeface="+mn-ea"/>
                        </a:rPr>
                        <a:t>2</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200000"/>
                        </a:lnSpc>
                        <a:spcAft>
                          <a:spcPts val="0"/>
                        </a:spcAft>
                      </a:pPr>
                      <a:r>
                        <a:rPr lang="en-US" sz="2000" kern="100" dirty="0">
                          <a:effectLst/>
                          <a:latin typeface="+mn-ea"/>
                          <a:ea typeface="+mn-ea"/>
                        </a:rPr>
                        <a:t>Firewall Leakage Tester</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 </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 </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 </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V</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1583">
                <a:tc>
                  <a:txBody>
                    <a:bodyPr/>
                    <a:lstStyle/>
                    <a:p>
                      <a:pPr algn="ctr">
                        <a:lnSpc>
                          <a:spcPct val="200000"/>
                        </a:lnSpc>
                        <a:spcAft>
                          <a:spcPts val="0"/>
                        </a:spcAft>
                      </a:pPr>
                      <a:r>
                        <a:rPr lang="en-US" sz="2000" kern="100" dirty="0">
                          <a:effectLst/>
                          <a:latin typeface="+mn-ea"/>
                          <a:ea typeface="+mn-ea"/>
                        </a:rPr>
                        <a:t>3</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200000"/>
                        </a:lnSpc>
                        <a:spcAft>
                          <a:spcPts val="0"/>
                        </a:spcAft>
                      </a:pPr>
                      <a:r>
                        <a:rPr lang="en-US" sz="2000" kern="100" dirty="0">
                          <a:effectLst/>
                          <a:latin typeface="+mn-ea"/>
                          <a:ea typeface="+mn-ea"/>
                        </a:rPr>
                        <a:t>KB class driver</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 </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 </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 </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V</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1583">
                <a:tc>
                  <a:txBody>
                    <a:bodyPr/>
                    <a:lstStyle/>
                    <a:p>
                      <a:pPr algn="ctr">
                        <a:lnSpc>
                          <a:spcPct val="200000"/>
                        </a:lnSpc>
                        <a:spcAft>
                          <a:spcPts val="0"/>
                        </a:spcAft>
                      </a:pPr>
                      <a:r>
                        <a:rPr lang="en-US" sz="2000" kern="100">
                          <a:effectLst/>
                          <a:latin typeface="+mn-ea"/>
                          <a:ea typeface="+mn-ea"/>
                        </a:rPr>
                        <a:t>4</a:t>
                      </a:r>
                      <a:endParaRPr lang="zh-TW" sz="2000" kern="10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200000"/>
                        </a:lnSpc>
                        <a:spcAft>
                          <a:spcPts val="0"/>
                        </a:spcAft>
                      </a:pPr>
                      <a:r>
                        <a:rPr lang="en-US" sz="2000" kern="100" dirty="0">
                          <a:effectLst/>
                          <a:latin typeface="+mn-ea"/>
                          <a:ea typeface="+mn-ea"/>
                        </a:rPr>
                        <a:t>PS2 KB 8042 port driver</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a:effectLst/>
                          <a:latin typeface="+mn-ea"/>
                          <a:ea typeface="+mn-ea"/>
                        </a:rPr>
                        <a:t> </a:t>
                      </a:r>
                      <a:endParaRPr lang="zh-TW" sz="2000" kern="10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 </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V</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V</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1583">
                <a:tc>
                  <a:txBody>
                    <a:bodyPr/>
                    <a:lstStyle/>
                    <a:p>
                      <a:pPr algn="ctr">
                        <a:lnSpc>
                          <a:spcPct val="200000"/>
                        </a:lnSpc>
                        <a:spcAft>
                          <a:spcPts val="0"/>
                        </a:spcAft>
                      </a:pPr>
                      <a:r>
                        <a:rPr lang="en-US" sz="2000" kern="100">
                          <a:effectLst/>
                          <a:latin typeface="+mn-ea"/>
                          <a:ea typeface="+mn-ea"/>
                        </a:rPr>
                        <a:t>5</a:t>
                      </a:r>
                      <a:endParaRPr lang="zh-TW" sz="2000" kern="10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200000"/>
                        </a:lnSpc>
                        <a:spcAft>
                          <a:spcPts val="0"/>
                        </a:spcAft>
                      </a:pPr>
                      <a:r>
                        <a:rPr lang="en-US" sz="2000" kern="100" dirty="0">
                          <a:effectLst/>
                          <a:latin typeface="+mn-ea"/>
                          <a:ea typeface="+mn-ea"/>
                        </a:rPr>
                        <a:t>APIC IRQ1 Vector (KB IRQ1)</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a:effectLst/>
                          <a:latin typeface="+mn-ea"/>
                          <a:ea typeface="+mn-ea"/>
                        </a:rPr>
                        <a:t> </a:t>
                      </a:r>
                      <a:endParaRPr lang="zh-TW" sz="2000" kern="10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a:effectLst/>
                          <a:latin typeface="+mn-ea"/>
                          <a:ea typeface="+mn-ea"/>
                        </a:rPr>
                        <a:t> </a:t>
                      </a:r>
                      <a:endParaRPr lang="zh-TW" sz="2000" kern="10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V</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V</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1583">
                <a:tc>
                  <a:txBody>
                    <a:bodyPr/>
                    <a:lstStyle/>
                    <a:p>
                      <a:pPr algn="ctr">
                        <a:lnSpc>
                          <a:spcPct val="200000"/>
                        </a:lnSpc>
                        <a:spcAft>
                          <a:spcPts val="0"/>
                        </a:spcAft>
                      </a:pPr>
                      <a:r>
                        <a:rPr lang="en-US" sz="2000" kern="100">
                          <a:effectLst/>
                          <a:latin typeface="+mn-ea"/>
                          <a:ea typeface="+mn-ea"/>
                        </a:rPr>
                        <a:t>6</a:t>
                      </a:r>
                      <a:endParaRPr lang="zh-TW" sz="2000" kern="10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200000"/>
                        </a:lnSpc>
                        <a:spcAft>
                          <a:spcPts val="0"/>
                        </a:spcAft>
                      </a:pPr>
                      <a:r>
                        <a:rPr lang="en-US" sz="2000" kern="100" dirty="0">
                          <a:effectLst/>
                          <a:latin typeface="+mn-ea"/>
                          <a:ea typeface="+mn-ea"/>
                        </a:rPr>
                        <a:t>Polling KB IO 60/64h</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 </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a:effectLst/>
                          <a:latin typeface="+mn-ea"/>
                          <a:ea typeface="+mn-ea"/>
                        </a:rPr>
                        <a:t>V</a:t>
                      </a:r>
                      <a:endParaRPr lang="zh-TW" sz="2000" kern="10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a:effectLst/>
                          <a:latin typeface="+mn-ea"/>
                          <a:ea typeface="+mn-ea"/>
                        </a:rPr>
                        <a:t>V</a:t>
                      </a:r>
                      <a:endParaRPr lang="zh-TW" sz="2000" kern="10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V</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1583">
                <a:tc>
                  <a:txBody>
                    <a:bodyPr/>
                    <a:lstStyle/>
                    <a:p>
                      <a:pPr algn="ctr">
                        <a:lnSpc>
                          <a:spcPct val="200000"/>
                        </a:lnSpc>
                        <a:spcAft>
                          <a:spcPts val="0"/>
                        </a:spcAft>
                      </a:pPr>
                      <a:r>
                        <a:rPr lang="en-US" sz="2000" kern="100" dirty="0">
                          <a:effectLst/>
                          <a:latin typeface="+mn-ea"/>
                          <a:ea typeface="+mn-ea"/>
                        </a:rPr>
                        <a:t>7</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200000"/>
                        </a:lnSpc>
                        <a:spcAft>
                          <a:spcPts val="0"/>
                        </a:spcAft>
                      </a:pPr>
                      <a:r>
                        <a:rPr lang="en-US" sz="2000" kern="100" dirty="0">
                          <a:effectLst/>
                          <a:latin typeface="+mn-ea"/>
                          <a:ea typeface="+mn-ea"/>
                        </a:rPr>
                        <a:t>Debug Registers KB IO 60/64h</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V</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a:effectLst/>
                          <a:latin typeface="+mn-ea"/>
                          <a:ea typeface="+mn-ea"/>
                        </a:rPr>
                        <a:t>V</a:t>
                      </a:r>
                      <a:endParaRPr lang="zh-TW" sz="2000" kern="10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a:effectLst/>
                          <a:latin typeface="+mn-ea"/>
                          <a:ea typeface="+mn-ea"/>
                        </a:rPr>
                        <a:t>V</a:t>
                      </a:r>
                      <a:endParaRPr lang="zh-TW" sz="2000" kern="10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V</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1583">
                <a:tc>
                  <a:txBody>
                    <a:bodyPr/>
                    <a:lstStyle/>
                    <a:p>
                      <a:pPr algn="ctr">
                        <a:lnSpc>
                          <a:spcPct val="200000"/>
                        </a:lnSpc>
                        <a:spcAft>
                          <a:spcPts val="0"/>
                        </a:spcAft>
                      </a:pPr>
                      <a:r>
                        <a:rPr lang="en-US" sz="2000" kern="100" dirty="0">
                          <a:effectLst/>
                          <a:latin typeface="+mn-ea"/>
                          <a:ea typeface="+mn-ea"/>
                        </a:rPr>
                        <a:t>8</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200000"/>
                        </a:lnSpc>
                        <a:spcAft>
                          <a:spcPts val="0"/>
                        </a:spcAft>
                      </a:pPr>
                      <a:r>
                        <a:rPr lang="en-US" sz="2000" kern="100" dirty="0">
                          <a:effectLst/>
                          <a:latin typeface="+mn-ea"/>
                          <a:ea typeface="+mn-ea"/>
                        </a:rPr>
                        <a:t>SMI# KB IO 60/64h </a:t>
                      </a:r>
                      <a:r>
                        <a:rPr lang="en-US" sz="2000" kern="100" baseline="30000" dirty="0">
                          <a:effectLst/>
                          <a:latin typeface="+mn-ea"/>
                          <a:ea typeface="+mn-ea"/>
                        </a:rPr>
                        <a:t>1</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V</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V</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V</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200000"/>
                        </a:lnSpc>
                        <a:spcAft>
                          <a:spcPts val="0"/>
                        </a:spcAft>
                      </a:pPr>
                      <a:r>
                        <a:rPr lang="en-US" sz="2000" kern="100" dirty="0">
                          <a:effectLst/>
                          <a:latin typeface="+mn-ea"/>
                          <a:ea typeface="+mn-ea"/>
                        </a:rPr>
                        <a:t>V</a:t>
                      </a:r>
                      <a:endParaRPr lang="zh-TW" sz="2000" kern="100" dirty="0">
                        <a:effectLst/>
                        <a:latin typeface="+mn-ea"/>
                        <a:ea typeface="+mn-ea"/>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標題 2"/>
          <p:cNvSpPr>
            <a:spLocks noGrp="1"/>
          </p:cNvSpPr>
          <p:nvPr>
            <p:ph type="title"/>
          </p:nvPr>
        </p:nvSpPr>
        <p:spPr>
          <a:xfrm>
            <a:off x="467129" y="332656"/>
            <a:ext cx="8425351" cy="990600"/>
          </a:xfrm>
        </p:spPr>
        <p:txBody>
          <a:bodyPr>
            <a:noAutofit/>
          </a:bodyPr>
          <a:lstStyle/>
          <a:p>
            <a:pPr algn="l"/>
            <a:r>
              <a:rPr lang="en-US" altLang="zh-TW" b="1" dirty="0">
                <a:latin typeface="+mn-ea"/>
                <a:ea typeface="+mn-ea"/>
              </a:rPr>
              <a:t>Anti-</a:t>
            </a:r>
            <a:r>
              <a:rPr lang="en-US" altLang="zh-TW" b="1" dirty="0" err="1">
                <a:latin typeface="+mn-ea"/>
                <a:ea typeface="+mn-ea"/>
              </a:rPr>
              <a:t>Keylogger</a:t>
            </a:r>
            <a:r>
              <a:rPr lang="en-US" altLang="zh-TW" b="1" dirty="0">
                <a:latin typeface="+mn-ea"/>
                <a:ea typeface="+mn-ea"/>
              </a:rPr>
              <a:t> Checker </a:t>
            </a:r>
            <a:r>
              <a:rPr lang="en-US" altLang="zh-TW" b="1" dirty="0" smtClean="0">
                <a:latin typeface="+mn-ea"/>
                <a:ea typeface="+mn-ea"/>
              </a:rPr>
              <a:t>Results</a:t>
            </a:r>
            <a:endParaRPr lang="zh-TW" altLang="en-US" sz="2800" b="1" dirty="0">
              <a:latin typeface="+mn-ea"/>
              <a:ea typeface="+mn-ea"/>
            </a:endParaRPr>
          </a:p>
        </p:txBody>
      </p:sp>
      <p:sp>
        <p:nvSpPr>
          <p:cNvPr id="5" name="投影片編號版面配置區 4"/>
          <p:cNvSpPr>
            <a:spLocks noGrp="1"/>
          </p:cNvSpPr>
          <p:nvPr>
            <p:ph type="sldNum" sz="quarter" idx="4294967295"/>
          </p:nvPr>
        </p:nvSpPr>
        <p:spPr>
          <a:xfrm>
            <a:off x="2411760" y="116632"/>
            <a:ext cx="5004649" cy="365125"/>
          </a:xfrm>
          <a:prstGeom prst="rect">
            <a:avLst/>
          </a:prstGeom>
        </p:spPr>
        <p:txBody>
          <a:bodyPr/>
          <a:lstStyle/>
          <a:p>
            <a:fld id="{D57F1E4F-1CFF-5643-939E-217C01CDF565}" type="slidenum">
              <a:rPr lang="en-US" sz="1200" smtClean="0"/>
              <a:pPr/>
              <a:t>62</a:t>
            </a:fld>
            <a:endParaRPr lang="en-US" sz="1200" dirty="0"/>
          </a:p>
        </p:txBody>
      </p:sp>
      <p:sp>
        <p:nvSpPr>
          <p:cNvPr id="7" name="矩形 6"/>
          <p:cNvSpPr/>
          <p:nvPr/>
        </p:nvSpPr>
        <p:spPr>
          <a:xfrm>
            <a:off x="3779912" y="1259468"/>
            <a:ext cx="5508104" cy="369332"/>
          </a:xfrm>
          <a:prstGeom prst="rect">
            <a:avLst/>
          </a:prstGeom>
        </p:spPr>
        <p:txBody>
          <a:bodyPr wrap="square">
            <a:spAutoFit/>
          </a:bodyPr>
          <a:lstStyle/>
          <a:p>
            <a:r>
              <a:rPr lang="en-US" altLang="zh-TW" dirty="0">
                <a:latin typeface="+mn-ea"/>
              </a:rPr>
              <a:t> </a:t>
            </a:r>
            <a:r>
              <a:rPr lang="en-US" altLang="zh-TW" dirty="0" smtClean="0">
                <a:latin typeface="+mn-ea"/>
              </a:rPr>
              <a:t>V    </a:t>
            </a:r>
            <a:r>
              <a:rPr lang="en-US" altLang="zh-TW" dirty="0">
                <a:latin typeface="+mn-ea"/>
              </a:rPr>
              <a:t>means the password is captured by the tool.</a:t>
            </a:r>
            <a:endParaRPr lang="zh-TW" altLang="en-US" dirty="0">
              <a:latin typeface="+mn-ea"/>
            </a:endParaRPr>
          </a:p>
        </p:txBody>
      </p:sp>
    </p:spTree>
    <p:extLst>
      <p:ext uri="{BB962C8B-B14F-4D97-AF65-F5344CB8AC3E}">
        <p14:creationId xmlns:p14="http://schemas.microsoft.com/office/powerpoint/2010/main" val="10400876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6000" dirty="0" smtClean="0">
                <a:latin typeface="+mn-ea"/>
                <a:ea typeface="+mn-ea"/>
              </a:rPr>
              <a:t>Agenda</a:t>
            </a:r>
            <a:endParaRPr lang="zh-TW" altLang="en-US" sz="6000" dirty="0">
              <a:latin typeface="+mn-ea"/>
              <a:ea typeface="+mn-ea"/>
            </a:endParaRPr>
          </a:p>
        </p:txBody>
      </p:sp>
      <p:sp>
        <p:nvSpPr>
          <p:cNvPr id="3" name="內容版面配置區 2"/>
          <p:cNvSpPr>
            <a:spLocks noGrp="1"/>
          </p:cNvSpPr>
          <p:nvPr>
            <p:ph idx="1"/>
          </p:nvPr>
        </p:nvSpPr>
        <p:spPr>
          <a:xfrm>
            <a:off x="685346" y="1732450"/>
            <a:ext cx="7765322" cy="4432854"/>
          </a:xfrm>
        </p:spPr>
        <p:txBody>
          <a:bodyPr>
            <a:noAutofit/>
          </a:bodyPr>
          <a:lstStyle/>
          <a:p>
            <a:pPr marL="36900" indent="0">
              <a:buNone/>
            </a:pPr>
            <a:r>
              <a:rPr lang="zh-TW" altLang="zh-TW" sz="3600" dirty="0">
                <a:solidFill>
                  <a:schemeClr val="bg1">
                    <a:lumMod val="75000"/>
                    <a:lumOff val="25000"/>
                  </a:schemeClr>
                </a:solidFill>
                <a:effectLst/>
              </a:rPr>
              <a:t>一、前言</a:t>
            </a:r>
          </a:p>
          <a:p>
            <a:pPr marL="36900" indent="0">
              <a:buNone/>
            </a:pPr>
            <a:r>
              <a:rPr lang="zh-TW" altLang="zh-TW" sz="3600" dirty="0" smtClean="0">
                <a:solidFill>
                  <a:schemeClr val="bg1">
                    <a:lumMod val="75000"/>
                    <a:lumOff val="25000"/>
                  </a:schemeClr>
                </a:solidFill>
                <a:effectLst/>
              </a:rPr>
              <a:t>二</a:t>
            </a:r>
            <a:r>
              <a:rPr lang="zh-TW" altLang="zh-TW" sz="3600" dirty="0">
                <a:solidFill>
                  <a:schemeClr val="bg1">
                    <a:lumMod val="75000"/>
                    <a:lumOff val="25000"/>
                  </a:schemeClr>
                </a:solidFill>
                <a:effectLst/>
              </a:rPr>
              <a:t>、國際相關法規</a:t>
            </a:r>
          </a:p>
          <a:p>
            <a:pPr marL="36900" indent="0">
              <a:buNone/>
            </a:pPr>
            <a:r>
              <a:rPr lang="zh-TW" altLang="zh-TW" sz="3600" dirty="0">
                <a:solidFill>
                  <a:schemeClr val="bg1">
                    <a:lumMod val="75000"/>
                    <a:lumOff val="25000"/>
                  </a:schemeClr>
                </a:solidFill>
                <a:effectLst/>
              </a:rPr>
              <a:t>三、相關網路銀行資訊安全技術說明</a:t>
            </a:r>
          </a:p>
          <a:p>
            <a:pPr marL="36900" indent="0">
              <a:buNone/>
            </a:pPr>
            <a:r>
              <a:rPr lang="zh-TW" altLang="zh-TW" sz="3600" dirty="0">
                <a:solidFill>
                  <a:schemeClr val="bg1">
                    <a:lumMod val="75000"/>
                    <a:lumOff val="25000"/>
                  </a:schemeClr>
                </a:solidFill>
                <a:effectLst/>
              </a:rPr>
              <a:t>四、鍵盤加密技術</a:t>
            </a:r>
            <a:r>
              <a:rPr lang="zh-TW" altLang="zh-TW" sz="3600" dirty="0" smtClean="0">
                <a:solidFill>
                  <a:schemeClr val="bg1">
                    <a:lumMod val="75000"/>
                    <a:lumOff val="25000"/>
                  </a:schemeClr>
                </a:solidFill>
                <a:effectLst/>
              </a:rPr>
              <a:t>說明</a:t>
            </a:r>
            <a:endParaRPr lang="en-US" altLang="zh-TW" sz="3600" dirty="0" smtClean="0">
              <a:solidFill>
                <a:schemeClr val="bg1">
                  <a:lumMod val="75000"/>
                  <a:lumOff val="25000"/>
                </a:schemeClr>
              </a:solidFill>
              <a:effectLst/>
            </a:endParaRPr>
          </a:p>
          <a:p>
            <a:pPr marL="36900" indent="0">
              <a:buNone/>
            </a:pPr>
            <a:r>
              <a:rPr lang="zh-TW" altLang="zh-TW" sz="3600" dirty="0">
                <a:solidFill>
                  <a:schemeClr val="bg1">
                    <a:lumMod val="75000"/>
                    <a:lumOff val="25000"/>
                  </a:schemeClr>
                </a:solidFill>
                <a:effectLst/>
              </a:rPr>
              <a:t>五、鍵盤加密技術安全分析</a:t>
            </a:r>
          </a:p>
          <a:p>
            <a:pPr marL="36900" indent="0">
              <a:buNone/>
            </a:pPr>
            <a:r>
              <a:rPr lang="zh-TW" altLang="zh-TW" sz="3600" dirty="0">
                <a:effectLst/>
              </a:rPr>
              <a:t>六、結論</a:t>
            </a:r>
          </a:p>
          <a:p>
            <a:pPr marL="36900" indent="0">
              <a:buNone/>
            </a:pPr>
            <a:endParaRPr lang="zh-TW" altLang="zh-TW" sz="3600" dirty="0">
              <a:effectLst/>
            </a:endParaRPr>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63</a:t>
            </a:fld>
            <a:endParaRPr lang="zh-TW" altLang="en-US"/>
          </a:p>
        </p:txBody>
      </p:sp>
    </p:spTree>
    <p:extLst>
      <p:ext uri="{BB962C8B-B14F-4D97-AF65-F5344CB8AC3E}">
        <p14:creationId xmlns:p14="http://schemas.microsoft.com/office/powerpoint/2010/main" val="1282258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5262563" y="1016582"/>
            <a:ext cx="3881438" cy="5148722"/>
          </a:xfrm>
          <a:prstGeom prst="rect">
            <a:avLst/>
          </a:prstGeom>
        </p:spPr>
      </p:pic>
      <p:sp>
        <p:nvSpPr>
          <p:cNvPr id="6" name="標題 5"/>
          <p:cNvSpPr>
            <a:spLocks noGrp="1"/>
          </p:cNvSpPr>
          <p:nvPr>
            <p:ph type="ctrTitle"/>
          </p:nvPr>
        </p:nvSpPr>
        <p:spPr>
          <a:xfrm>
            <a:off x="361950" y="2209798"/>
            <a:ext cx="5825202" cy="1234727"/>
          </a:xfrm>
        </p:spPr>
        <p:txBody>
          <a:bodyPr>
            <a:normAutofit fontScale="90000"/>
          </a:bodyPr>
          <a:lstStyle/>
          <a:p>
            <a:pPr algn="l"/>
            <a:r>
              <a:rPr lang="en-US" altLang="zh-TW" dirty="0" smtClean="0">
                <a:latin typeface="+mn-ea"/>
                <a:ea typeface="+mn-ea"/>
              </a:rPr>
              <a:t>Verizon </a:t>
            </a:r>
            <a:br>
              <a:rPr lang="en-US" altLang="zh-TW" dirty="0" smtClean="0">
                <a:latin typeface="+mn-ea"/>
                <a:ea typeface="+mn-ea"/>
              </a:rPr>
            </a:br>
            <a:r>
              <a:rPr lang="en-US" altLang="zh-TW" dirty="0" smtClean="0">
                <a:latin typeface="+mn-ea"/>
                <a:ea typeface="+mn-ea"/>
              </a:rPr>
              <a:t>DBIR </a:t>
            </a:r>
            <a:r>
              <a:rPr lang="en-US" altLang="zh-TW" dirty="0">
                <a:latin typeface="+mn-ea"/>
                <a:ea typeface="+mn-ea"/>
              </a:rPr>
              <a:t>2014 </a:t>
            </a:r>
            <a:r>
              <a:rPr lang="en-US" altLang="zh-TW" dirty="0" smtClean="0">
                <a:latin typeface="+mn-ea"/>
                <a:ea typeface="+mn-ea"/>
              </a:rPr>
              <a:t>Updated</a:t>
            </a:r>
            <a:endParaRPr lang="zh-TW" altLang="en-US" dirty="0">
              <a:latin typeface="+mn-ea"/>
              <a:ea typeface="+mn-ea"/>
            </a:endParaRPr>
          </a:p>
        </p:txBody>
      </p:sp>
      <p:sp>
        <p:nvSpPr>
          <p:cNvPr id="7" name="副標題 6"/>
          <p:cNvSpPr>
            <a:spLocks noGrp="1"/>
          </p:cNvSpPr>
          <p:nvPr>
            <p:ph type="subTitle" idx="1"/>
          </p:nvPr>
        </p:nvSpPr>
        <p:spPr>
          <a:xfrm>
            <a:off x="361950" y="3673123"/>
            <a:ext cx="7618412" cy="822674"/>
          </a:xfrm>
        </p:spPr>
        <p:txBody>
          <a:bodyPr>
            <a:normAutofit/>
          </a:bodyPr>
          <a:lstStyle/>
          <a:p>
            <a:pPr algn="l"/>
            <a:r>
              <a:rPr lang="en-US" altLang="zh-TW" sz="1400" dirty="0">
                <a:latin typeface="+mn-ea"/>
              </a:rPr>
              <a:t>To Know what is more important thing to protect your IPs.</a:t>
            </a:r>
          </a:p>
          <a:p>
            <a:pPr algn="l"/>
            <a:r>
              <a:rPr lang="en-US" altLang="zh-TW" sz="1400" dirty="0" smtClean="0">
                <a:latin typeface="+mn-ea"/>
              </a:rPr>
              <a:t>From </a:t>
            </a:r>
            <a:r>
              <a:rPr lang="en-US" altLang="zh-TW" sz="1400" dirty="0">
                <a:latin typeface="+mn-ea"/>
              </a:rPr>
              <a:t>95 countries / 63K security incidents</a:t>
            </a:r>
            <a:endParaRPr lang="zh-TW" altLang="en-US" sz="1400" dirty="0">
              <a:latin typeface="+mn-ea"/>
            </a:endParaRPr>
          </a:p>
        </p:txBody>
      </p:sp>
      <p:sp>
        <p:nvSpPr>
          <p:cNvPr id="5" name="投影片編號版面配置區 4"/>
          <p:cNvSpPr>
            <a:spLocks noGrp="1"/>
          </p:cNvSpPr>
          <p:nvPr>
            <p:ph type="sldNum" sz="quarter" idx="12"/>
          </p:nvPr>
        </p:nvSpPr>
        <p:spPr/>
        <p:txBody>
          <a:bodyPr/>
          <a:lstStyle/>
          <a:p>
            <a:fld id="{D57F1E4F-1CFF-5643-939E-217C01CDF565}" type="slidenum">
              <a:rPr lang="en-US" smtClean="0"/>
              <a:pPr/>
              <a:t>64</a:t>
            </a:fld>
            <a:endParaRPr lang="en-US" dirty="0"/>
          </a:p>
        </p:txBody>
      </p:sp>
      <p:sp>
        <p:nvSpPr>
          <p:cNvPr id="8" name="標題 5"/>
          <p:cNvSpPr txBox="1">
            <a:spLocks/>
          </p:cNvSpPr>
          <p:nvPr/>
        </p:nvSpPr>
        <p:spPr>
          <a:xfrm>
            <a:off x="361949" y="4427389"/>
            <a:ext cx="5825202" cy="1234727"/>
          </a:xfrm>
          <a:prstGeom prst="rect">
            <a:avLst/>
          </a:prstGeom>
        </p:spPr>
        <p:txBody>
          <a:bodyPr vert="horz" lIns="68580" tIns="34290" rIns="68580" bIns="3429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altLang="zh-TW" sz="4000" dirty="0">
                <a:solidFill>
                  <a:schemeClr val="tx1"/>
                </a:solidFill>
                <a:latin typeface="+mn-ea"/>
                <a:ea typeface="+mn-ea"/>
              </a:rPr>
              <a:t>Recommend MFA</a:t>
            </a:r>
          </a:p>
          <a:p>
            <a:pPr algn="l"/>
            <a:r>
              <a:rPr lang="en-US" altLang="zh-TW" sz="2800" dirty="0">
                <a:solidFill>
                  <a:schemeClr val="tx1"/>
                </a:solidFill>
                <a:latin typeface="+mn-ea"/>
                <a:ea typeface="+mn-ea"/>
              </a:rPr>
              <a:t>(Multi-Factor Authentication)</a:t>
            </a:r>
          </a:p>
        </p:txBody>
      </p:sp>
    </p:spTree>
    <p:extLst>
      <p:ext uri="{BB962C8B-B14F-4D97-AF65-F5344CB8AC3E}">
        <p14:creationId xmlns:p14="http://schemas.microsoft.com/office/powerpoint/2010/main" val="32419548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5256" y="1484784"/>
            <a:ext cx="9149256" cy="4773838"/>
          </a:xfrm>
          <a:prstGeom prst="rect">
            <a:avLst/>
          </a:prstGeom>
        </p:spPr>
      </p:pic>
      <p:sp>
        <p:nvSpPr>
          <p:cNvPr id="2" name="標題 1"/>
          <p:cNvSpPr>
            <a:spLocks noGrp="1"/>
          </p:cNvSpPr>
          <p:nvPr>
            <p:ph type="title"/>
          </p:nvPr>
        </p:nvSpPr>
        <p:spPr/>
        <p:txBody>
          <a:bodyPr>
            <a:normAutofit fontScale="90000"/>
          </a:bodyPr>
          <a:lstStyle/>
          <a:p>
            <a:r>
              <a:rPr lang="zh-TW" altLang="en-US" dirty="0" smtClean="0"/>
              <a:t>自動化駭客工具，讓駭客攻擊更簡單</a:t>
            </a:r>
            <a:endParaRPr lang="zh-TW" altLang="en-US" dirty="0"/>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65</a:t>
            </a:fld>
            <a:endParaRPr lang="zh-TW" altLang="en-US"/>
          </a:p>
        </p:txBody>
      </p:sp>
      <p:pic>
        <p:nvPicPr>
          <p:cNvPr id="6" name="圖片 5"/>
          <p:cNvPicPr>
            <a:picLocks noChangeAspect="1"/>
          </p:cNvPicPr>
          <p:nvPr/>
        </p:nvPicPr>
        <p:blipFill>
          <a:blip r:embed="rId3"/>
          <a:stretch>
            <a:fillRect/>
          </a:stretch>
        </p:blipFill>
        <p:spPr>
          <a:xfrm>
            <a:off x="6417840" y="6258622"/>
            <a:ext cx="2719636" cy="601197"/>
          </a:xfrm>
          <a:prstGeom prst="rect">
            <a:avLst/>
          </a:prstGeom>
        </p:spPr>
      </p:pic>
      <p:sp>
        <p:nvSpPr>
          <p:cNvPr id="7" name="橢圓 6"/>
          <p:cNvSpPr/>
          <p:nvPr/>
        </p:nvSpPr>
        <p:spPr>
          <a:xfrm>
            <a:off x="6665343" y="1772816"/>
            <a:ext cx="2450969" cy="2257720"/>
          </a:xfrm>
          <a:prstGeom prst="ellipse">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579597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防毐軟體偵測比率大幅降低</a:t>
            </a:r>
            <a:endParaRPr lang="zh-TW" altLang="en-US" dirty="0"/>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66</a:t>
            </a:fld>
            <a:endParaRPr lang="zh-TW" altLang="en-US"/>
          </a:p>
        </p:txBody>
      </p:sp>
      <p:pic>
        <p:nvPicPr>
          <p:cNvPr id="5" name="圖片 4"/>
          <p:cNvPicPr>
            <a:picLocks noChangeAspect="1"/>
          </p:cNvPicPr>
          <p:nvPr/>
        </p:nvPicPr>
        <p:blipFill>
          <a:blip r:embed="rId2"/>
          <a:stretch>
            <a:fillRect/>
          </a:stretch>
        </p:blipFill>
        <p:spPr>
          <a:xfrm>
            <a:off x="-18128" y="1580050"/>
            <a:ext cx="9159135" cy="4666788"/>
          </a:xfrm>
          <a:prstGeom prst="rect">
            <a:avLst/>
          </a:prstGeom>
        </p:spPr>
      </p:pic>
      <p:pic>
        <p:nvPicPr>
          <p:cNvPr id="6" name="圖片 5"/>
          <p:cNvPicPr>
            <a:picLocks noChangeAspect="1"/>
          </p:cNvPicPr>
          <p:nvPr/>
        </p:nvPicPr>
        <p:blipFill>
          <a:blip r:embed="rId3"/>
          <a:stretch>
            <a:fillRect/>
          </a:stretch>
        </p:blipFill>
        <p:spPr>
          <a:xfrm>
            <a:off x="6417840" y="6258622"/>
            <a:ext cx="2719636" cy="601197"/>
          </a:xfrm>
          <a:prstGeom prst="rect">
            <a:avLst/>
          </a:prstGeom>
        </p:spPr>
      </p:pic>
      <p:sp>
        <p:nvSpPr>
          <p:cNvPr id="7" name="橢圓 6"/>
          <p:cNvSpPr/>
          <p:nvPr/>
        </p:nvSpPr>
        <p:spPr>
          <a:xfrm>
            <a:off x="1115616" y="2132856"/>
            <a:ext cx="2450969" cy="2257720"/>
          </a:xfrm>
          <a:prstGeom prst="ellipse">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324201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31375A4-56A4-47D6-9801-1991572033F7}" type="slidenum">
              <a:rPr lang="en-US" altLang="zh-TW" smtClean="0"/>
              <a:t>67</a:t>
            </a:fld>
            <a:endParaRPr lang="zh-TW" altLang="en-US"/>
          </a:p>
        </p:txBody>
      </p:sp>
      <p:graphicFrame>
        <p:nvGraphicFramePr>
          <p:cNvPr id="10" name="表格 9"/>
          <p:cNvGraphicFramePr>
            <a:graphicFrameLocks noGrp="1"/>
          </p:cNvGraphicFramePr>
          <p:nvPr>
            <p:extLst>
              <p:ext uri="{D42A27DB-BD31-4B8C-83A1-F6EECF244321}">
                <p14:modId xmlns:p14="http://schemas.microsoft.com/office/powerpoint/2010/main" val="10214450"/>
              </p:ext>
            </p:extLst>
          </p:nvPr>
        </p:nvGraphicFramePr>
        <p:xfrm>
          <a:off x="-2125" y="1352128"/>
          <a:ext cx="9146125" cy="5029200"/>
        </p:xfrm>
        <a:graphic>
          <a:graphicData uri="http://schemas.openxmlformats.org/drawingml/2006/table">
            <a:tbl>
              <a:tblPr firstRow="1" firstCol="1" bandRow="1">
                <a:tableStyleId>{21E4AEA4-8DFA-4A89-87EB-49C32662AFE0}</a:tableStyleId>
              </a:tblPr>
              <a:tblGrid>
                <a:gridCol w="710771"/>
                <a:gridCol w="3359298"/>
                <a:gridCol w="5076056"/>
              </a:tblGrid>
              <a:tr h="445140">
                <a:tc>
                  <a:txBody>
                    <a:bodyPr/>
                    <a:lstStyle/>
                    <a:p>
                      <a:pPr algn="ctr">
                        <a:lnSpc>
                          <a:spcPct val="150000"/>
                        </a:lnSpc>
                        <a:spcAft>
                          <a:spcPts val="0"/>
                        </a:spcAft>
                      </a:pPr>
                      <a:r>
                        <a:rPr lang="en-US" sz="2000" kern="100" dirty="0">
                          <a:effectLst/>
                          <a:latin typeface="+mn-ea"/>
                          <a:ea typeface="+mn-ea"/>
                        </a:rPr>
                        <a:t>No.</a:t>
                      </a:r>
                      <a:endParaRPr lang="zh-TW" sz="2000" kern="100" dirty="0">
                        <a:effectLst/>
                        <a:latin typeface="+mn-ea"/>
                        <a:ea typeface="+mn-ea"/>
                      </a:endParaRPr>
                    </a:p>
                  </a:txBody>
                  <a:tcPr marL="68580" marR="68580" marT="0" marB="0"/>
                </a:tc>
                <a:tc>
                  <a:txBody>
                    <a:bodyPr/>
                    <a:lstStyle/>
                    <a:p>
                      <a:pPr algn="just">
                        <a:lnSpc>
                          <a:spcPct val="150000"/>
                        </a:lnSpc>
                        <a:spcAft>
                          <a:spcPts val="0"/>
                        </a:spcAft>
                      </a:pPr>
                      <a:r>
                        <a:rPr lang="en-US" sz="2000" kern="100" dirty="0">
                          <a:effectLst/>
                          <a:latin typeface="+mn-ea"/>
                          <a:ea typeface="+mn-ea"/>
                        </a:rPr>
                        <a:t>Name</a:t>
                      </a:r>
                      <a:endParaRPr lang="zh-TW" sz="2000" kern="100" dirty="0">
                        <a:effectLst/>
                        <a:latin typeface="+mn-ea"/>
                        <a:ea typeface="+mn-ea"/>
                      </a:endParaRPr>
                    </a:p>
                  </a:txBody>
                  <a:tcPr marL="68580" marR="68580" marT="0" marB="0"/>
                </a:tc>
                <a:tc>
                  <a:txBody>
                    <a:bodyPr/>
                    <a:lstStyle/>
                    <a:p>
                      <a:pPr algn="just">
                        <a:lnSpc>
                          <a:spcPct val="150000"/>
                        </a:lnSpc>
                        <a:spcAft>
                          <a:spcPts val="0"/>
                        </a:spcAft>
                      </a:pPr>
                      <a:r>
                        <a:rPr lang="en-US" sz="2000" kern="100" dirty="0">
                          <a:effectLst/>
                          <a:latin typeface="+mn-ea"/>
                          <a:ea typeface="+mn-ea"/>
                        </a:rPr>
                        <a:t>Description</a:t>
                      </a:r>
                      <a:endParaRPr lang="zh-TW" sz="2000" kern="100" dirty="0">
                        <a:effectLst/>
                        <a:latin typeface="+mn-ea"/>
                        <a:ea typeface="+mn-ea"/>
                      </a:endParaRPr>
                    </a:p>
                  </a:txBody>
                  <a:tcPr marL="68580" marR="68580" marT="0" marB="0"/>
                </a:tc>
              </a:tr>
              <a:tr h="445140">
                <a:tc>
                  <a:txBody>
                    <a:bodyPr/>
                    <a:lstStyle/>
                    <a:p>
                      <a:pPr algn="ctr">
                        <a:lnSpc>
                          <a:spcPct val="150000"/>
                        </a:lnSpc>
                        <a:spcAft>
                          <a:spcPts val="0"/>
                        </a:spcAft>
                      </a:pPr>
                      <a:r>
                        <a:rPr lang="en-US" sz="2000" kern="100">
                          <a:effectLst/>
                          <a:latin typeface="+mn-ea"/>
                          <a:ea typeface="+mn-ea"/>
                        </a:rPr>
                        <a:t>1</a:t>
                      </a:r>
                      <a:endParaRPr lang="zh-TW" sz="2000" kern="100">
                        <a:effectLst/>
                        <a:latin typeface="+mn-ea"/>
                        <a:ea typeface="+mn-ea"/>
                      </a:endParaRPr>
                    </a:p>
                  </a:txBody>
                  <a:tcPr marL="68580" marR="68580" marT="0" marB="0"/>
                </a:tc>
                <a:tc>
                  <a:txBody>
                    <a:bodyPr/>
                    <a:lstStyle/>
                    <a:p>
                      <a:pPr algn="just">
                        <a:lnSpc>
                          <a:spcPct val="150000"/>
                        </a:lnSpc>
                        <a:spcAft>
                          <a:spcPts val="0"/>
                        </a:spcAft>
                      </a:pPr>
                      <a:r>
                        <a:rPr lang="en-US" sz="2000" kern="100" dirty="0">
                          <a:solidFill>
                            <a:srgbClr val="FF0000"/>
                          </a:solidFill>
                          <a:effectLst/>
                          <a:latin typeface="+mn-ea"/>
                          <a:ea typeface="+mn-ea"/>
                        </a:rPr>
                        <a:t>Use of stolen </a:t>
                      </a:r>
                      <a:r>
                        <a:rPr lang="en-US" sz="2000" kern="100" dirty="0" err="1">
                          <a:solidFill>
                            <a:srgbClr val="FF0000"/>
                          </a:solidFill>
                          <a:effectLst/>
                          <a:latin typeface="+mn-ea"/>
                          <a:ea typeface="+mn-ea"/>
                        </a:rPr>
                        <a:t>creds</a:t>
                      </a:r>
                      <a:endParaRPr lang="zh-TW" sz="2000" kern="100" dirty="0">
                        <a:solidFill>
                          <a:srgbClr val="FF0000"/>
                        </a:solidFill>
                        <a:effectLst/>
                        <a:latin typeface="+mn-ea"/>
                        <a:ea typeface="+mn-ea"/>
                      </a:endParaRPr>
                    </a:p>
                  </a:txBody>
                  <a:tcPr marL="68580" marR="68580" marT="0" marB="0"/>
                </a:tc>
                <a:tc>
                  <a:txBody>
                    <a:bodyPr/>
                    <a:lstStyle/>
                    <a:p>
                      <a:pPr algn="just">
                        <a:lnSpc>
                          <a:spcPct val="150000"/>
                        </a:lnSpc>
                        <a:spcAft>
                          <a:spcPts val="0"/>
                        </a:spcAft>
                      </a:pPr>
                      <a:r>
                        <a:rPr lang="zh-TW" sz="2000" kern="100" dirty="0">
                          <a:effectLst/>
                          <a:latin typeface="+mn-ea"/>
                          <a:ea typeface="+mn-ea"/>
                        </a:rPr>
                        <a:t>使用盗取之帳號密碼、信用卡號碼等</a:t>
                      </a:r>
                    </a:p>
                  </a:txBody>
                  <a:tcPr marL="68580" marR="68580" marT="0" marB="0"/>
                </a:tc>
              </a:tr>
              <a:tr h="445140">
                <a:tc>
                  <a:txBody>
                    <a:bodyPr/>
                    <a:lstStyle/>
                    <a:p>
                      <a:pPr algn="ctr">
                        <a:lnSpc>
                          <a:spcPct val="150000"/>
                        </a:lnSpc>
                        <a:spcAft>
                          <a:spcPts val="0"/>
                        </a:spcAft>
                      </a:pPr>
                      <a:r>
                        <a:rPr lang="en-US" sz="2000" kern="100">
                          <a:effectLst/>
                          <a:latin typeface="+mn-ea"/>
                          <a:ea typeface="+mn-ea"/>
                        </a:rPr>
                        <a:t>2</a:t>
                      </a:r>
                      <a:endParaRPr lang="zh-TW" sz="2000" kern="100">
                        <a:effectLst/>
                        <a:latin typeface="+mn-ea"/>
                        <a:ea typeface="+mn-ea"/>
                      </a:endParaRPr>
                    </a:p>
                  </a:txBody>
                  <a:tcPr marL="68580" marR="68580" marT="0" marB="0"/>
                </a:tc>
                <a:tc>
                  <a:txBody>
                    <a:bodyPr/>
                    <a:lstStyle/>
                    <a:p>
                      <a:pPr algn="just">
                        <a:lnSpc>
                          <a:spcPct val="150000"/>
                        </a:lnSpc>
                        <a:spcAft>
                          <a:spcPts val="0"/>
                        </a:spcAft>
                      </a:pPr>
                      <a:r>
                        <a:rPr lang="en-US" sz="2000" kern="100">
                          <a:effectLst/>
                          <a:latin typeface="+mn-ea"/>
                          <a:ea typeface="+mn-ea"/>
                        </a:rPr>
                        <a:t>Export data</a:t>
                      </a:r>
                      <a:endParaRPr lang="zh-TW" sz="2000" kern="100">
                        <a:effectLst/>
                        <a:latin typeface="+mn-ea"/>
                        <a:ea typeface="+mn-ea"/>
                      </a:endParaRPr>
                    </a:p>
                  </a:txBody>
                  <a:tcPr marL="68580" marR="68580" marT="0" marB="0"/>
                </a:tc>
                <a:tc>
                  <a:txBody>
                    <a:bodyPr/>
                    <a:lstStyle/>
                    <a:p>
                      <a:pPr algn="just">
                        <a:lnSpc>
                          <a:spcPct val="150000"/>
                        </a:lnSpc>
                        <a:spcAft>
                          <a:spcPts val="0"/>
                        </a:spcAft>
                      </a:pPr>
                      <a:r>
                        <a:rPr lang="zh-TW" sz="2000" kern="100" dirty="0">
                          <a:effectLst/>
                          <a:latin typeface="+mn-ea"/>
                          <a:ea typeface="+mn-ea"/>
                        </a:rPr>
                        <a:t>匯出資料</a:t>
                      </a:r>
                    </a:p>
                  </a:txBody>
                  <a:tcPr marL="68580" marR="68580" marT="0" marB="0"/>
                </a:tc>
              </a:tr>
              <a:tr h="445140">
                <a:tc>
                  <a:txBody>
                    <a:bodyPr/>
                    <a:lstStyle/>
                    <a:p>
                      <a:pPr algn="ctr">
                        <a:lnSpc>
                          <a:spcPct val="150000"/>
                        </a:lnSpc>
                        <a:spcAft>
                          <a:spcPts val="0"/>
                        </a:spcAft>
                      </a:pPr>
                      <a:r>
                        <a:rPr lang="en-US" sz="2000" kern="100">
                          <a:effectLst/>
                          <a:latin typeface="+mn-ea"/>
                          <a:ea typeface="+mn-ea"/>
                        </a:rPr>
                        <a:t>3</a:t>
                      </a:r>
                      <a:endParaRPr lang="zh-TW" sz="2000" kern="100">
                        <a:effectLst/>
                        <a:latin typeface="+mn-ea"/>
                        <a:ea typeface="+mn-ea"/>
                      </a:endParaRPr>
                    </a:p>
                  </a:txBody>
                  <a:tcPr marL="68580" marR="68580" marT="0" marB="0"/>
                </a:tc>
                <a:tc>
                  <a:txBody>
                    <a:bodyPr/>
                    <a:lstStyle/>
                    <a:p>
                      <a:pPr algn="just">
                        <a:lnSpc>
                          <a:spcPct val="150000"/>
                        </a:lnSpc>
                        <a:spcAft>
                          <a:spcPts val="0"/>
                        </a:spcAft>
                      </a:pPr>
                      <a:r>
                        <a:rPr lang="en-US" sz="2000" kern="100" dirty="0">
                          <a:solidFill>
                            <a:srgbClr val="FF0000"/>
                          </a:solidFill>
                          <a:effectLst/>
                          <a:latin typeface="+mn-ea"/>
                          <a:ea typeface="+mn-ea"/>
                        </a:rPr>
                        <a:t>Phishing</a:t>
                      </a:r>
                      <a:endParaRPr lang="zh-TW" sz="2000" kern="100" dirty="0">
                        <a:solidFill>
                          <a:srgbClr val="FF0000"/>
                        </a:solidFill>
                        <a:effectLst/>
                        <a:latin typeface="+mn-ea"/>
                        <a:ea typeface="+mn-ea"/>
                      </a:endParaRPr>
                    </a:p>
                  </a:txBody>
                  <a:tcPr marL="68580" marR="68580" marT="0" marB="0"/>
                </a:tc>
                <a:tc>
                  <a:txBody>
                    <a:bodyPr/>
                    <a:lstStyle/>
                    <a:p>
                      <a:pPr algn="just">
                        <a:lnSpc>
                          <a:spcPct val="150000"/>
                        </a:lnSpc>
                        <a:spcAft>
                          <a:spcPts val="0"/>
                        </a:spcAft>
                      </a:pPr>
                      <a:r>
                        <a:rPr lang="zh-TW" sz="2000" kern="100" dirty="0">
                          <a:effectLst/>
                          <a:latin typeface="+mn-ea"/>
                          <a:ea typeface="+mn-ea"/>
                        </a:rPr>
                        <a:t>網路釣魚，假網站取得使用者之帳號密碼</a:t>
                      </a:r>
                    </a:p>
                  </a:txBody>
                  <a:tcPr marL="68580" marR="68580" marT="0" marB="0"/>
                </a:tc>
              </a:tr>
              <a:tr h="445140">
                <a:tc>
                  <a:txBody>
                    <a:bodyPr/>
                    <a:lstStyle/>
                    <a:p>
                      <a:pPr algn="ctr">
                        <a:lnSpc>
                          <a:spcPct val="150000"/>
                        </a:lnSpc>
                        <a:spcAft>
                          <a:spcPts val="0"/>
                        </a:spcAft>
                      </a:pPr>
                      <a:r>
                        <a:rPr lang="en-US" sz="2000" kern="100">
                          <a:effectLst/>
                          <a:latin typeface="+mn-ea"/>
                          <a:ea typeface="+mn-ea"/>
                        </a:rPr>
                        <a:t>4</a:t>
                      </a:r>
                      <a:endParaRPr lang="zh-TW" sz="2000" kern="100">
                        <a:effectLst/>
                        <a:latin typeface="+mn-ea"/>
                        <a:ea typeface="+mn-ea"/>
                      </a:endParaRPr>
                    </a:p>
                  </a:txBody>
                  <a:tcPr marL="68580" marR="68580" marT="0" marB="0"/>
                </a:tc>
                <a:tc>
                  <a:txBody>
                    <a:bodyPr/>
                    <a:lstStyle/>
                    <a:p>
                      <a:pPr algn="just">
                        <a:lnSpc>
                          <a:spcPct val="150000"/>
                        </a:lnSpc>
                        <a:spcAft>
                          <a:spcPts val="0"/>
                        </a:spcAft>
                      </a:pPr>
                      <a:r>
                        <a:rPr lang="en-US" sz="2000" kern="100" dirty="0">
                          <a:solidFill>
                            <a:srgbClr val="FF0000"/>
                          </a:solidFill>
                          <a:effectLst/>
                          <a:latin typeface="+mn-ea"/>
                          <a:ea typeface="+mn-ea"/>
                        </a:rPr>
                        <a:t>Ram scraper</a:t>
                      </a:r>
                      <a:endParaRPr lang="zh-TW" sz="2000" kern="100" dirty="0">
                        <a:solidFill>
                          <a:srgbClr val="FF0000"/>
                        </a:solidFill>
                        <a:effectLst/>
                        <a:latin typeface="+mn-ea"/>
                        <a:ea typeface="+mn-ea"/>
                      </a:endParaRPr>
                    </a:p>
                  </a:txBody>
                  <a:tcPr marL="68580" marR="68580" marT="0" marB="0"/>
                </a:tc>
                <a:tc>
                  <a:txBody>
                    <a:bodyPr/>
                    <a:lstStyle/>
                    <a:p>
                      <a:pPr algn="just">
                        <a:lnSpc>
                          <a:spcPct val="150000"/>
                        </a:lnSpc>
                        <a:spcAft>
                          <a:spcPts val="0"/>
                        </a:spcAft>
                      </a:pPr>
                      <a:r>
                        <a:rPr lang="zh-TW" sz="2000" kern="100" dirty="0">
                          <a:effectLst/>
                          <a:latin typeface="+mn-ea"/>
                          <a:ea typeface="+mn-ea"/>
                        </a:rPr>
                        <a:t>記憶體掃瞄，取得暫存記憶體中之帳號密碼</a:t>
                      </a:r>
                    </a:p>
                  </a:txBody>
                  <a:tcPr marL="68580" marR="68580" marT="0" marB="0"/>
                </a:tc>
              </a:tr>
              <a:tr h="445140">
                <a:tc>
                  <a:txBody>
                    <a:bodyPr/>
                    <a:lstStyle/>
                    <a:p>
                      <a:pPr algn="ctr">
                        <a:lnSpc>
                          <a:spcPct val="150000"/>
                        </a:lnSpc>
                        <a:spcAft>
                          <a:spcPts val="0"/>
                        </a:spcAft>
                      </a:pPr>
                      <a:r>
                        <a:rPr lang="en-US" sz="2000" kern="100">
                          <a:effectLst/>
                          <a:latin typeface="+mn-ea"/>
                          <a:ea typeface="+mn-ea"/>
                        </a:rPr>
                        <a:t>5</a:t>
                      </a:r>
                      <a:endParaRPr lang="zh-TW" sz="2000" kern="100">
                        <a:effectLst/>
                        <a:latin typeface="+mn-ea"/>
                        <a:ea typeface="+mn-ea"/>
                      </a:endParaRPr>
                    </a:p>
                  </a:txBody>
                  <a:tcPr marL="68580" marR="68580" marT="0" marB="0"/>
                </a:tc>
                <a:tc>
                  <a:txBody>
                    <a:bodyPr/>
                    <a:lstStyle/>
                    <a:p>
                      <a:pPr algn="just">
                        <a:lnSpc>
                          <a:spcPct val="150000"/>
                        </a:lnSpc>
                        <a:spcAft>
                          <a:spcPts val="0"/>
                        </a:spcAft>
                      </a:pPr>
                      <a:r>
                        <a:rPr lang="en-US" sz="2000" kern="100" dirty="0">
                          <a:solidFill>
                            <a:srgbClr val="FF0000"/>
                          </a:solidFill>
                          <a:effectLst/>
                          <a:latin typeface="+mn-ea"/>
                          <a:ea typeface="+mn-ea"/>
                        </a:rPr>
                        <a:t>Backdoor</a:t>
                      </a:r>
                      <a:endParaRPr lang="zh-TW" sz="2000" kern="100" dirty="0">
                        <a:solidFill>
                          <a:srgbClr val="FF0000"/>
                        </a:solidFill>
                        <a:effectLst/>
                        <a:latin typeface="+mn-ea"/>
                        <a:ea typeface="+mn-ea"/>
                      </a:endParaRPr>
                    </a:p>
                  </a:txBody>
                  <a:tcPr marL="68580" marR="68580" marT="0" marB="0"/>
                </a:tc>
                <a:tc>
                  <a:txBody>
                    <a:bodyPr/>
                    <a:lstStyle/>
                    <a:p>
                      <a:pPr algn="just">
                        <a:lnSpc>
                          <a:spcPct val="150000"/>
                        </a:lnSpc>
                        <a:spcAft>
                          <a:spcPts val="0"/>
                        </a:spcAft>
                      </a:pPr>
                      <a:r>
                        <a:rPr lang="zh-TW" sz="2000" kern="100" dirty="0">
                          <a:effectLst/>
                          <a:latin typeface="+mn-ea"/>
                          <a:ea typeface="+mn-ea"/>
                        </a:rPr>
                        <a:t>後門程式，其中必有鍵盤側錄器</a:t>
                      </a:r>
                    </a:p>
                  </a:txBody>
                  <a:tcPr marL="68580" marR="68580" marT="0" marB="0"/>
                </a:tc>
              </a:tr>
              <a:tr h="445140">
                <a:tc>
                  <a:txBody>
                    <a:bodyPr/>
                    <a:lstStyle/>
                    <a:p>
                      <a:pPr algn="ctr">
                        <a:lnSpc>
                          <a:spcPct val="150000"/>
                        </a:lnSpc>
                        <a:spcAft>
                          <a:spcPts val="0"/>
                        </a:spcAft>
                      </a:pPr>
                      <a:r>
                        <a:rPr lang="en-US" sz="2000" kern="100">
                          <a:effectLst/>
                          <a:latin typeface="+mn-ea"/>
                          <a:ea typeface="+mn-ea"/>
                        </a:rPr>
                        <a:t>6</a:t>
                      </a:r>
                      <a:endParaRPr lang="zh-TW" sz="2000" kern="100">
                        <a:effectLst/>
                        <a:latin typeface="+mn-ea"/>
                        <a:ea typeface="+mn-ea"/>
                      </a:endParaRPr>
                    </a:p>
                  </a:txBody>
                  <a:tcPr marL="68580" marR="68580" marT="0" marB="0"/>
                </a:tc>
                <a:tc>
                  <a:txBody>
                    <a:bodyPr/>
                    <a:lstStyle/>
                    <a:p>
                      <a:pPr algn="just">
                        <a:lnSpc>
                          <a:spcPct val="150000"/>
                        </a:lnSpc>
                        <a:spcAft>
                          <a:spcPts val="0"/>
                        </a:spcAft>
                      </a:pPr>
                      <a:r>
                        <a:rPr lang="en-US" sz="2000" kern="100" dirty="0">
                          <a:solidFill>
                            <a:srgbClr val="FF0000"/>
                          </a:solidFill>
                          <a:effectLst/>
                          <a:latin typeface="+mn-ea"/>
                          <a:ea typeface="+mn-ea"/>
                        </a:rPr>
                        <a:t>Use </a:t>
                      </a:r>
                      <a:r>
                        <a:rPr lang="en-US" sz="2000" kern="100" dirty="0" smtClean="0">
                          <a:solidFill>
                            <a:srgbClr val="FF0000"/>
                          </a:solidFill>
                          <a:effectLst/>
                          <a:latin typeface="+mn-ea"/>
                          <a:ea typeface="+mn-ea"/>
                        </a:rPr>
                        <a:t>backdoor </a:t>
                      </a:r>
                      <a:r>
                        <a:rPr lang="en-US" sz="2000" kern="100" dirty="0">
                          <a:solidFill>
                            <a:srgbClr val="FF0000"/>
                          </a:solidFill>
                          <a:effectLst/>
                          <a:latin typeface="+mn-ea"/>
                          <a:ea typeface="+mn-ea"/>
                        </a:rPr>
                        <a:t>or C2 (C&amp;C)</a:t>
                      </a:r>
                      <a:endParaRPr lang="zh-TW" sz="2000" kern="100" dirty="0">
                        <a:solidFill>
                          <a:srgbClr val="FF0000"/>
                        </a:solidFill>
                        <a:effectLst/>
                        <a:latin typeface="+mn-ea"/>
                        <a:ea typeface="+mn-ea"/>
                      </a:endParaRPr>
                    </a:p>
                  </a:txBody>
                  <a:tcPr marL="68580" marR="68580" marT="0" marB="0"/>
                </a:tc>
                <a:tc>
                  <a:txBody>
                    <a:bodyPr/>
                    <a:lstStyle/>
                    <a:p>
                      <a:pPr algn="just">
                        <a:lnSpc>
                          <a:spcPct val="150000"/>
                        </a:lnSpc>
                        <a:spcAft>
                          <a:spcPts val="0"/>
                        </a:spcAft>
                      </a:pPr>
                      <a:r>
                        <a:rPr lang="zh-TW" sz="2000" kern="100" dirty="0">
                          <a:effectLst/>
                          <a:latin typeface="+mn-ea"/>
                          <a:ea typeface="+mn-ea"/>
                        </a:rPr>
                        <a:t>使用遠端搖控程式，其中必有鍵盤側錄器</a:t>
                      </a:r>
                    </a:p>
                  </a:txBody>
                  <a:tcPr marL="68580" marR="68580" marT="0" marB="0"/>
                </a:tc>
              </a:tr>
              <a:tr h="445140">
                <a:tc>
                  <a:txBody>
                    <a:bodyPr/>
                    <a:lstStyle/>
                    <a:p>
                      <a:pPr algn="ctr">
                        <a:lnSpc>
                          <a:spcPct val="150000"/>
                        </a:lnSpc>
                        <a:spcAft>
                          <a:spcPts val="0"/>
                        </a:spcAft>
                      </a:pPr>
                      <a:r>
                        <a:rPr lang="en-US" sz="2000" kern="100">
                          <a:effectLst/>
                          <a:latin typeface="+mn-ea"/>
                          <a:ea typeface="+mn-ea"/>
                        </a:rPr>
                        <a:t>7</a:t>
                      </a:r>
                      <a:endParaRPr lang="zh-TW" sz="2000" kern="100">
                        <a:effectLst/>
                        <a:latin typeface="+mn-ea"/>
                        <a:ea typeface="+mn-ea"/>
                      </a:endParaRPr>
                    </a:p>
                  </a:txBody>
                  <a:tcPr marL="68580" marR="68580" marT="0" marB="0"/>
                </a:tc>
                <a:tc>
                  <a:txBody>
                    <a:bodyPr/>
                    <a:lstStyle/>
                    <a:p>
                      <a:pPr algn="just">
                        <a:lnSpc>
                          <a:spcPct val="150000"/>
                        </a:lnSpc>
                        <a:spcAft>
                          <a:spcPts val="0"/>
                        </a:spcAft>
                      </a:pPr>
                      <a:r>
                        <a:rPr lang="en-US" sz="2000" kern="100" dirty="0">
                          <a:solidFill>
                            <a:srgbClr val="FF0000"/>
                          </a:solidFill>
                          <a:effectLst/>
                          <a:latin typeface="+mn-ea"/>
                          <a:ea typeface="+mn-ea"/>
                        </a:rPr>
                        <a:t>Spyware/</a:t>
                      </a:r>
                      <a:r>
                        <a:rPr lang="en-US" sz="2000" kern="100" dirty="0" err="1">
                          <a:solidFill>
                            <a:srgbClr val="FF0000"/>
                          </a:solidFill>
                          <a:effectLst/>
                          <a:latin typeface="+mn-ea"/>
                          <a:ea typeface="+mn-ea"/>
                        </a:rPr>
                        <a:t>Keylogger</a:t>
                      </a:r>
                      <a:endParaRPr lang="zh-TW" sz="2000" kern="100" dirty="0">
                        <a:solidFill>
                          <a:srgbClr val="FF0000"/>
                        </a:solidFill>
                        <a:effectLst/>
                        <a:latin typeface="+mn-ea"/>
                        <a:ea typeface="+mn-ea"/>
                      </a:endParaRPr>
                    </a:p>
                  </a:txBody>
                  <a:tcPr marL="68580" marR="68580" marT="0" marB="0"/>
                </a:tc>
                <a:tc>
                  <a:txBody>
                    <a:bodyPr/>
                    <a:lstStyle/>
                    <a:p>
                      <a:pPr algn="just">
                        <a:lnSpc>
                          <a:spcPct val="150000"/>
                        </a:lnSpc>
                        <a:spcAft>
                          <a:spcPts val="0"/>
                        </a:spcAft>
                      </a:pPr>
                      <a:r>
                        <a:rPr lang="zh-TW" sz="2000" kern="100" dirty="0">
                          <a:effectLst/>
                          <a:latin typeface="+mn-ea"/>
                          <a:ea typeface="+mn-ea"/>
                        </a:rPr>
                        <a:t>監視軟體、鍵盤側錄器</a:t>
                      </a:r>
                    </a:p>
                  </a:txBody>
                  <a:tcPr marL="68580" marR="68580" marT="0" marB="0"/>
                </a:tc>
              </a:tr>
              <a:tr h="445140">
                <a:tc>
                  <a:txBody>
                    <a:bodyPr/>
                    <a:lstStyle/>
                    <a:p>
                      <a:pPr algn="ctr">
                        <a:lnSpc>
                          <a:spcPct val="150000"/>
                        </a:lnSpc>
                        <a:spcAft>
                          <a:spcPts val="0"/>
                        </a:spcAft>
                      </a:pPr>
                      <a:r>
                        <a:rPr lang="en-US" sz="2000" kern="100">
                          <a:effectLst/>
                          <a:latin typeface="+mn-ea"/>
                          <a:ea typeface="+mn-ea"/>
                        </a:rPr>
                        <a:t>8</a:t>
                      </a:r>
                      <a:endParaRPr lang="zh-TW" sz="2000" kern="100">
                        <a:effectLst/>
                        <a:latin typeface="+mn-ea"/>
                        <a:ea typeface="+mn-ea"/>
                      </a:endParaRPr>
                    </a:p>
                  </a:txBody>
                  <a:tcPr marL="68580" marR="68580" marT="0" marB="0"/>
                </a:tc>
                <a:tc>
                  <a:txBody>
                    <a:bodyPr/>
                    <a:lstStyle/>
                    <a:p>
                      <a:pPr algn="just">
                        <a:lnSpc>
                          <a:spcPct val="150000"/>
                        </a:lnSpc>
                        <a:spcAft>
                          <a:spcPts val="0"/>
                        </a:spcAft>
                      </a:pPr>
                      <a:r>
                        <a:rPr lang="en-US" sz="2000" kern="100">
                          <a:effectLst/>
                          <a:latin typeface="+mn-ea"/>
                          <a:ea typeface="+mn-ea"/>
                        </a:rPr>
                        <a:t>Downloader</a:t>
                      </a:r>
                      <a:endParaRPr lang="zh-TW" sz="2000" kern="100">
                        <a:effectLst/>
                        <a:latin typeface="+mn-ea"/>
                        <a:ea typeface="+mn-ea"/>
                      </a:endParaRPr>
                    </a:p>
                  </a:txBody>
                  <a:tcPr marL="68580" marR="68580" marT="0" marB="0"/>
                </a:tc>
                <a:tc>
                  <a:txBody>
                    <a:bodyPr/>
                    <a:lstStyle/>
                    <a:p>
                      <a:pPr algn="just">
                        <a:lnSpc>
                          <a:spcPct val="150000"/>
                        </a:lnSpc>
                        <a:spcAft>
                          <a:spcPts val="0"/>
                        </a:spcAft>
                      </a:pPr>
                      <a:r>
                        <a:rPr lang="zh-TW" sz="2000" kern="100" dirty="0">
                          <a:effectLst/>
                          <a:latin typeface="+mn-ea"/>
                          <a:ea typeface="+mn-ea"/>
                        </a:rPr>
                        <a:t>檔案下載程式</a:t>
                      </a:r>
                    </a:p>
                  </a:txBody>
                  <a:tcPr marL="68580" marR="68580" marT="0" marB="0"/>
                </a:tc>
              </a:tr>
              <a:tr h="445140">
                <a:tc>
                  <a:txBody>
                    <a:bodyPr/>
                    <a:lstStyle/>
                    <a:p>
                      <a:pPr algn="ctr">
                        <a:lnSpc>
                          <a:spcPct val="150000"/>
                        </a:lnSpc>
                        <a:spcAft>
                          <a:spcPts val="0"/>
                        </a:spcAft>
                      </a:pPr>
                      <a:r>
                        <a:rPr lang="en-US" sz="2000" kern="100" dirty="0">
                          <a:solidFill>
                            <a:schemeClr val="tx1"/>
                          </a:solidFill>
                          <a:effectLst/>
                          <a:latin typeface="+mn-ea"/>
                          <a:ea typeface="+mn-ea"/>
                        </a:rPr>
                        <a:t>9</a:t>
                      </a:r>
                      <a:endParaRPr lang="zh-TW" sz="2000" kern="100" dirty="0">
                        <a:solidFill>
                          <a:schemeClr val="tx1"/>
                        </a:solidFill>
                        <a:effectLst/>
                        <a:latin typeface="+mn-ea"/>
                        <a:ea typeface="+mn-ea"/>
                      </a:endParaRPr>
                    </a:p>
                  </a:txBody>
                  <a:tcPr marL="68580" marR="68580" marT="0" marB="0"/>
                </a:tc>
                <a:tc>
                  <a:txBody>
                    <a:bodyPr/>
                    <a:lstStyle/>
                    <a:p>
                      <a:pPr algn="just">
                        <a:lnSpc>
                          <a:spcPct val="150000"/>
                        </a:lnSpc>
                        <a:spcAft>
                          <a:spcPts val="0"/>
                        </a:spcAft>
                      </a:pPr>
                      <a:r>
                        <a:rPr lang="en-US" sz="2000" kern="100" dirty="0">
                          <a:solidFill>
                            <a:schemeClr val="bg1"/>
                          </a:solidFill>
                          <a:effectLst/>
                          <a:latin typeface="+mn-ea"/>
                          <a:ea typeface="+mn-ea"/>
                        </a:rPr>
                        <a:t>Capture stored data</a:t>
                      </a:r>
                      <a:endParaRPr lang="zh-TW" sz="2000" kern="100" dirty="0">
                        <a:solidFill>
                          <a:schemeClr val="bg1"/>
                        </a:solidFill>
                        <a:effectLst/>
                        <a:latin typeface="+mn-ea"/>
                        <a:ea typeface="+mn-ea"/>
                      </a:endParaRPr>
                    </a:p>
                  </a:txBody>
                  <a:tcPr marL="68580" marR="68580" marT="0" marB="0"/>
                </a:tc>
                <a:tc>
                  <a:txBody>
                    <a:bodyPr/>
                    <a:lstStyle/>
                    <a:p>
                      <a:pPr algn="just">
                        <a:lnSpc>
                          <a:spcPct val="150000"/>
                        </a:lnSpc>
                        <a:spcAft>
                          <a:spcPts val="0"/>
                        </a:spcAft>
                      </a:pPr>
                      <a:r>
                        <a:rPr lang="zh-TW" sz="2000" kern="100" dirty="0">
                          <a:effectLst/>
                          <a:latin typeface="+mn-ea"/>
                          <a:ea typeface="+mn-ea"/>
                        </a:rPr>
                        <a:t>資料擷取程式</a:t>
                      </a:r>
                    </a:p>
                  </a:txBody>
                  <a:tcPr marL="68580" marR="68580" marT="0" marB="0"/>
                </a:tc>
              </a:tr>
              <a:tr h="445140">
                <a:tc>
                  <a:txBody>
                    <a:bodyPr/>
                    <a:lstStyle/>
                    <a:p>
                      <a:pPr algn="ctr">
                        <a:lnSpc>
                          <a:spcPct val="150000"/>
                        </a:lnSpc>
                        <a:spcAft>
                          <a:spcPts val="0"/>
                        </a:spcAft>
                      </a:pPr>
                      <a:r>
                        <a:rPr lang="en-US" sz="2000" kern="100">
                          <a:effectLst/>
                          <a:latin typeface="+mn-ea"/>
                          <a:ea typeface="+mn-ea"/>
                        </a:rPr>
                        <a:t>10</a:t>
                      </a:r>
                      <a:endParaRPr lang="zh-TW" sz="2000" kern="100">
                        <a:effectLst/>
                        <a:latin typeface="+mn-ea"/>
                        <a:ea typeface="+mn-ea"/>
                      </a:endParaRPr>
                    </a:p>
                  </a:txBody>
                  <a:tcPr marL="68580" marR="68580" marT="0" marB="0"/>
                </a:tc>
                <a:tc>
                  <a:txBody>
                    <a:bodyPr/>
                    <a:lstStyle/>
                    <a:p>
                      <a:pPr algn="just">
                        <a:lnSpc>
                          <a:spcPct val="150000"/>
                        </a:lnSpc>
                        <a:spcAft>
                          <a:spcPts val="0"/>
                        </a:spcAft>
                      </a:pPr>
                      <a:r>
                        <a:rPr lang="en-US" sz="2000" kern="100" dirty="0">
                          <a:solidFill>
                            <a:srgbClr val="FF0000"/>
                          </a:solidFill>
                          <a:effectLst/>
                          <a:latin typeface="+mn-ea"/>
                          <a:ea typeface="+mn-ea"/>
                        </a:rPr>
                        <a:t>C2 (C&amp;C)</a:t>
                      </a:r>
                      <a:endParaRPr lang="zh-TW" sz="2000" kern="100" dirty="0">
                        <a:solidFill>
                          <a:srgbClr val="FF0000"/>
                        </a:solidFill>
                        <a:effectLst/>
                        <a:latin typeface="+mn-ea"/>
                        <a:ea typeface="+mn-ea"/>
                      </a:endParaRPr>
                    </a:p>
                  </a:txBody>
                  <a:tcPr marL="68580" marR="68580" marT="0" marB="0"/>
                </a:tc>
                <a:tc>
                  <a:txBody>
                    <a:bodyPr/>
                    <a:lstStyle/>
                    <a:p>
                      <a:pPr algn="just">
                        <a:lnSpc>
                          <a:spcPct val="150000"/>
                        </a:lnSpc>
                        <a:spcAft>
                          <a:spcPts val="0"/>
                        </a:spcAft>
                      </a:pPr>
                      <a:r>
                        <a:rPr lang="zh-TW" sz="2000" kern="100" dirty="0">
                          <a:effectLst/>
                          <a:latin typeface="+mn-ea"/>
                          <a:ea typeface="+mn-ea"/>
                        </a:rPr>
                        <a:t>遠端搖控程式，其中必有鍵盤側錄器</a:t>
                      </a:r>
                    </a:p>
                  </a:txBody>
                  <a:tcPr marL="68580" marR="68580" marT="0" marB="0"/>
                </a:tc>
              </a:tr>
            </a:tbl>
          </a:graphicData>
        </a:graphic>
      </p:graphicFrame>
      <p:sp>
        <p:nvSpPr>
          <p:cNvPr id="11" name="Rectangle 1"/>
          <p:cNvSpPr>
            <a:spLocks noChangeArrowheads="1"/>
          </p:cNvSpPr>
          <p:nvPr/>
        </p:nvSpPr>
        <p:spPr bwMode="auto">
          <a:xfrm>
            <a:off x="179512" y="611977"/>
            <a:ext cx="676441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zh-TW" sz="32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Verizon</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 </a:t>
            </a:r>
            <a:r>
              <a:rPr kumimoji="0" lang="en-US" altLang="zh-TW" sz="32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DBIR</a:t>
            </a:r>
            <a:r>
              <a:rPr kumimoji="0" lang="zh-TW" altLang="en-US" sz="32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3200" dirty="0" smtClean="0">
                <a:latin typeface="微軟正黑體" panose="020B0604030504040204" pitchFamily="34" charset="-120"/>
                <a:cs typeface="Times New Roman" panose="02020603050405020304" pitchFamily="18" charset="0"/>
              </a:rPr>
              <a:t>2014 </a:t>
            </a:r>
            <a:r>
              <a:rPr kumimoji="0" lang="zh-TW" altLang="en-US" sz="32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前</a:t>
            </a:r>
            <a:r>
              <a:rPr kumimoji="0" lang="en-US" altLang="zh-TW" sz="32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kumimoji="0" lang="zh-TW" altLang="en-US" sz="32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大駭客手法</a:t>
            </a:r>
            <a:endParaRPr kumimoji="0" lang="en-US" altLang="zh-TW" sz="4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247657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587357" y="6059413"/>
            <a:ext cx="6358780" cy="61123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smtClean="0">
                <a:solidFill>
                  <a:schemeClr val="bg1"/>
                </a:solidFill>
                <a:latin typeface="微軟正黑體" panose="020B0604030504040204" pitchFamily="34" charset="-120"/>
                <a:ea typeface="微軟正黑體" panose="020B0604030504040204" pitchFamily="34" charset="-120"/>
              </a:rPr>
              <a:t>網路基礎架構</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（電話、有線電視、無線通訊、網際網路） </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1583869" y="5150712"/>
            <a:ext cx="6358780" cy="61123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smtClean="0">
                <a:solidFill>
                  <a:schemeClr val="bg1"/>
                </a:solidFill>
                <a:latin typeface="微軟正黑體" panose="020B0604030504040204" pitchFamily="34" charset="-120"/>
                <a:ea typeface="微軟正黑體" panose="020B0604030504040204" pitchFamily="34" charset="-120"/>
              </a:rPr>
              <a:t>多媒體內容和網路出版基礎加構</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a:t>
            </a:r>
            <a:r>
              <a:rPr lang="en-US" altLang="zh-TW" dirty="0" smtClean="0">
                <a:solidFill>
                  <a:schemeClr val="bg1"/>
                </a:solidFill>
                <a:latin typeface="微軟正黑體" panose="020B0604030504040204" pitchFamily="34" charset="-120"/>
                <a:ea typeface="微軟正黑體" panose="020B0604030504040204" pitchFamily="34" charset="-120"/>
              </a:rPr>
              <a:t>HTML</a:t>
            </a:r>
            <a:r>
              <a:rPr lang="zh-TW" altLang="en-US" dirty="0" smtClean="0">
                <a:solidFill>
                  <a:schemeClr val="bg1"/>
                </a:solidFill>
                <a:latin typeface="微軟正黑體" panose="020B0604030504040204" pitchFamily="34" charset="-120"/>
                <a:ea typeface="微軟正黑體" panose="020B0604030504040204" pitchFamily="34" charset="-120"/>
              </a:rPr>
              <a:t>、</a:t>
            </a:r>
            <a:r>
              <a:rPr lang="en-US" altLang="zh-TW" dirty="0" smtClean="0">
                <a:solidFill>
                  <a:schemeClr val="bg1"/>
                </a:solidFill>
                <a:latin typeface="微軟正黑體" panose="020B0604030504040204" pitchFamily="34" charset="-120"/>
                <a:ea typeface="微軟正黑體" panose="020B0604030504040204" pitchFamily="34" charset="-120"/>
              </a:rPr>
              <a:t>JAVA</a:t>
            </a:r>
            <a:r>
              <a:rPr lang="zh-TW" altLang="en-US" dirty="0" smtClean="0">
                <a:solidFill>
                  <a:schemeClr val="bg1"/>
                </a:solidFill>
                <a:latin typeface="微軟正黑體" panose="020B0604030504040204" pitchFamily="34" charset="-120"/>
                <a:ea typeface="微軟正黑體" panose="020B0604030504040204" pitchFamily="34" charset="-120"/>
              </a:rPr>
              <a:t>、</a:t>
            </a:r>
            <a:r>
              <a:rPr lang="en-US" altLang="zh-TW" dirty="0" smtClean="0">
                <a:solidFill>
                  <a:schemeClr val="bg1"/>
                </a:solidFill>
                <a:latin typeface="微軟正黑體" panose="020B0604030504040204" pitchFamily="34" charset="-120"/>
                <a:ea typeface="微軟正黑體" panose="020B0604030504040204" pitchFamily="34" charset="-120"/>
              </a:rPr>
              <a:t>WWW</a:t>
            </a:r>
            <a:r>
              <a:rPr lang="zh-TW" altLang="en-US" dirty="0" smtClean="0">
                <a:solidFill>
                  <a:schemeClr val="bg1"/>
                </a:solidFill>
                <a:latin typeface="微軟正黑體" panose="020B0604030504040204" pitchFamily="34" charset="-120"/>
                <a:ea typeface="微軟正黑體" panose="020B0604030504040204" pitchFamily="34" charset="-120"/>
              </a:rPr>
              <a:t>） </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1583869" y="4237597"/>
            <a:ext cx="6358780" cy="61123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smtClean="0">
                <a:solidFill>
                  <a:schemeClr val="bg1"/>
                </a:solidFill>
                <a:latin typeface="微軟正黑體" panose="020B0604030504040204" pitchFamily="34" charset="-120"/>
                <a:ea typeface="微軟正黑體" panose="020B0604030504040204" pitchFamily="34" charset="-120"/>
              </a:rPr>
              <a:t>訊息和資訊收發的基礎架構</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a:t>
            </a:r>
            <a:r>
              <a:rPr lang="en-US" altLang="zh-TW" dirty="0" smtClean="0">
                <a:solidFill>
                  <a:schemeClr val="bg1"/>
                </a:solidFill>
                <a:latin typeface="微軟正黑體" panose="020B0604030504040204" pitchFamily="34" charset="-120"/>
                <a:ea typeface="微軟正黑體" panose="020B0604030504040204" pitchFamily="34" charset="-120"/>
              </a:rPr>
              <a:t>EDI</a:t>
            </a:r>
            <a:r>
              <a:rPr lang="zh-TW" altLang="en-US" dirty="0" smtClean="0">
                <a:solidFill>
                  <a:schemeClr val="bg1"/>
                </a:solidFill>
                <a:latin typeface="微軟正黑體" panose="020B0604030504040204" pitchFamily="34" charset="-120"/>
                <a:ea typeface="微軟正黑體" panose="020B0604030504040204" pitchFamily="34" charset="-120"/>
              </a:rPr>
              <a:t>、</a:t>
            </a:r>
            <a:r>
              <a:rPr lang="en-US" altLang="zh-TW" dirty="0" smtClean="0">
                <a:solidFill>
                  <a:schemeClr val="bg1"/>
                </a:solidFill>
                <a:latin typeface="微軟正黑體" panose="020B0604030504040204" pitchFamily="34" charset="-120"/>
                <a:ea typeface="微軟正黑體" panose="020B0604030504040204" pitchFamily="34" charset="-120"/>
              </a:rPr>
              <a:t>E-mail</a:t>
            </a:r>
            <a:r>
              <a:rPr lang="zh-TW" altLang="en-US" dirty="0" smtClean="0">
                <a:solidFill>
                  <a:schemeClr val="bg1"/>
                </a:solidFill>
                <a:latin typeface="微軟正黑體" panose="020B0604030504040204" pitchFamily="34" charset="-120"/>
                <a:ea typeface="微軟正黑體" panose="020B0604030504040204" pitchFamily="34" charset="-120"/>
              </a:rPr>
              <a:t>、</a:t>
            </a:r>
            <a:r>
              <a:rPr lang="en-US" altLang="zh-TW" dirty="0" smtClean="0">
                <a:solidFill>
                  <a:schemeClr val="bg1"/>
                </a:solidFill>
                <a:latin typeface="微軟正黑體" panose="020B0604030504040204" pitchFamily="34" charset="-120"/>
                <a:ea typeface="微軟正黑體" panose="020B0604030504040204" pitchFamily="34" charset="-120"/>
              </a:rPr>
              <a:t>HTTP</a:t>
            </a:r>
            <a:r>
              <a:rPr lang="zh-TW" altLang="en-US" dirty="0" smtClean="0">
                <a:solidFill>
                  <a:schemeClr val="bg1"/>
                </a:solidFill>
                <a:latin typeface="微軟正黑體" panose="020B0604030504040204" pitchFamily="34" charset="-120"/>
                <a:ea typeface="微軟正黑體" panose="020B0604030504040204" pitchFamily="34" charset="-120"/>
              </a:rPr>
              <a:t>） </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1583869" y="3226215"/>
            <a:ext cx="6358780" cy="61123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smtClean="0">
                <a:solidFill>
                  <a:schemeClr val="bg1"/>
                </a:solidFill>
                <a:latin typeface="微軟正黑體" panose="020B0604030504040204" pitchFamily="34" charset="-120"/>
                <a:ea typeface="微軟正黑體" panose="020B0604030504040204" pitchFamily="34" charset="-120"/>
              </a:rPr>
              <a:t>一般商業服務架構</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a:t>
            </a:r>
            <a:r>
              <a:rPr lang="zh-TW" altLang="en-US" b="1" dirty="0" smtClean="0">
                <a:solidFill>
                  <a:srgbClr val="FF0000"/>
                </a:solidFill>
                <a:latin typeface="微軟正黑體" panose="020B0604030504040204" pitchFamily="34" charset="-120"/>
                <a:ea typeface="微軟正黑體" panose="020B0604030504040204" pitchFamily="34" charset="-120"/>
              </a:rPr>
              <a:t>安全</a:t>
            </a:r>
            <a:r>
              <a:rPr lang="en-US" altLang="zh-TW" b="1" dirty="0" smtClean="0">
                <a:solidFill>
                  <a:srgbClr val="FF0000"/>
                </a:solidFill>
                <a:latin typeface="微軟正黑體" panose="020B0604030504040204" pitchFamily="34" charset="-120"/>
                <a:ea typeface="微軟正黑體" panose="020B0604030504040204" pitchFamily="34" charset="-120"/>
              </a:rPr>
              <a:t>/</a:t>
            </a:r>
            <a:r>
              <a:rPr lang="zh-TW" altLang="en-US" b="1" dirty="0" smtClean="0">
                <a:solidFill>
                  <a:srgbClr val="FF0000"/>
                </a:solidFill>
                <a:latin typeface="微軟正黑體" panose="020B0604030504040204" pitchFamily="34" charset="-120"/>
                <a:ea typeface="微軟正黑體" panose="020B0604030504040204" pitchFamily="34" charset="-120"/>
              </a:rPr>
              <a:t>身份識別</a:t>
            </a:r>
            <a:r>
              <a:rPr lang="zh-TW" altLang="en-US" dirty="0" smtClean="0">
                <a:solidFill>
                  <a:schemeClr val="bg1"/>
                </a:solidFill>
                <a:latin typeface="微軟正黑體" panose="020B0604030504040204" pitchFamily="34" charset="-120"/>
                <a:ea typeface="微軟正黑體" panose="020B0604030504040204" pitchFamily="34" charset="-120"/>
              </a:rPr>
              <a:t>、電子付款、電話黃頁</a:t>
            </a:r>
            <a:r>
              <a:rPr lang="en-US" altLang="zh-TW" dirty="0" smtClean="0">
                <a:solidFill>
                  <a:schemeClr val="bg1"/>
                </a:solidFill>
                <a:latin typeface="微軟正黑體" panose="020B0604030504040204" pitchFamily="34" charset="-120"/>
                <a:ea typeface="微軟正黑體" panose="020B0604030504040204" pitchFamily="34" charset="-120"/>
              </a:rPr>
              <a:t>/</a:t>
            </a:r>
            <a:r>
              <a:rPr lang="zh-TW" altLang="en-US" dirty="0" smtClean="0">
                <a:solidFill>
                  <a:schemeClr val="bg1"/>
                </a:solidFill>
                <a:latin typeface="微軟正黑體" panose="020B0604030504040204" pitchFamily="34" charset="-120"/>
                <a:ea typeface="微軟正黑體" panose="020B0604030504040204" pitchFamily="34" charset="-120"/>
              </a:rPr>
              <a:t>型錄） </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6" name="六邊形 5"/>
          <p:cNvSpPr/>
          <p:nvPr/>
        </p:nvSpPr>
        <p:spPr>
          <a:xfrm>
            <a:off x="820419" y="620688"/>
            <a:ext cx="1050925" cy="975360"/>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smtClean="0">
                <a:solidFill>
                  <a:schemeClr val="bg1"/>
                </a:solidFill>
                <a:latin typeface="微軟正黑體" panose="020B0604030504040204" pitchFamily="34" charset="-120"/>
                <a:ea typeface="微軟正黑體" panose="020B0604030504040204" pitchFamily="34" charset="-120"/>
              </a:rPr>
              <a:t>公共政策</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10" name="六邊形 9"/>
          <p:cNvSpPr/>
          <p:nvPr/>
        </p:nvSpPr>
        <p:spPr>
          <a:xfrm>
            <a:off x="7412736" y="620688"/>
            <a:ext cx="1050925" cy="975360"/>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smtClean="0">
                <a:solidFill>
                  <a:schemeClr val="bg1"/>
                </a:solidFill>
                <a:latin typeface="微軟正黑體" panose="020B0604030504040204" pitchFamily="34" charset="-120"/>
                <a:ea typeface="微軟正黑體" panose="020B0604030504040204" pitchFamily="34" charset="-120"/>
              </a:rPr>
              <a:t>技術標準</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5" name="梯形 4"/>
          <p:cNvSpPr/>
          <p:nvPr/>
        </p:nvSpPr>
        <p:spPr>
          <a:xfrm>
            <a:off x="807720" y="1596048"/>
            <a:ext cx="1092200" cy="5252720"/>
          </a:xfrm>
          <a:prstGeom prst="trapezoi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smtClean="0">
                <a:solidFill>
                  <a:schemeClr val="bg1"/>
                </a:solidFill>
                <a:latin typeface="微軟正黑體" panose="020B0604030504040204" pitchFamily="34" charset="-120"/>
                <a:ea typeface="微軟正黑體" panose="020B0604030504040204" pitchFamily="34" charset="-120"/>
              </a:rPr>
              <a:t>法</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律</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及</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穩</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私</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權</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的</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問</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題</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9" name="梯形 8"/>
          <p:cNvSpPr/>
          <p:nvPr/>
        </p:nvSpPr>
        <p:spPr>
          <a:xfrm>
            <a:off x="7400037" y="1596048"/>
            <a:ext cx="1092200" cy="5252720"/>
          </a:xfrm>
          <a:prstGeom prst="trapezoi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smtClean="0">
                <a:solidFill>
                  <a:schemeClr val="bg1"/>
                </a:solidFill>
                <a:latin typeface="微軟正黑體" panose="020B0604030504040204" pitchFamily="34" charset="-120"/>
                <a:ea typeface="微軟正黑體" panose="020B0604030504040204" pitchFamily="34" charset="-120"/>
              </a:rPr>
              <a:t>文</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件</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安</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全</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及</a:t>
            </a:r>
          </a:p>
          <a:p>
            <a:pPr algn="ctr"/>
            <a:r>
              <a:rPr lang="zh-TW" altLang="en-US" dirty="0" smtClean="0">
                <a:solidFill>
                  <a:schemeClr val="bg1"/>
                </a:solidFill>
                <a:latin typeface="微軟正黑體" panose="020B0604030504040204" pitchFamily="34" charset="-120"/>
                <a:ea typeface="微軟正黑體" panose="020B0604030504040204" pitchFamily="34" charset="-120"/>
              </a:rPr>
              <a:t>網</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路</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協</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定</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的</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技</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術</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標</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dirty="0" smtClean="0">
                <a:solidFill>
                  <a:schemeClr val="bg1"/>
                </a:solidFill>
                <a:latin typeface="微軟正黑體" panose="020B0604030504040204" pitchFamily="34" charset="-120"/>
                <a:ea typeface="微軟正黑體" panose="020B0604030504040204" pitchFamily="34" charset="-120"/>
              </a:rPr>
              <a:t>準</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
        <p:nvSpPr>
          <p:cNvPr id="11" name="梯形 10"/>
          <p:cNvSpPr/>
          <p:nvPr/>
        </p:nvSpPr>
        <p:spPr>
          <a:xfrm>
            <a:off x="2384125" y="778385"/>
            <a:ext cx="4758267" cy="1999947"/>
          </a:xfrm>
          <a:prstGeom prst="trapezoid">
            <a:avLst/>
          </a:prstGeom>
        </p:spPr>
        <p:style>
          <a:lnRef idx="1">
            <a:schemeClr val="accent2"/>
          </a:lnRef>
          <a:fillRef idx="2">
            <a:schemeClr val="accent2"/>
          </a:fillRef>
          <a:effectRef idx="1">
            <a:schemeClr val="accent2"/>
          </a:effectRef>
          <a:fontRef idx="minor">
            <a:schemeClr val="dk1"/>
          </a:fontRef>
        </p:style>
        <p:txBody>
          <a:bodyPr numCol="2" rtlCol="0" anchor="ctr"/>
          <a:lstStyle/>
          <a:p>
            <a:pPr marL="285750" indent="-285750">
              <a:buFont typeface="Wingdings" panose="05000000000000000000" pitchFamily="2" charset="2"/>
              <a:buChar char="ü"/>
            </a:pPr>
            <a:endParaRPr lang="en-US" altLang="zh-TW" dirty="0" smtClean="0">
              <a:solidFill>
                <a:schemeClr val="bg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pPr>
            <a:endParaRPr lang="en-US" altLang="zh-TW" dirty="0" smtClean="0">
              <a:solidFill>
                <a:schemeClr val="bg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pPr>
            <a:r>
              <a:rPr lang="zh-TW" altLang="en-US" dirty="0" smtClean="0">
                <a:solidFill>
                  <a:schemeClr val="bg1"/>
                </a:solidFill>
                <a:latin typeface="微軟正黑體" panose="020B0604030504040204" pitchFamily="34" charset="-120"/>
                <a:ea typeface="微軟正黑體" panose="020B0604030504040204" pitchFamily="34" charset="-120"/>
              </a:rPr>
              <a:t>供應鏈的管理</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pPr>
            <a:r>
              <a:rPr lang="zh-TW" altLang="en-US" dirty="0" smtClean="0">
                <a:solidFill>
                  <a:schemeClr val="bg1"/>
                </a:solidFill>
                <a:latin typeface="微軟正黑體" panose="020B0604030504040204" pitchFamily="34" charset="-120"/>
                <a:ea typeface="微軟正黑體" panose="020B0604030504040204" pitchFamily="34" charset="-120"/>
              </a:rPr>
              <a:t>線上行銷廣告</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pPr>
            <a:r>
              <a:rPr lang="zh-TW" altLang="en-US" dirty="0" smtClean="0">
                <a:solidFill>
                  <a:schemeClr val="bg1"/>
                </a:solidFill>
                <a:latin typeface="微軟正黑體" panose="020B0604030504040204" pitchFamily="34" charset="-120"/>
                <a:ea typeface="微軟正黑體" panose="020B0604030504040204" pitchFamily="34" charset="-120"/>
              </a:rPr>
              <a:t>隨選視訊</a:t>
            </a:r>
            <a:endParaRPr lang="en-US" altLang="zh-TW" dirty="0" smtClean="0">
              <a:solidFill>
                <a:schemeClr val="bg1"/>
              </a:solidFill>
              <a:latin typeface="微軟正黑體" panose="020B0604030504040204" pitchFamily="34" charset="-120"/>
              <a:ea typeface="微軟正黑體" panose="020B0604030504040204" pitchFamily="34" charset="-120"/>
            </a:endParaRPr>
          </a:p>
          <a:p>
            <a:endParaRPr lang="en-US" altLang="zh-TW" dirty="0" smtClean="0">
              <a:solidFill>
                <a:schemeClr val="bg1"/>
              </a:solidFill>
              <a:latin typeface="微軟正黑體" panose="020B0604030504040204" pitchFamily="34" charset="-120"/>
              <a:ea typeface="微軟正黑體" panose="020B0604030504040204" pitchFamily="34" charset="-120"/>
            </a:endParaRPr>
          </a:p>
          <a:p>
            <a:endParaRPr lang="en-US" altLang="zh-TW" dirty="0" smtClean="0">
              <a:solidFill>
                <a:schemeClr val="bg1"/>
              </a:solidFill>
              <a:latin typeface="微軟正黑體" panose="020B0604030504040204" pitchFamily="34" charset="-120"/>
              <a:ea typeface="微軟正黑體" panose="020B0604030504040204" pitchFamily="34" charset="-120"/>
            </a:endParaRPr>
          </a:p>
          <a:p>
            <a:endParaRPr lang="en-US" altLang="zh-TW" dirty="0" smtClean="0">
              <a:solidFill>
                <a:schemeClr val="bg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pPr>
            <a:r>
              <a:rPr lang="zh-TW" altLang="en-US" dirty="0" smtClean="0">
                <a:solidFill>
                  <a:schemeClr val="bg1"/>
                </a:solidFill>
                <a:latin typeface="微軟正黑體" panose="020B0604030504040204" pitchFamily="34" charset="-120"/>
                <a:ea typeface="微軟正黑體" panose="020B0604030504040204" pitchFamily="34" charset="-120"/>
              </a:rPr>
              <a:t>遠端金融服務</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pPr>
            <a:r>
              <a:rPr lang="zh-TW" altLang="en-US" dirty="0" smtClean="0">
                <a:solidFill>
                  <a:schemeClr val="bg1"/>
                </a:solidFill>
                <a:latin typeface="微軟正黑體" panose="020B0604030504040204" pitchFamily="34" charset="-120"/>
                <a:ea typeface="微軟正黑體" panose="020B0604030504040204" pitchFamily="34" charset="-120"/>
              </a:rPr>
              <a:t>上網購物</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pPr>
            <a:r>
              <a:rPr lang="zh-TW" altLang="en-US" dirty="0" smtClean="0">
                <a:solidFill>
                  <a:schemeClr val="bg1"/>
                </a:solidFill>
                <a:latin typeface="微軟正黑體" panose="020B0604030504040204" pitchFamily="34" charset="-120"/>
                <a:ea typeface="微軟正黑體" panose="020B0604030504040204" pitchFamily="34" charset="-120"/>
              </a:rPr>
              <a:t>採購和購買</a:t>
            </a:r>
            <a:endParaRPr lang="en-US" altLang="zh-TW" dirty="0" smtClean="0">
              <a:solidFill>
                <a:schemeClr val="bg1"/>
              </a:solidFill>
              <a:latin typeface="微軟正黑體" panose="020B0604030504040204" pitchFamily="34" charset="-120"/>
              <a:ea typeface="微軟正黑體" panose="020B0604030504040204" pitchFamily="34" charset="-120"/>
            </a:endParaRPr>
          </a:p>
          <a:p>
            <a:pPr algn="ct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16" name="矩形 15"/>
          <p:cNvSpPr/>
          <p:nvPr/>
        </p:nvSpPr>
        <p:spPr>
          <a:xfrm>
            <a:off x="3569551" y="911151"/>
            <a:ext cx="2031326" cy="46166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zh-TW" altLang="en-US" sz="2400" dirty="0" smtClean="0">
                <a:solidFill>
                  <a:schemeClr val="bg1"/>
                </a:solidFill>
                <a:latin typeface="微軟正黑體" panose="020B0604030504040204" pitchFamily="34" charset="-120"/>
                <a:ea typeface="微軟正黑體" panose="020B0604030504040204" pitchFamily="34" charset="-120"/>
              </a:rPr>
              <a:t>電子商務應用</a:t>
            </a:r>
            <a:endParaRPr lang="en-US" altLang="zh-TW" sz="2400" dirty="0" smtClean="0">
              <a:solidFill>
                <a:schemeClr val="bg1"/>
              </a:solidFill>
              <a:latin typeface="微軟正黑體" panose="020B0604030504040204" pitchFamily="34" charset="-120"/>
              <a:ea typeface="微軟正黑體" panose="020B0604030504040204" pitchFamily="34" charset="-120"/>
            </a:endParaRPr>
          </a:p>
        </p:txBody>
      </p:sp>
      <p:sp>
        <p:nvSpPr>
          <p:cNvPr id="17" name="圓角矩形 16"/>
          <p:cNvSpPr/>
          <p:nvPr/>
        </p:nvSpPr>
        <p:spPr>
          <a:xfrm>
            <a:off x="2568102" y="3465059"/>
            <a:ext cx="1575881" cy="470653"/>
          </a:xfrm>
          <a:prstGeom prst="roundRect">
            <a:avLst/>
          </a:prstGeom>
          <a:noFill/>
          <a:ln w="28575">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srgbClr val="FF0000"/>
              </a:solidFill>
            </a:endParaRPr>
          </a:p>
        </p:txBody>
      </p:sp>
      <p:cxnSp>
        <p:nvCxnSpPr>
          <p:cNvPr id="19" name="直線單箭頭接點 18"/>
          <p:cNvCxnSpPr>
            <a:endCxn id="21" idx="0"/>
          </p:cNvCxnSpPr>
          <p:nvPr/>
        </p:nvCxnSpPr>
        <p:spPr>
          <a:xfrm>
            <a:off x="2887133" y="3970953"/>
            <a:ext cx="70792" cy="2013568"/>
          </a:xfrm>
          <a:prstGeom prst="straightConnector1">
            <a:avLst/>
          </a:prstGeom>
          <a:ln w="38100">
            <a:solidFill>
              <a:srgbClr val="FF0000"/>
            </a:solidFill>
            <a:tailEnd type="triangle"/>
          </a:ln>
        </p:spPr>
        <p:style>
          <a:lnRef idx="1">
            <a:schemeClr val="accent2"/>
          </a:lnRef>
          <a:fillRef idx="2">
            <a:schemeClr val="accent2"/>
          </a:fillRef>
          <a:effectRef idx="1">
            <a:schemeClr val="accent2"/>
          </a:effectRef>
          <a:fontRef idx="minor">
            <a:schemeClr val="dk1"/>
          </a:fontRef>
        </p:style>
      </p:cxnSp>
      <p:sp>
        <p:nvSpPr>
          <p:cNvPr id="4" name="矩形 3"/>
          <p:cNvSpPr/>
          <p:nvPr/>
        </p:nvSpPr>
        <p:spPr>
          <a:xfrm>
            <a:off x="4912877" y="2774855"/>
            <a:ext cx="2358338" cy="307777"/>
          </a:xfrm>
          <a:prstGeom prst="rect">
            <a:avLst/>
          </a:prstGeom>
        </p:spPr>
        <p:txBody>
          <a:bodyPr wrap="none">
            <a:spAutoFit/>
          </a:bodyPr>
          <a:lstStyle/>
          <a:p>
            <a:r>
              <a:rPr lang="zh-TW" altLang="zh-TW" sz="1400" dirty="0">
                <a:ea typeface="微軟正黑體" panose="020B0604030504040204" pitchFamily="34" charset="-120"/>
                <a:cs typeface="DFKaiShu-SB-Estd-BF"/>
              </a:rPr>
              <a:t>張真誠</a:t>
            </a:r>
            <a:r>
              <a:rPr lang="en-US" altLang="zh-TW" sz="1400" dirty="0">
                <a:ea typeface="微軟正黑體" panose="020B0604030504040204" pitchFamily="34" charset="-120"/>
                <a:cs typeface="DFKaiShu-SB-Estd-BF"/>
              </a:rPr>
              <a:t>, </a:t>
            </a:r>
            <a:r>
              <a:rPr lang="zh-TW" altLang="zh-TW" sz="1400" dirty="0">
                <a:ea typeface="微軟正黑體" panose="020B0604030504040204" pitchFamily="34" charset="-120"/>
                <a:cs typeface="DFKaiShu-SB-Estd-BF"/>
              </a:rPr>
              <a:t>電子商務安全</a:t>
            </a:r>
            <a:r>
              <a:rPr lang="en-US" altLang="zh-TW" sz="1400" dirty="0">
                <a:ea typeface="微軟正黑體" panose="020B0604030504040204" pitchFamily="34" charset="-120"/>
                <a:cs typeface="DFKaiShu-SB-Estd-BF"/>
              </a:rPr>
              <a:t>, 1999</a:t>
            </a:r>
            <a:endParaRPr lang="zh-TW" altLang="en-US" sz="1400" dirty="0"/>
          </a:p>
        </p:txBody>
      </p:sp>
      <p:sp>
        <p:nvSpPr>
          <p:cNvPr id="20" name="投影片編號版面配置區 4"/>
          <p:cNvSpPr>
            <a:spLocks noGrp="1"/>
          </p:cNvSpPr>
          <p:nvPr>
            <p:ph type="sldNum" sz="quarter" idx="12"/>
          </p:nvPr>
        </p:nvSpPr>
        <p:spPr>
          <a:xfrm>
            <a:off x="-2125" y="6492875"/>
            <a:ext cx="565159" cy="365125"/>
          </a:xfrm>
        </p:spPr>
        <p:txBody>
          <a:bodyPr/>
          <a:lstStyle/>
          <a:p>
            <a:fld id="{D57F1E4F-1CFF-5643-939E-217C01CDF565}" type="slidenum">
              <a:rPr lang="en-US" smtClean="0"/>
              <a:pPr/>
              <a:t>68</a:t>
            </a:fld>
            <a:endParaRPr lang="en-US" dirty="0"/>
          </a:p>
        </p:txBody>
      </p:sp>
      <p:sp>
        <p:nvSpPr>
          <p:cNvPr id="21" name="圓角矩形 20"/>
          <p:cNvSpPr/>
          <p:nvPr/>
        </p:nvSpPr>
        <p:spPr>
          <a:xfrm>
            <a:off x="2028742" y="5984521"/>
            <a:ext cx="1858365" cy="396807"/>
          </a:xfrm>
          <a:prstGeom prst="roundRect">
            <a:avLst/>
          </a:prstGeom>
          <a:noFill/>
          <a:ln w="28575">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b="1" dirty="0" smtClean="0">
                <a:solidFill>
                  <a:srgbClr val="FF0000"/>
                </a:solidFill>
              </a:rPr>
              <a:t>應是底層基礎</a:t>
            </a:r>
            <a:endParaRPr lang="zh-TW" altLang="en-US" b="1" dirty="0">
              <a:solidFill>
                <a:srgbClr val="FF0000"/>
              </a:solidFill>
            </a:endParaRPr>
          </a:p>
        </p:txBody>
      </p:sp>
    </p:spTree>
    <p:extLst>
      <p:ext uri="{BB962C8B-B14F-4D97-AF65-F5344CB8AC3E}">
        <p14:creationId xmlns:p14="http://schemas.microsoft.com/office/powerpoint/2010/main" val="37039171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251611" y="-27384"/>
            <a:ext cx="6900475" cy="6885384"/>
          </a:xfrm>
          <a:prstGeom prst="rect">
            <a:avLst/>
          </a:prstGeom>
        </p:spPr>
      </p:pic>
      <p:sp>
        <p:nvSpPr>
          <p:cNvPr id="5" name="投影片編號版面配置區 4"/>
          <p:cNvSpPr>
            <a:spLocks noGrp="1"/>
          </p:cNvSpPr>
          <p:nvPr>
            <p:ph type="sldNum" sz="quarter" idx="12"/>
          </p:nvPr>
        </p:nvSpPr>
        <p:spPr/>
        <p:txBody>
          <a:bodyPr/>
          <a:lstStyle/>
          <a:p>
            <a:fld id="{D57F1E4F-1CFF-5643-939E-217C01CDF565}" type="slidenum">
              <a:rPr lang="en-US" smtClean="0">
                <a:solidFill>
                  <a:schemeClr val="tx1"/>
                </a:solidFill>
              </a:rPr>
              <a:pPr/>
              <a:t>69</a:t>
            </a:fld>
            <a:endParaRPr lang="en-US" dirty="0">
              <a:solidFill>
                <a:schemeClr val="tx1"/>
              </a:solidFill>
            </a:endParaRPr>
          </a:p>
        </p:txBody>
      </p:sp>
      <p:sp>
        <p:nvSpPr>
          <p:cNvPr id="7" name="內容版面配置區 2"/>
          <p:cNvSpPr>
            <a:spLocks noGrp="1"/>
          </p:cNvSpPr>
          <p:nvPr>
            <p:ph idx="4294967295"/>
          </p:nvPr>
        </p:nvSpPr>
        <p:spPr>
          <a:xfrm>
            <a:off x="0" y="2420938"/>
            <a:ext cx="6448425" cy="2909887"/>
          </a:xfrm>
        </p:spPr>
        <p:txBody>
          <a:bodyPr>
            <a:normAutofit/>
          </a:bodyPr>
          <a:lstStyle/>
          <a:p>
            <a:pPr marL="36900" indent="0">
              <a:buNone/>
            </a:pPr>
            <a:r>
              <a:rPr lang="en-US" altLang="zh-TW" sz="1600" dirty="0" err="1" smtClean="0">
                <a:solidFill>
                  <a:schemeClr val="tx1"/>
                </a:solidFill>
                <a:latin typeface="+mn-ea"/>
              </a:rPr>
              <a:t>oCKS</a:t>
            </a:r>
            <a:r>
              <a:rPr lang="en-US" altLang="zh-TW" sz="1600" dirty="0" smtClean="0">
                <a:solidFill>
                  <a:schemeClr val="tx1"/>
                </a:solidFill>
                <a:latin typeface="+mn-ea"/>
              </a:rPr>
              <a:t> input source</a:t>
            </a:r>
          </a:p>
          <a:p>
            <a:pPr marL="36900" indent="0">
              <a:buNone/>
            </a:pPr>
            <a:r>
              <a:rPr lang="en-US" altLang="zh-TW" sz="1600" dirty="0" err="1" smtClean="0">
                <a:solidFill>
                  <a:schemeClr val="tx1"/>
                </a:solidFill>
                <a:latin typeface="+mn-ea"/>
              </a:rPr>
              <a:t>Buildin</a:t>
            </a:r>
            <a:r>
              <a:rPr lang="en-US" altLang="zh-TW" sz="1600" dirty="0" smtClean="0">
                <a:solidFill>
                  <a:schemeClr val="tx1"/>
                </a:solidFill>
                <a:latin typeface="+mn-ea"/>
              </a:rPr>
              <a:t>  2nd Factor (UID)</a:t>
            </a:r>
          </a:p>
        </p:txBody>
      </p:sp>
      <p:sp>
        <p:nvSpPr>
          <p:cNvPr id="10" name="矩形 9"/>
          <p:cNvSpPr/>
          <p:nvPr/>
        </p:nvSpPr>
        <p:spPr>
          <a:xfrm>
            <a:off x="128762" y="764704"/>
            <a:ext cx="2515112" cy="1546577"/>
          </a:xfrm>
          <a:prstGeom prst="rect">
            <a:avLst/>
          </a:prstGeom>
        </p:spPr>
        <p:txBody>
          <a:bodyPr wrap="none">
            <a:spAutoFit/>
          </a:bodyPr>
          <a:lstStyle/>
          <a:p>
            <a:pPr defTabSz="342900"/>
            <a:r>
              <a:rPr lang="en-US" altLang="zh-TW" sz="4050" b="1" dirty="0">
                <a:effectLst>
                  <a:outerShdw blurRad="38100" dist="38100" dir="2700000" algn="tl">
                    <a:srgbClr val="000000">
                      <a:alpha val="43137"/>
                    </a:srgbClr>
                  </a:outerShdw>
                </a:effectLst>
                <a:latin typeface="+mn-ea"/>
              </a:rPr>
              <a:t>E2E</a:t>
            </a:r>
            <a:r>
              <a:rPr lang="en-US" altLang="zh-TW" b="1" dirty="0">
                <a:effectLst>
                  <a:outerShdw blurRad="38100" dist="38100" dir="2700000" algn="tl">
                    <a:srgbClr val="000000">
                      <a:alpha val="43137"/>
                    </a:srgbClr>
                  </a:outerShdw>
                </a:effectLst>
                <a:latin typeface="+mn-ea"/>
              </a:rPr>
              <a:t>(End-to-End)</a:t>
            </a:r>
            <a:endParaRPr lang="en-US" altLang="zh-TW" sz="4050" b="1" dirty="0">
              <a:effectLst>
                <a:outerShdw blurRad="38100" dist="38100" dir="2700000" algn="tl">
                  <a:srgbClr val="000000">
                    <a:alpha val="43137"/>
                  </a:srgbClr>
                </a:outerShdw>
              </a:effectLst>
              <a:latin typeface="+mn-ea"/>
            </a:endParaRPr>
          </a:p>
          <a:p>
            <a:pPr defTabSz="342900"/>
            <a:r>
              <a:rPr lang="en-US" altLang="zh-TW" sz="2700" b="1" dirty="0" smtClean="0">
                <a:effectLst>
                  <a:outerShdw blurRad="38100" dist="38100" dir="2700000" algn="tl">
                    <a:srgbClr val="000000">
                      <a:alpha val="43137"/>
                    </a:srgbClr>
                  </a:outerShdw>
                </a:effectLst>
                <a:latin typeface="+mn-ea"/>
              </a:rPr>
              <a:t>ID/Password</a:t>
            </a:r>
          </a:p>
          <a:p>
            <a:pPr defTabSz="342900"/>
            <a:r>
              <a:rPr lang="en-US" altLang="zh-TW" sz="2700" b="1" dirty="0" smtClean="0">
                <a:effectLst>
                  <a:outerShdw blurRad="38100" dist="38100" dir="2700000" algn="tl">
                    <a:srgbClr val="000000">
                      <a:alpha val="43137"/>
                    </a:srgbClr>
                  </a:outerShdw>
                </a:effectLst>
                <a:latin typeface="+mn-ea"/>
              </a:rPr>
              <a:t>Security</a:t>
            </a:r>
            <a:endParaRPr lang="en-US" altLang="zh-TW" sz="4050" b="1" dirty="0">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883396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D:\P\oTHE_team\Logo\othe_logo-high-resolution-01.png"/>
          <p:cNvPicPr>
            <a:picLocks noChangeAspect="1" noChangeArrowheads="1"/>
          </p:cNvPicPr>
          <p:nvPr/>
        </p:nvPicPr>
        <p:blipFill>
          <a:blip r:embed="rId2" cstate="print"/>
          <a:srcRect/>
          <a:stretch>
            <a:fillRect/>
          </a:stretch>
        </p:blipFill>
        <p:spPr bwMode="auto">
          <a:xfrm>
            <a:off x="2550996" y="2894365"/>
            <a:ext cx="2823566" cy="3024336"/>
          </a:xfrm>
          <a:prstGeom prst="rect">
            <a:avLst/>
          </a:prstGeom>
          <a:noFill/>
        </p:spPr>
      </p:pic>
      <p:sp>
        <p:nvSpPr>
          <p:cNvPr id="6" name="Rectangle 1"/>
          <p:cNvSpPr>
            <a:spLocks noGrp="1"/>
          </p:cNvSpPr>
          <p:nvPr>
            <p:ph type="title" idx="4294967295"/>
          </p:nvPr>
        </p:nvSpPr>
        <p:spPr>
          <a:xfrm>
            <a:off x="0" y="260648"/>
            <a:ext cx="3489325" cy="971550"/>
          </a:xfrm>
        </p:spPr>
        <p:txBody>
          <a:bodyPr/>
          <a:lstStyle>
            <a:extLst/>
          </a:lstStyle>
          <a:p>
            <a:r>
              <a:rPr lang="en-US" altLang="zh-TW"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5000" endA="300" endPos="45500" dir="5400000" sy="-100000" algn="bl" rotWithShape="0"/>
                </a:effectLst>
              </a:rPr>
              <a:t>Our Vision</a:t>
            </a:r>
            <a:endParaRPr lang="zh-TW" b="1"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5000" endA="300" endPos="45500" dir="5400000" sy="-100000" algn="bl" rotWithShape="0"/>
              </a:effectLst>
            </a:endParaRPr>
          </a:p>
        </p:txBody>
      </p:sp>
      <p:graphicFrame>
        <p:nvGraphicFramePr>
          <p:cNvPr id="10" name="資料庫圖表 9"/>
          <p:cNvGraphicFramePr/>
          <p:nvPr>
            <p:extLst>
              <p:ext uri="{D42A27DB-BD31-4B8C-83A1-F6EECF244321}">
                <p14:modId xmlns:p14="http://schemas.microsoft.com/office/powerpoint/2010/main" val="2312814330"/>
              </p:ext>
            </p:extLst>
          </p:nvPr>
        </p:nvGraphicFramePr>
        <p:xfrm>
          <a:off x="1115616" y="279080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群組 12"/>
          <p:cNvGrpSpPr/>
          <p:nvPr/>
        </p:nvGrpSpPr>
        <p:grpSpPr>
          <a:xfrm>
            <a:off x="4427984" y="4550549"/>
            <a:ext cx="4355976" cy="1193557"/>
            <a:chOff x="792084" y="3086466"/>
            <a:chExt cx="4355976" cy="1193557"/>
          </a:xfrm>
        </p:grpSpPr>
        <p:sp>
          <p:nvSpPr>
            <p:cNvPr id="15" name="矩形 14"/>
            <p:cNvSpPr/>
            <p:nvPr/>
          </p:nvSpPr>
          <p:spPr>
            <a:xfrm>
              <a:off x="792084" y="3086466"/>
              <a:ext cx="3851117" cy="9775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矩形 16"/>
            <p:cNvSpPr/>
            <p:nvPr/>
          </p:nvSpPr>
          <p:spPr>
            <a:xfrm>
              <a:off x="1296943" y="3302490"/>
              <a:ext cx="3851117" cy="9775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altLang="zh-TW" sz="4000" b="1" kern="1200" dirty="0" smtClean="0">
                  <a:ln w="11430"/>
                  <a:solidFill>
                    <a:srgbClr val="F56C05"/>
                  </a:solidFill>
                  <a:effectLst>
                    <a:outerShdw blurRad="80000" dist="40000" dir="5040000" algn="tl">
                      <a:srgbClr val="000000">
                        <a:alpha val="30000"/>
                      </a:srgbClr>
                    </a:outerShdw>
                  </a:effectLst>
                </a:rPr>
                <a:t>Innovate</a:t>
              </a:r>
              <a:endParaRPr lang="zh-TW" altLang="en-US" sz="4000" kern="1200" dirty="0"/>
            </a:p>
          </p:txBody>
        </p:sp>
      </p:grpSp>
      <p:sp>
        <p:nvSpPr>
          <p:cNvPr id="18" name="矩形 17"/>
          <p:cNvSpPr/>
          <p:nvPr/>
        </p:nvSpPr>
        <p:spPr>
          <a:xfrm>
            <a:off x="-287229" y="5187771"/>
            <a:ext cx="3851117" cy="9775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altLang="zh-TW" sz="4000" b="1" dirty="0" smtClean="0">
                <a:ln w="11430"/>
                <a:solidFill>
                  <a:srgbClr val="F56C05"/>
                </a:solidFill>
                <a:effectLst>
                  <a:outerShdw blurRad="80000" dist="40000" dir="5040000" algn="tl">
                    <a:srgbClr val="000000">
                      <a:alpha val="30000"/>
                    </a:srgbClr>
                  </a:outerShdw>
                </a:effectLst>
              </a:rPr>
              <a:t>Make Efforts</a:t>
            </a:r>
            <a:endParaRPr lang="zh-TW" altLang="en-US" sz="4000" kern="1200" dirty="0"/>
          </a:p>
        </p:txBody>
      </p:sp>
      <p:sp>
        <p:nvSpPr>
          <p:cNvPr id="19" name="矩形 18"/>
          <p:cNvSpPr/>
          <p:nvPr/>
        </p:nvSpPr>
        <p:spPr>
          <a:xfrm>
            <a:off x="2089035" y="1700808"/>
            <a:ext cx="3851117" cy="9775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altLang="zh-TW" sz="4000" b="1" dirty="0" smtClean="0">
                <a:ln w="11430"/>
                <a:solidFill>
                  <a:srgbClr val="F56C05"/>
                </a:solidFill>
                <a:effectLst>
                  <a:outerShdw blurRad="80000" dist="40000" dir="5040000" algn="tl">
                    <a:srgbClr val="000000">
                      <a:alpha val="30000"/>
                    </a:srgbClr>
                  </a:outerShdw>
                </a:effectLst>
              </a:rPr>
              <a:t>Searching…</a:t>
            </a:r>
            <a:endParaRPr lang="zh-TW" altLang="en-US" sz="4000" kern="1200" dirty="0"/>
          </a:p>
        </p:txBody>
      </p:sp>
      <p:sp>
        <p:nvSpPr>
          <p:cNvPr id="14" name="矩形 13"/>
          <p:cNvSpPr/>
          <p:nvPr/>
        </p:nvSpPr>
        <p:spPr>
          <a:xfrm>
            <a:off x="179512" y="893880"/>
            <a:ext cx="8640960" cy="9775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altLang="zh-TW" sz="4400" b="1" dirty="0" smtClean="0">
                <a:ln w="11430"/>
                <a:solidFill>
                  <a:srgbClr val="F56C05"/>
                </a:solidFill>
                <a:effectLst>
                  <a:outerShdw blurRad="80000" dist="40000" dir="5040000" algn="tl">
                    <a:srgbClr val="000000">
                      <a:alpha val="30000"/>
                    </a:srgbClr>
                  </a:outerShdw>
                </a:effectLst>
              </a:rPr>
              <a:t>         be a Social Enterprise.</a:t>
            </a:r>
          </a:p>
        </p:txBody>
      </p:sp>
    </p:spTree>
    <p:extLst>
      <p:ext uri="{BB962C8B-B14F-4D97-AF65-F5344CB8AC3E}">
        <p14:creationId xmlns:p14="http://schemas.microsoft.com/office/powerpoint/2010/main" val="22432235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2267744" y="203199"/>
            <a:ext cx="512504" cy="365125"/>
          </a:xfrm>
        </p:spPr>
        <p:txBody>
          <a:bodyPr/>
          <a:lstStyle/>
          <a:p>
            <a:fld id="{D57F1E4F-1CFF-5643-939E-217C01CDF565}" type="slidenum">
              <a:rPr lang="en-US" smtClean="0">
                <a:solidFill>
                  <a:schemeClr val="tx1"/>
                </a:solidFill>
              </a:rPr>
              <a:pPr/>
              <a:t>70</a:t>
            </a:fld>
            <a:endParaRPr lang="en-US" dirty="0">
              <a:solidFill>
                <a:schemeClr val="tx1"/>
              </a:solidFill>
            </a:endParaRPr>
          </a:p>
        </p:txBody>
      </p:sp>
      <p:sp>
        <p:nvSpPr>
          <p:cNvPr id="3" name="標題 2"/>
          <p:cNvSpPr>
            <a:spLocks noGrp="1"/>
          </p:cNvSpPr>
          <p:nvPr>
            <p:ph type="title" idx="4294967295"/>
          </p:nvPr>
        </p:nvSpPr>
        <p:spPr>
          <a:xfrm>
            <a:off x="93663" y="692150"/>
            <a:ext cx="9050337" cy="990600"/>
          </a:xfrm>
        </p:spPr>
        <p:txBody>
          <a:bodyPr>
            <a:noAutofit/>
          </a:bodyPr>
          <a:lstStyle/>
          <a:p>
            <a:pPr lvl="1" algn="l" defTabSz="342900" rtl="0">
              <a:spcBef>
                <a:spcPct val="0"/>
              </a:spcBef>
            </a:pPr>
            <a:r>
              <a:rPr lang="en-US" altLang="zh-TW" sz="3600" b="1" dirty="0" err="1">
                <a:solidFill>
                  <a:schemeClr val="tx1"/>
                </a:solidFill>
                <a:effectLst>
                  <a:outerShdw blurRad="38100" dist="38100" dir="2700000" algn="tl">
                    <a:srgbClr val="000000">
                      <a:alpha val="43137"/>
                    </a:srgbClr>
                  </a:outerShdw>
                </a:effectLst>
                <a:latin typeface="+mj-ea"/>
                <a:ea typeface="+mj-ea"/>
              </a:rPr>
              <a:t>oCTS</a:t>
            </a:r>
            <a:r>
              <a:rPr lang="en-US" altLang="zh-TW" sz="3600" b="1" dirty="0">
                <a:solidFill>
                  <a:schemeClr val="tx1"/>
                </a:solidFill>
                <a:effectLst>
                  <a:outerShdw blurRad="38100" dist="38100" dir="2700000" algn="tl">
                    <a:srgbClr val="000000">
                      <a:alpha val="43137"/>
                    </a:srgbClr>
                  </a:outerShdw>
                </a:effectLst>
                <a:latin typeface="+mj-ea"/>
                <a:ea typeface="+mj-ea"/>
              </a:rPr>
              <a:t> </a:t>
            </a:r>
            <a:r>
              <a:rPr lang="zh-TW" altLang="en-US" sz="3600" b="1" dirty="0">
                <a:solidFill>
                  <a:schemeClr val="tx1"/>
                </a:solidFill>
                <a:effectLst>
                  <a:outerShdw blurRad="38100" dist="38100" dir="2700000" algn="tl">
                    <a:srgbClr val="000000">
                      <a:alpha val="43137"/>
                    </a:srgbClr>
                  </a:outerShdw>
                </a:effectLst>
                <a:latin typeface="+mj-ea"/>
                <a:ea typeface="+mj-ea"/>
              </a:rPr>
              <a:t>雲端交易安全平台</a:t>
            </a:r>
            <a:r>
              <a:rPr lang="en-US" altLang="zh-TW" sz="4000" b="1" dirty="0">
                <a:solidFill>
                  <a:schemeClr val="tx1"/>
                </a:solidFill>
                <a:effectLst>
                  <a:outerShdw blurRad="38100" dist="38100" dir="2700000" algn="tl">
                    <a:srgbClr val="000000">
                      <a:alpha val="43137"/>
                    </a:srgbClr>
                  </a:outerShdw>
                </a:effectLst>
                <a:latin typeface="+mj-ea"/>
                <a:ea typeface="+mj-ea"/>
              </a:rPr>
              <a:t/>
            </a:r>
            <a:br>
              <a:rPr lang="en-US" altLang="zh-TW" sz="4000" b="1" dirty="0">
                <a:solidFill>
                  <a:schemeClr val="tx1"/>
                </a:solidFill>
                <a:effectLst>
                  <a:outerShdw blurRad="38100" dist="38100" dir="2700000" algn="tl">
                    <a:srgbClr val="000000">
                      <a:alpha val="43137"/>
                    </a:srgbClr>
                  </a:outerShdw>
                </a:effectLst>
                <a:latin typeface="+mj-ea"/>
                <a:ea typeface="+mj-ea"/>
              </a:rPr>
            </a:br>
            <a:r>
              <a:rPr lang="en-US" altLang="zh-TW" sz="3200" b="1" dirty="0">
                <a:solidFill>
                  <a:schemeClr val="tx1"/>
                </a:solidFill>
                <a:effectLst>
                  <a:outerShdw blurRad="38100" dist="38100" dir="2700000" algn="tl">
                    <a:srgbClr val="000000">
                      <a:alpha val="43137"/>
                    </a:srgbClr>
                  </a:outerShdw>
                </a:effectLst>
                <a:latin typeface="+mj-ea"/>
                <a:ea typeface="+mj-ea"/>
                <a:cs typeface="微軟正黑體 Light" panose="020B0304030504040204" pitchFamily="34" charset="-120"/>
              </a:rPr>
              <a:t>Feel Free, Fear Free (F4</a:t>
            </a:r>
            <a:r>
              <a:rPr lang="zh-TW" altLang="en-US" sz="3200" b="1" dirty="0">
                <a:solidFill>
                  <a:schemeClr val="tx1"/>
                </a:solidFill>
                <a:effectLst>
                  <a:outerShdw blurRad="38100" dist="38100" dir="2700000" algn="tl">
                    <a:srgbClr val="000000">
                      <a:alpha val="43137"/>
                    </a:srgbClr>
                  </a:outerShdw>
                </a:effectLst>
                <a:latin typeface="+mj-ea"/>
                <a:ea typeface="+mj-ea"/>
                <a:cs typeface="微軟正黑體 Light" panose="020B0304030504040204" pitchFamily="34" charset="-120"/>
              </a:rPr>
              <a:t>安全平台</a:t>
            </a:r>
            <a:r>
              <a:rPr lang="en-US" altLang="zh-TW" sz="3200" b="1" dirty="0">
                <a:solidFill>
                  <a:schemeClr val="tx1"/>
                </a:solidFill>
                <a:effectLst>
                  <a:outerShdw blurRad="38100" dist="38100" dir="2700000" algn="tl">
                    <a:srgbClr val="000000">
                      <a:alpha val="43137"/>
                    </a:srgbClr>
                  </a:outerShdw>
                </a:effectLst>
                <a:latin typeface="+mj-ea"/>
                <a:ea typeface="+mj-ea"/>
                <a:cs typeface="微軟正黑體 Light" panose="020B0304030504040204" pitchFamily="34" charset="-120"/>
              </a:rPr>
              <a:t>)</a:t>
            </a:r>
            <a:endParaRPr lang="zh-TW" altLang="en-US" sz="3200" b="1" dirty="0">
              <a:solidFill>
                <a:schemeClr val="tx1"/>
              </a:solidFill>
              <a:effectLst>
                <a:outerShdw blurRad="38100" dist="38100" dir="2700000" algn="tl">
                  <a:srgbClr val="000000">
                    <a:alpha val="43137"/>
                  </a:srgbClr>
                </a:outerShdw>
              </a:effectLst>
              <a:latin typeface="+mj-ea"/>
              <a:ea typeface="+mj-ea"/>
            </a:endParaRPr>
          </a:p>
        </p:txBody>
      </p:sp>
      <p:sp>
        <p:nvSpPr>
          <p:cNvPr id="6" name="內容版面配置區 3"/>
          <p:cNvSpPr>
            <a:spLocks noGrp="1"/>
          </p:cNvSpPr>
          <p:nvPr>
            <p:ph idx="4294967295"/>
          </p:nvPr>
        </p:nvSpPr>
        <p:spPr>
          <a:xfrm>
            <a:off x="538163" y="1989138"/>
            <a:ext cx="8605837" cy="4249737"/>
          </a:xfrm>
        </p:spPr>
        <p:txBody>
          <a:bodyPr>
            <a:noAutofit/>
          </a:bodyPr>
          <a:lstStyle/>
          <a:p>
            <a:pPr marL="342900" lvl="1" indent="-342900">
              <a:buFont typeface="Wingdings" panose="05000000000000000000" pitchFamily="2" charset="2"/>
              <a:buChar char="ü"/>
            </a:pPr>
            <a:r>
              <a:rPr lang="zh-TW" altLang="en-US" sz="2800" b="1" dirty="0">
                <a:solidFill>
                  <a:schemeClr val="tx1"/>
                </a:solidFill>
                <a:latin typeface="+mj-ea"/>
                <a:ea typeface="+mj-ea"/>
                <a:cs typeface="微軟正黑體 Light" panose="020B0304030504040204" pitchFamily="34" charset="-120"/>
              </a:rPr>
              <a:t>安心上網 </a:t>
            </a:r>
            <a:r>
              <a:rPr lang="en-US" altLang="zh-TW" sz="2800" b="1" dirty="0">
                <a:solidFill>
                  <a:schemeClr val="tx1"/>
                </a:solidFill>
                <a:latin typeface="+mj-ea"/>
                <a:ea typeface="+mj-ea"/>
                <a:cs typeface="微軟正黑體 Light" panose="020B0304030504040204" pitchFamily="34" charset="-120"/>
              </a:rPr>
              <a:t>(Freedom From Fear Online), </a:t>
            </a:r>
          </a:p>
          <a:p>
            <a:pPr marL="585788" lvl="2" indent="-285750">
              <a:buFont typeface="Wingdings" panose="05000000000000000000" pitchFamily="2" charset="2"/>
              <a:buChar char="ü"/>
            </a:pPr>
            <a:r>
              <a:rPr lang="zh-TW" altLang="en-US" sz="1800" dirty="0">
                <a:solidFill>
                  <a:schemeClr val="tx1"/>
                </a:solidFill>
                <a:latin typeface="+mj-ea"/>
                <a:ea typeface="+mj-ea"/>
                <a:cs typeface="微軟正黑體 Light" panose="020B0304030504040204" pitchFamily="34" charset="-120"/>
              </a:rPr>
              <a:t>保護使用者輸入資料</a:t>
            </a:r>
            <a:r>
              <a:rPr lang="en-US" altLang="zh-TW" sz="1800" b="1" dirty="0">
                <a:solidFill>
                  <a:schemeClr val="tx1"/>
                </a:solidFill>
                <a:latin typeface="+mj-ea"/>
                <a:ea typeface="+mj-ea"/>
                <a:cs typeface="微軟正黑體 Light" panose="020B0304030504040204" pitchFamily="34" charset="-120"/>
              </a:rPr>
              <a:t>(1</a:t>
            </a:r>
            <a:r>
              <a:rPr lang="en-US" altLang="zh-TW" sz="1800" b="1" baseline="30000" dirty="0">
                <a:solidFill>
                  <a:schemeClr val="tx1"/>
                </a:solidFill>
                <a:latin typeface="+mj-ea"/>
                <a:ea typeface="+mj-ea"/>
                <a:cs typeface="微軟正黑體 Light" panose="020B0304030504040204" pitchFamily="34" charset="-120"/>
              </a:rPr>
              <a:t>st</a:t>
            </a:r>
            <a:r>
              <a:rPr lang="en-US" altLang="zh-TW" sz="1800" b="1" dirty="0">
                <a:solidFill>
                  <a:schemeClr val="tx1"/>
                </a:solidFill>
                <a:latin typeface="+mj-ea"/>
                <a:ea typeface="+mj-ea"/>
                <a:cs typeface="微軟正黑體 Light" panose="020B0304030504040204" pitchFamily="34" charset="-120"/>
              </a:rPr>
              <a:t> Factor)</a:t>
            </a:r>
            <a:r>
              <a:rPr lang="zh-TW" altLang="en-US" sz="1800" b="1" dirty="0">
                <a:solidFill>
                  <a:schemeClr val="tx1"/>
                </a:solidFill>
                <a:latin typeface="+mj-ea"/>
                <a:ea typeface="+mj-ea"/>
                <a:cs typeface="微軟正黑體 Light" panose="020B0304030504040204" pitchFamily="34" charset="-120"/>
              </a:rPr>
              <a:t>：</a:t>
            </a:r>
            <a:r>
              <a:rPr lang="zh-TW" altLang="en-US" sz="1800" dirty="0">
                <a:solidFill>
                  <a:schemeClr val="tx1"/>
                </a:solidFill>
                <a:latin typeface="+mj-ea"/>
                <a:ea typeface="+mj-ea"/>
                <a:cs typeface="微軟正黑體 Light" panose="020B0304030504040204" pitchFamily="34" charset="-120"/>
              </a:rPr>
              <a:t>帳號密碼</a:t>
            </a:r>
            <a:r>
              <a:rPr lang="zh-TW" altLang="en-US" sz="1800" b="1" dirty="0">
                <a:solidFill>
                  <a:schemeClr val="tx1"/>
                </a:solidFill>
                <a:latin typeface="+mj-ea"/>
                <a:ea typeface="+mj-ea"/>
                <a:cs typeface="微軟正黑體 Light" panose="020B0304030504040204" pitchFamily="34" charset="-120"/>
              </a:rPr>
              <a:t>、</a:t>
            </a:r>
            <a:r>
              <a:rPr lang="zh-TW" altLang="en-US" sz="1800" dirty="0">
                <a:solidFill>
                  <a:schemeClr val="tx1"/>
                </a:solidFill>
                <a:latin typeface="+mj-ea"/>
                <a:ea typeface="+mj-ea"/>
                <a:cs typeface="微軟正黑體 Light" panose="020B0304030504040204" pitchFamily="34" charset="-120"/>
              </a:rPr>
              <a:t>信用卡號碼</a:t>
            </a:r>
            <a:r>
              <a:rPr lang="en-US" altLang="zh-TW" sz="1800" dirty="0">
                <a:solidFill>
                  <a:schemeClr val="tx1"/>
                </a:solidFill>
                <a:latin typeface="+mj-ea"/>
                <a:ea typeface="+mj-ea"/>
                <a:cs typeface="微軟正黑體 Light" panose="020B0304030504040204" pitchFamily="34" charset="-120"/>
              </a:rPr>
              <a:t>…</a:t>
            </a:r>
          </a:p>
          <a:p>
            <a:pPr lvl="1">
              <a:buFont typeface="Wingdings" panose="05000000000000000000" pitchFamily="2" charset="2"/>
              <a:buChar char="ü"/>
            </a:pPr>
            <a:r>
              <a:rPr lang="en-US" altLang="zh-TW" sz="1800" dirty="0">
                <a:solidFill>
                  <a:schemeClr val="tx1"/>
                </a:solidFill>
                <a:latin typeface="+mj-ea"/>
                <a:ea typeface="+mj-ea"/>
                <a:cs typeface="微軟正黑體 Light" panose="020B0304030504040204" pitchFamily="34" charset="-120"/>
              </a:rPr>
              <a:t>Hardware Device Unique ID (UID, </a:t>
            </a:r>
            <a:r>
              <a:rPr lang="en-US" altLang="zh-TW" sz="1800" b="1" dirty="0">
                <a:solidFill>
                  <a:schemeClr val="tx1"/>
                </a:solidFill>
                <a:latin typeface="+mj-ea"/>
                <a:ea typeface="+mj-ea"/>
                <a:cs typeface="微軟正黑體 Light" panose="020B0304030504040204" pitchFamily="34" charset="-120"/>
              </a:rPr>
              <a:t>2</a:t>
            </a:r>
            <a:r>
              <a:rPr lang="en-US" altLang="zh-TW" sz="1800" b="1" baseline="30000" dirty="0">
                <a:solidFill>
                  <a:schemeClr val="tx1"/>
                </a:solidFill>
                <a:latin typeface="+mj-ea"/>
                <a:ea typeface="+mj-ea"/>
                <a:cs typeface="微軟正黑體 Light" panose="020B0304030504040204" pitchFamily="34" charset="-120"/>
              </a:rPr>
              <a:t>nd</a:t>
            </a:r>
            <a:r>
              <a:rPr lang="en-US" altLang="zh-TW" sz="1800" b="1" dirty="0">
                <a:solidFill>
                  <a:schemeClr val="tx1"/>
                </a:solidFill>
                <a:latin typeface="+mj-ea"/>
                <a:ea typeface="+mj-ea"/>
                <a:cs typeface="微軟正黑體 Light" panose="020B0304030504040204" pitchFamily="34" charset="-120"/>
              </a:rPr>
              <a:t> Factor</a:t>
            </a:r>
            <a:r>
              <a:rPr lang="en-US" altLang="zh-TW" sz="1800" dirty="0">
                <a:solidFill>
                  <a:schemeClr val="tx1"/>
                </a:solidFill>
                <a:latin typeface="+mj-ea"/>
                <a:ea typeface="+mj-ea"/>
                <a:cs typeface="微軟正黑體 Light" panose="020B0304030504040204" pitchFamily="34" charset="-120"/>
              </a:rPr>
              <a:t>)</a:t>
            </a:r>
          </a:p>
          <a:p>
            <a:pPr lvl="1">
              <a:buFont typeface="Wingdings" panose="05000000000000000000" pitchFamily="2" charset="2"/>
              <a:buChar char="ü"/>
            </a:pPr>
            <a:r>
              <a:rPr lang="en-US" altLang="zh-TW" sz="1800" dirty="0">
                <a:solidFill>
                  <a:schemeClr val="tx1"/>
                </a:solidFill>
                <a:latin typeface="+mj-ea"/>
                <a:ea typeface="+mj-ea"/>
                <a:cs typeface="微軟正黑體 Light" panose="020B0304030504040204" pitchFamily="34" charset="-120"/>
              </a:rPr>
              <a:t>App</a:t>
            </a:r>
            <a:r>
              <a:rPr lang="zh-TW" altLang="en-US" sz="1800" dirty="0">
                <a:solidFill>
                  <a:schemeClr val="tx1"/>
                </a:solidFill>
                <a:latin typeface="+mj-ea"/>
                <a:ea typeface="+mj-ea"/>
                <a:cs typeface="微軟正黑體 Light" panose="020B0304030504040204" pitchFamily="34" charset="-120"/>
              </a:rPr>
              <a:t>模擬硬體輸入裝置，無硬體成本，</a:t>
            </a:r>
            <a:r>
              <a:rPr lang="en-US" altLang="zh-TW" sz="1800" b="1" dirty="0" smtClean="0">
                <a:solidFill>
                  <a:schemeClr val="tx1"/>
                </a:solidFill>
                <a:latin typeface="+mj-ea"/>
                <a:ea typeface="+mj-ea"/>
                <a:cs typeface="微軟正黑體 Light" panose="020B0304030504040204" pitchFamily="34" charset="-120"/>
              </a:rPr>
              <a:t>2-channel </a:t>
            </a:r>
            <a:r>
              <a:rPr lang="en-US" altLang="zh-TW" sz="1800" b="1" dirty="0">
                <a:solidFill>
                  <a:schemeClr val="tx1"/>
                </a:solidFill>
                <a:latin typeface="+mj-ea"/>
                <a:ea typeface="+mj-ea"/>
                <a:cs typeface="微軟正黑體 Light" panose="020B0304030504040204" pitchFamily="34" charset="-120"/>
              </a:rPr>
              <a:t>security</a:t>
            </a:r>
          </a:p>
          <a:p>
            <a:pPr>
              <a:buFont typeface="Wingdings" panose="05000000000000000000" pitchFamily="2" charset="2"/>
              <a:buChar char="ü"/>
            </a:pPr>
            <a:r>
              <a:rPr lang="zh-TW" altLang="en-US" sz="2800" b="1" dirty="0">
                <a:solidFill>
                  <a:schemeClr val="tx1"/>
                </a:solidFill>
                <a:latin typeface="+mj-ea"/>
                <a:ea typeface="+mj-ea"/>
                <a:cs typeface="微軟正黑體 Light" panose="020B0304030504040204" pitchFamily="34" charset="-120"/>
              </a:rPr>
              <a:t>降低網路交易客服成本</a:t>
            </a:r>
            <a:endParaRPr lang="en-US" altLang="zh-TW" sz="1800" dirty="0">
              <a:solidFill>
                <a:schemeClr val="tx1"/>
              </a:solidFill>
              <a:latin typeface="+mj-ea"/>
              <a:ea typeface="+mj-ea"/>
              <a:cs typeface="微軟正黑體 Light" panose="020B0304030504040204" pitchFamily="34" charset="-120"/>
            </a:endParaRPr>
          </a:p>
          <a:p>
            <a:pPr lvl="1">
              <a:buFont typeface="Wingdings" panose="05000000000000000000" pitchFamily="2" charset="2"/>
              <a:buChar char="ü"/>
            </a:pPr>
            <a:r>
              <a:rPr lang="zh-TW" altLang="en-US" sz="2000" dirty="0">
                <a:solidFill>
                  <a:schemeClr val="tx1"/>
                </a:solidFill>
                <a:latin typeface="+mj-ea"/>
                <a:ea typeface="+mj-ea"/>
                <a:cs typeface="微軟正黑體 Light" panose="020B0304030504040204" pitchFamily="34" charset="-120"/>
              </a:rPr>
              <a:t>大陸網銀</a:t>
            </a:r>
            <a:r>
              <a:rPr lang="en-US" altLang="zh-TW" sz="2000" dirty="0">
                <a:solidFill>
                  <a:schemeClr val="tx1"/>
                </a:solidFill>
                <a:latin typeface="+mj-ea"/>
                <a:ea typeface="+mj-ea"/>
                <a:cs typeface="微軟正黑體 Light" panose="020B0304030504040204" pitchFamily="34" charset="-120"/>
              </a:rPr>
              <a:t>,</a:t>
            </a:r>
            <a:r>
              <a:rPr lang="zh-TW" altLang="en-US" sz="2000" dirty="0">
                <a:solidFill>
                  <a:schemeClr val="tx1"/>
                </a:solidFill>
                <a:latin typeface="+mj-ea"/>
                <a:cs typeface="微軟正黑體 Light" panose="020B0304030504040204" pitchFamily="34" charset="-120"/>
              </a:rPr>
              <a:t>韓國金融機構</a:t>
            </a:r>
            <a:r>
              <a:rPr lang="en-US" altLang="zh-TW" sz="2000" dirty="0">
                <a:solidFill>
                  <a:schemeClr val="tx1"/>
                </a:solidFill>
                <a:latin typeface="+mj-ea"/>
                <a:cs typeface="微軟正黑體 Light" panose="020B0304030504040204" pitchFamily="34" charset="-120"/>
              </a:rPr>
              <a:t>,</a:t>
            </a:r>
            <a:r>
              <a:rPr lang="en-US" altLang="zh-TW" sz="2000" dirty="0">
                <a:solidFill>
                  <a:schemeClr val="tx1"/>
                </a:solidFill>
                <a:latin typeface="+mj-ea"/>
                <a:ea typeface="+mj-ea"/>
                <a:cs typeface="微軟正黑體 Light" panose="020B0304030504040204" pitchFamily="34" charset="-120"/>
              </a:rPr>
              <a:t>QQ</a:t>
            </a:r>
            <a:r>
              <a:rPr lang="zh-TW" altLang="en-US" sz="2000" dirty="0">
                <a:solidFill>
                  <a:schemeClr val="tx1"/>
                </a:solidFill>
                <a:latin typeface="+mj-ea"/>
                <a:ea typeface="+mj-ea"/>
                <a:cs typeface="微軟正黑體 Light" panose="020B0304030504040204" pitchFamily="34" charset="-120"/>
              </a:rPr>
              <a:t>都有用軟體鍵盤加密</a:t>
            </a:r>
            <a:endParaRPr lang="en-US" altLang="zh-TW" sz="2000" dirty="0">
              <a:solidFill>
                <a:schemeClr val="tx1"/>
              </a:solidFill>
              <a:latin typeface="+mj-ea"/>
              <a:ea typeface="+mj-ea"/>
              <a:cs typeface="微軟正黑體 Light" panose="020B0304030504040204" pitchFamily="34" charset="-120"/>
            </a:endParaRPr>
          </a:p>
          <a:p>
            <a:pPr lvl="1">
              <a:buFont typeface="Wingdings" panose="05000000000000000000" pitchFamily="2" charset="2"/>
              <a:buChar char="ü"/>
            </a:pPr>
            <a:r>
              <a:rPr lang="en-US" altLang="zh-TW" sz="2000" dirty="0">
                <a:solidFill>
                  <a:schemeClr val="tx1"/>
                </a:solidFill>
                <a:latin typeface="+mj-ea"/>
                <a:ea typeface="+mj-ea"/>
                <a:cs typeface="微軟正黑體 Light" panose="020B0304030504040204" pitchFamily="34" charset="-120"/>
              </a:rPr>
              <a:t>QQ 2007</a:t>
            </a:r>
            <a:r>
              <a:rPr lang="zh-TW" altLang="en-US" sz="2000" dirty="0">
                <a:solidFill>
                  <a:schemeClr val="tx1"/>
                </a:solidFill>
                <a:latin typeface="+mj-ea"/>
                <a:ea typeface="+mj-ea"/>
                <a:cs typeface="微軟正黑體 Light" panose="020B0304030504040204" pitchFamily="34" charset="-120"/>
              </a:rPr>
              <a:t>年報告</a:t>
            </a:r>
            <a:r>
              <a:rPr lang="en-US" altLang="zh-TW" sz="2000" dirty="0">
                <a:solidFill>
                  <a:schemeClr val="tx1"/>
                </a:solidFill>
                <a:latin typeface="+mj-ea"/>
                <a:ea typeface="+mj-ea"/>
                <a:cs typeface="微軟正黑體 Light" panose="020B0304030504040204" pitchFamily="34" charset="-120"/>
              </a:rPr>
              <a:t>: </a:t>
            </a:r>
            <a:r>
              <a:rPr lang="zh-TW" altLang="en-US" sz="2000" dirty="0">
                <a:solidFill>
                  <a:schemeClr val="tx1"/>
                </a:solidFill>
                <a:latin typeface="+mj-ea"/>
                <a:ea typeface="+mj-ea"/>
                <a:cs typeface="微軟正黑體 Light" panose="020B0304030504040204" pitchFamily="34" charset="-120"/>
              </a:rPr>
              <a:t>防鍵盤側錄器減少</a:t>
            </a:r>
            <a:r>
              <a:rPr lang="en-US" altLang="zh-TW" sz="2000" dirty="0">
                <a:solidFill>
                  <a:schemeClr val="tx1"/>
                </a:solidFill>
                <a:latin typeface="+mj-ea"/>
                <a:ea typeface="+mj-ea"/>
                <a:cs typeface="微軟正黑體 Light" panose="020B0304030504040204" pitchFamily="34" charset="-120"/>
              </a:rPr>
              <a:t>85%</a:t>
            </a:r>
            <a:r>
              <a:rPr lang="zh-TW" altLang="en-US" sz="2000" dirty="0">
                <a:solidFill>
                  <a:schemeClr val="tx1"/>
                </a:solidFill>
                <a:latin typeface="+mj-ea"/>
                <a:ea typeface="+mj-ea"/>
                <a:cs typeface="微軟正黑體 Light" panose="020B0304030504040204" pitchFamily="34" charset="-120"/>
              </a:rPr>
              <a:t>客服</a:t>
            </a:r>
            <a:endParaRPr lang="en-US" altLang="zh-TW" sz="4400" dirty="0">
              <a:solidFill>
                <a:schemeClr val="tx1"/>
              </a:solidFill>
              <a:latin typeface="+mj-ea"/>
              <a:ea typeface="+mj-ea"/>
              <a:cs typeface="微軟正黑體 Light" panose="020B0304030504040204" pitchFamily="34" charset="-120"/>
            </a:endParaRPr>
          </a:p>
          <a:p>
            <a:pPr>
              <a:buFont typeface="Wingdings" panose="05000000000000000000" pitchFamily="2" charset="2"/>
              <a:buChar char="ü"/>
            </a:pPr>
            <a:r>
              <a:rPr lang="zh-TW" altLang="en-US" sz="2800" b="1" dirty="0">
                <a:solidFill>
                  <a:schemeClr val="tx1"/>
                </a:solidFill>
                <a:latin typeface="+mj-ea"/>
                <a:ea typeface="+mj-ea"/>
                <a:cs typeface="微軟正黑體 Light" panose="020B0304030504040204" pitchFamily="34" charset="-120"/>
              </a:rPr>
              <a:t>創造網路交易更多價值與商機</a:t>
            </a:r>
            <a:endParaRPr lang="en-US" altLang="zh-TW" sz="1800" dirty="0">
              <a:solidFill>
                <a:schemeClr val="tx1"/>
              </a:solidFill>
              <a:latin typeface="+mj-ea"/>
              <a:ea typeface="+mj-ea"/>
              <a:cs typeface="微軟正黑體 Light" panose="020B0304030504040204" pitchFamily="34" charset="-120"/>
            </a:endParaRPr>
          </a:p>
          <a:p>
            <a:pPr lvl="1">
              <a:buFont typeface="Wingdings" panose="05000000000000000000" pitchFamily="2" charset="2"/>
              <a:buChar char="ü"/>
            </a:pPr>
            <a:r>
              <a:rPr lang="zh-TW" altLang="en-US" sz="1800" dirty="0">
                <a:solidFill>
                  <a:schemeClr val="tx1"/>
                </a:solidFill>
                <a:latin typeface="+mj-ea"/>
                <a:cs typeface="微軟正黑體 Light" panose="020B0304030504040204" pitchFamily="34" charset="-120"/>
              </a:rPr>
              <a:t>南韓網銀效率全球最高</a:t>
            </a:r>
            <a:r>
              <a:rPr lang="en-US" altLang="zh-TW" sz="1800" dirty="0">
                <a:solidFill>
                  <a:schemeClr val="tx1"/>
                </a:solidFill>
                <a:latin typeface="+mj-ea"/>
                <a:cs typeface="微軟正黑體 Light" panose="020B0304030504040204" pitchFamily="34" charset="-120"/>
              </a:rPr>
              <a:t>,  </a:t>
            </a:r>
            <a:r>
              <a:rPr lang="en-US" altLang="zh-TW" sz="1800" dirty="0">
                <a:solidFill>
                  <a:schemeClr val="tx1"/>
                </a:solidFill>
                <a:latin typeface="+mj-ea"/>
                <a:ea typeface="+mj-ea"/>
                <a:cs typeface="微軟正黑體 Light" panose="020B0304030504040204" pitchFamily="34" charset="-120"/>
              </a:rPr>
              <a:t>5000</a:t>
            </a:r>
            <a:r>
              <a:rPr lang="zh-TW" altLang="en-US" sz="1800" dirty="0">
                <a:solidFill>
                  <a:schemeClr val="tx1"/>
                </a:solidFill>
                <a:latin typeface="+mj-ea"/>
                <a:ea typeface="+mj-ea"/>
                <a:cs typeface="微軟正黑體 Light" panose="020B0304030504040204" pitchFamily="34" charset="-120"/>
              </a:rPr>
              <a:t>萬人有</a:t>
            </a:r>
            <a:r>
              <a:rPr lang="en-US" altLang="zh-TW" sz="1800" dirty="0">
                <a:solidFill>
                  <a:schemeClr val="tx1"/>
                </a:solidFill>
                <a:latin typeface="+mj-ea"/>
                <a:ea typeface="+mj-ea"/>
                <a:cs typeface="微軟正黑體 Light" panose="020B0304030504040204" pitchFamily="34" charset="-120"/>
              </a:rPr>
              <a:t>8000</a:t>
            </a:r>
            <a:r>
              <a:rPr lang="zh-TW" altLang="en-US" sz="1800" dirty="0">
                <a:solidFill>
                  <a:schemeClr val="tx1"/>
                </a:solidFill>
                <a:latin typeface="+mj-ea"/>
                <a:ea typeface="+mj-ea"/>
                <a:cs typeface="微軟正黑體 Light" panose="020B0304030504040204" pitchFamily="34" charset="-120"/>
              </a:rPr>
              <a:t>萬網銀帳號</a:t>
            </a:r>
            <a:r>
              <a:rPr lang="zh-TW" altLang="en-US" sz="1800" dirty="0">
                <a:solidFill>
                  <a:schemeClr val="tx1"/>
                </a:solidFill>
                <a:latin typeface="+mj-ea"/>
                <a:cs typeface="微軟正黑體 Light" panose="020B0304030504040204" pitchFamily="34" charset="-120"/>
              </a:rPr>
              <a:t>（</a:t>
            </a:r>
            <a:r>
              <a:rPr lang="en-US" altLang="zh-TW" sz="1800" dirty="0">
                <a:solidFill>
                  <a:schemeClr val="tx1"/>
                </a:solidFill>
                <a:latin typeface="+mj-ea"/>
                <a:cs typeface="微軟正黑體 Light" panose="020B0304030504040204" pitchFamily="34" charset="-120"/>
              </a:rPr>
              <a:t>2012</a:t>
            </a:r>
            <a:r>
              <a:rPr lang="zh-TW" altLang="en-US" sz="1800" dirty="0">
                <a:solidFill>
                  <a:schemeClr val="tx1"/>
                </a:solidFill>
                <a:latin typeface="+mj-ea"/>
                <a:cs typeface="微軟正黑體 Light" panose="020B0304030504040204" pitchFamily="34" charset="-120"/>
              </a:rPr>
              <a:t>年</a:t>
            </a:r>
            <a:r>
              <a:rPr lang="en-US" altLang="zh-TW" sz="1800" dirty="0">
                <a:solidFill>
                  <a:schemeClr val="tx1"/>
                </a:solidFill>
                <a:latin typeface="+mj-ea"/>
                <a:cs typeface="微軟正黑體 Light" panose="020B0304030504040204" pitchFamily="34" charset="-120"/>
              </a:rPr>
              <a:t>5</a:t>
            </a:r>
            <a:r>
              <a:rPr lang="zh-TW" altLang="en-US" sz="1800" dirty="0">
                <a:solidFill>
                  <a:schemeClr val="tx1"/>
                </a:solidFill>
                <a:latin typeface="+mj-ea"/>
                <a:cs typeface="微軟正黑體 Light" panose="020B0304030504040204" pitchFamily="34" charset="-120"/>
              </a:rPr>
              <a:t>月）</a:t>
            </a:r>
            <a:endParaRPr lang="en-US" altLang="zh-TW" sz="1800" dirty="0">
              <a:solidFill>
                <a:schemeClr val="tx1"/>
              </a:solidFill>
              <a:latin typeface="+mj-ea"/>
              <a:ea typeface="+mj-ea"/>
              <a:cs typeface="微軟正黑體 Light" panose="020B0304030504040204" pitchFamily="34" charset="-120"/>
            </a:endParaRPr>
          </a:p>
          <a:p>
            <a:pPr lvl="1">
              <a:buFont typeface="Wingdings" panose="05000000000000000000" pitchFamily="2" charset="2"/>
              <a:buChar char="ü"/>
            </a:pPr>
            <a:r>
              <a:rPr lang="zh-TW" altLang="en-US" sz="1800" dirty="0">
                <a:solidFill>
                  <a:schemeClr val="tx1"/>
                </a:solidFill>
                <a:latin typeface="+mj-ea"/>
                <a:ea typeface="+mj-ea"/>
                <a:cs typeface="微軟正黑體 Light" panose="020B0304030504040204" pitchFamily="34" charset="-120"/>
              </a:rPr>
              <a:t>一天</a:t>
            </a:r>
            <a:r>
              <a:rPr lang="zh-TW" altLang="en-US" sz="1800" dirty="0" smtClean="0">
                <a:solidFill>
                  <a:schemeClr val="tx1"/>
                </a:solidFill>
                <a:latin typeface="+mj-ea"/>
                <a:ea typeface="+mj-ea"/>
                <a:cs typeface="微軟正黑體 Light" panose="020B0304030504040204" pitchFamily="34" charset="-120"/>
              </a:rPr>
              <a:t>交易</a:t>
            </a:r>
            <a:r>
              <a:rPr lang="en-US" altLang="zh-TW" sz="1800" dirty="0" smtClean="0">
                <a:solidFill>
                  <a:schemeClr val="tx1"/>
                </a:solidFill>
                <a:latin typeface="+mj-ea"/>
                <a:ea typeface="+mj-ea"/>
                <a:cs typeface="微軟正黑體 Light" panose="020B0304030504040204" pitchFamily="34" charset="-120"/>
              </a:rPr>
              <a:t>4500</a:t>
            </a:r>
            <a:r>
              <a:rPr lang="zh-TW" altLang="en-US" sz="1800" dirty="0" smtClean="0">
                <a:solidFill>
                  <a:schemeClr val="tx1"/>
                </a:solidFill>
                <a:latin typeface="+mj-ea"/>
                <a:ea typeface="+mj-ea"/>
                <a:cs typeface="微軟正黑體 Light" panose="020B0304030504040204" pitchFamily="34" charset="-120"/>
              </a:rPr>
              <a:t>萬</a:t>
            </a:r>
            <a:r>
              <a:rPr lang="zh-TW" altLang="en-US" sz="1800" dirty="0" smtClean="0">
                <a:solidFill>
                  <a:schemeClr val="tx1"/>
                </a:solidFill>
                <a:latin typeface="+mj-ea"/>
                <a:cs typeface="微軟正黑體 Light" panose="020B0304030504040204" pitchFamily="34" charset="-120"/>
              </a:rPr>
              <a:t>次</a:t>
            </a:r>
            <a:r>
              <a:rPr lang="en-US" altLang="zh-TW" sz="1800" dirty="0" smtClean="0">
                <a:solidFill>
                  <a:schemeClr val="tx1"/>
                </a:solidFill>
                <a:latin typeface="+mj-ea"/>
                <a:ea typeface="+mj-ea"/>
                <a:cs typeface="微軟正黑體 Light" panose="020B0304030504040204" pitchFamily="34" charset="-120"/>
              </a:rPr>
              <a:t>, </a:t>
            </a:r>
            <a:r>
              <a:rPr lang="zh-TW" altLang="en-US" sz="1800" dirty="0">
                <a:solidFill>
                  <a:schemeClr val="tx1"/>
                </a:solidFill>
                <a:latin typeface="+mj-ea"/>
                <a:ea typeface="+mj-ea"/>
                <a:cs typeface="微軟正黑體 Light" panose="020B0304030504040204" pitchFamily="34" charset="-120"/>
              </a:rPr>
              <a:t>一天交易金額</a:t>
            </a:r>
            <a:r>
              <a:rPr lang="en-US" altLang="zh-TW" sz="1800" dirty="0">
                <a:solidFill>
                  <a:schemeClr val="tx1"/>
                </a:solidFill>
                <a:latin typeface="+mj-ea"/>
                <a:ea typeface="+mj-ea"/>
                <a:cs typeface="微軟正黑體 Light" panose="020B0304030504040204" pitchFamily="34" charset="-120"/>
              </a:rPr>
              <a:t>300</a:t>
            </a:r>
            <a:r>
              <a:rPr lang="zh-TW" altLang="en-US" sz="1800" dirty="0">
                <a:solidFill>
                  <a:schemeClr val="tx1"/>
                </a:solidFill>
                <a:latin typeface="+mj-ea"/>
                <a:ea typeface="+mj-ea"/>
                <a:cs typeface="微軟正黑體 Light" panose="020B0304030504040204" pitchFamily="34" charset="-120"/>
              </a:rPr>
              <a:t>億美金 （</a:t>
            </a:r>
            <a:r>
              <a:rPr lang="en-US" altLang="zh-TW" sz="1800" dirty="0">
                <a:solidFill>
                  <a:schemeClr val="tx1"/>
                </a:solidFill>
                <a:latin typeface="+mj-ea"/>
                <a:ea typeface="+mj-ea"/>
                <a:cs typeface="微軟正黑體 Light" panose="020B0304030504040204" pitchFamily="34" charset="-120"/>
              </a:rPr>
              <a:t>2012</a:t>
            </a:r>
            <a:r>
              <a:rPr lang="zh-TW" altLang="en-US" sz="1800" dirty="0">
                <a:solidFill>
                  <a:schemeClr val="tx1"/>
                </a:solidFill>
                <a:latin typeface="+mj-ea"/>
                <a:ea typeface="+mj-ea"/>
                <a:cs typeface="微軟正黑體 Light" panose="020B0304030504040204" pitchFamily="34" charset="-120"/>
              </a:rPr>
              <a:t>年</a:t>
            </a:r>
            <a:r>
              <a:rPr lang="en-US" altLang="zh-TW" sz="1800" dirty="0">
                <a:solidFill>
                  <a:schemeClr val="tx1"/>
                </a:solidFill>
                <a:latin typeface="+mj-ea"/>
                <a:ea typeface="+mj-ea"/>
                <a:cs typeface="微軟正黑體 Light" panose="020B0304030504040204" pitchFamily="34" charset="-120"/>
              </a:rPr>
              <a:t>5</a:t>
            </a:r>
            <a:r>
              <a:rPr lang="zh-TW" altLang="en-US" sz="1800" dirty="0">
                <a:solidFill>
                  <a:schemeClr val="tx1"/>
                </a:solidFill>
                <a:latin typeface="+mj-ea"/>
                <a:ea typeface="+mj-ea"/>
                <a:cs typeface="微軟正黑體 Light" panose="020B0304030504040204" pitchFamily="34" charset="-120"/>
              </a:rPr>
              <a:t>月）</a:t>
            </a:r>
          </a:p>
        </p:txBody>
      </p:sp>
    </p:spTree>
    <p:extLst>
      <p:ext uri="{BB962C8B-B14F-4D97-AF65-F5344CB8AC3E}">
        <p14:creationId xmlns:p14="http://schemas.microsoft.com/office/powerpoint/2010/main" val="39923770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32956DFA-06A7-4A92-8202-038AE4696A14}"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投影片編號版面配置區 4"/>
          <p:cNvSpPr>
            <a:spLocks noGrp="1"/>
          </p:cNvSpPr>
          <p:nvPr>
            <p:ph type="sldNum" sz="quarter" idx="12"/>
          </p:nvPr>
        </p:nvSpPr>
        <p:spPr/>
        <p:txBody>
          <a:bodyPr/>
          <a:lstStyle/>
          <a:p>
            <a:fld id="{D57F1E4F-1CFF-5643-939E-217C01CDF565}" type="slidenum">
              <a:rPr lang="en-US" smtClean="0">
                <a:solidFill>
                  <a:srgbClr val="90C226"/>
                </a:solidFill>
              </a:rPr>
              <a:pPr/>
              <a:t>71</a:t>
            </a:fld>
            <a:endParaRPr lang="en-US" dirty="0">
              <a:solidFill>
                <a:srgbClr val="90C226"/>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3080874302"/>
              </p:ext>
            </p:extLst>
          </p:nvPr>
        </p:nvGraphicFramePr>
        <p:xfrm>
          <a:off x="-1" y="857252"/>
          <a:ext cx="9144000" cy="5420204"/>
        </p:xfrm>
        <a:graphic>
          <a:graphicData uri="http://schemas.openxmlformats.org/drawingml/2006/table">
            <a:tbl>
              <a:tblPr/>
              <a:tblGrid>
                <a:gridCol w="2755899"/>
                <a:gridCol w="2129367"/>
                <a:gridCol w="2129367"/>
                <a:gridCol w="2129367"/>
              </a:tblGrid>
              <a:tr h="1209200">
                <a:tc>
                  <a:txBody>
                    <a:bodyPr/>
                    <a:lstStyle/>
                    <a:p>
                      <a:pPr algn="ctr" fontAlgn="b">
                        <a:lnSpc>
                          <a:spcPts val="1800"/>
                        </a:lnSpc>
                        <a:spcBef>
                          <a:spcPts val="900"/>
                        </a:spcBef>
                        <a:spcAft>
                          <a:spcPts val="0"/>
                        </a:spcAft>
                      </a:pPr>
                      <a:r>
                        <a:rPr lang="en-US" sz="1800" b="1" kern="100" dirty="0">
                          <a:latin typeface="微軟正黑體" pitchFamily="34" charset="-120"/>
                          <a:ea typeface="微軟正黑體" pitchFamily="34" charset="-120"/>
                          <a:cs typeface="Times New Roman"/>
                        </a:rPr>
                        <a:t>      </a:t>
                      </a:r>
                      <a:r>
                        <a:rPr lang="en-US" sz="1800" b="1" kern="100" dirty="0" smtClean="0">
                          <a:latin typeface="微軟正黑體" pitchFamily="34" charset="-120"/>
                          <a:ea typeface="微軟正黑體" pitchFamily="34" charset="-120"/>
                          <a:cs typeface="Times New Roman"/>
                        </a:rPr>
                        <a:t>  </a:t>
                      </a:r>
                      <a:r>
                        <a:rPr lang="en-US" altLang="zh-TW" sz="1800" b="1" kern="100" dirty="0" smtClean="0">
                          <a:latin typeface="微軟正黑體" pitchFamily="34" charset="-120"/>
                          <a:ea typeface="微軟正黑體" pitchFamily="34" charset="-120"/>
                          <a:cs typeface="Times New Roman"/>
                        </a:rPr>
                        <a:t>Solutions</a:t>
                      </a:r>
                      <a:endParaRPr lang="zh-TW" sz="1800" kern="100" dirty="0">
                        <a:latin typeface="微軟正黑體" pitchFamily="34" charset="-120"/>
                        <a:ea typeface="微軟正黑體" pitchFamily="34" charset="-120"/>
                        <a:cs typeface="Times New Roman"/>
                      </a:endParaRPr>
                    </a:p>
                    <a:p>
                      <a:pPr fontAlgn="b">
                        <a:lnSpc>
                          <a:spcPts val="1800"/>
                        </a:lnSpc>
                        <a:spcBef>
                          <a:spcPts val="900"/>
                        </a:spcBef>
                        <a:spcAft>
                          <a:spcPts val="0"/>
                        </a:spcAft>
                      </a:pPr>
                      <a:r>
                        <a:rPr lang="en-US" altLang="zh-TW" sz="1800" b="1" kern="100" dirty="0" smtClean="0">
                          <a:latin typeface="微軟正黑體" pitchFamily="34" charset="-120"/>
                          <a:ea typeface="微軟正黑體" pitchFamily="34" charset="-120"/>
                          <a:cs typeface="Times New Roman"/>
                        </a:rPr>
                        <a:t>      </a:t>
                      </a:r>
                    </a:p>
                    <a:p>
                      <a:pPr fontAlgn="b">
                        <a:lnSpc>
                          <a:spcPts val="1800"/>
                        </a:lnSpc>
                        <a:spcBef>
                          <a:spcPts val="900"/>
                        </a:spcBef>
                        <a:spcAft>
                          <a:spcPts val="0"/>
                        </a:spcAft>
                      </a:pPr>
                      <a:r>
                        <a:rPr lang="en-US" altLang="zh-TW" sz="1800" b="1" kern="100" dirty="0" smtClean="0">
                          <a:latin typeface="微軟正黑體" pitchFamily="34" charset="-120"/>
                          <a:ea typeface="微軟正黑體" pitchFamily="34" charset="-120"/>
                          <a:cs typeface="Times New Roman"/>
                        </a:rPr>
                        <a:t>              </a:t>
                      </a:r>
                    </a:p>
                    <a:p>
                      <a:pPr fontAlgn="b">
                        <a:lnSpc>
                          <a:spcPts val="1800"/>
                        </a:lnSpc>
                        <a:spcBef>
                          <a:spcPts val="900"/>
                        </a:spcBef>
                        <a:spcAft>
                          <a:spcPts val="0"/>
                        </a:spcAft>
                      </a:pPr>
                      <a:r>
                        <a:rPr lang="en-US" altLang="zh-TW" sz="1800" b="1" kern="100" dirty="0" smtClean="0">
                          <a:latin typeface="微軟正黑體" pitchFamily="34" charset="-120"/>
                          <a:ea typeface="微軟正黑體" pitchFamily="34" charset="-120"/>
                          <a:cs typeface="Times New Roman"/>
                        </a:rPr>
                        <a:t>      Functions</a:t>
                      </a:r>
                      <a:endParaRPr lang="zh-TW" sz="1800" b="1"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lumMod val="85000"/>
                      </a:schemeClr>
                    </a:solidFill>
                  </a:tcPr>
                </a:tc>
                <a:tc>
                  <a:txBody>
                    <a:bodyPr/>
                    <a:lstStyle/>
                    <a:p>
                      <a:pPr fontAlgn="b">
                        <a:lnSpc>
                          <a:spcPts val="1800"/>
                        </a:lnSpc>
                        <a:spcBef>
                          <a:spcPts val="900"/>
                        </a:spcBef>
                        <a:spcAft>
                          <a:spcPts val="0"/>
                        </a:spcAft>
                      </a:pPr>
                      <a:r>
                        <a:rPr lang="en-US" sz="1400" b="1" kern="100" dirty="0" err="1" smtClean="0">
                          <a:latin typeface="微軟正黑體" pitchFamily="34" charset="-120"/>
                          <a:ea typeface="微軟正黑體" pitchFamily="34" charset="-120"/>
                          <a:cs typeface="Times New Roman"/>
                        </a:rPr>
                        <a:t>oCTS</a:t>
                      </a:r>
                      <a:r>
                        <a:rPr lang="en-US" sz="1400" b="1" kern="100" dirty="0" smtClean="0">
                          <a:latin typeface="微軟正黑體" pitchFamily="34" charset="-120"/>
                          <a:ea typeface="微軟正黑體" pitchFamily="34" charset="-120"/>
                          <a:cs typeface="Times New Roman"/>
                        </a:rPr>
                        <a:t> Security Login</a:t>
                      </a:r>
                    </a:p>
                    <a:p>
                      <a:pPr fontAlgn="b">
                        <a:lnSpc>
                          <a:spcPts val="1800"/>
                        </a:lnSpc>
                        <a:spcBef>
                          <a:spcPts val="900"/>
                        </a:spcBef>
                        <a:spcAft>
                          <a:spcPts val="0"/>
                        </a:spcAft>
                      </a:pPr>
                      <a:r>
                        <a:rPr lang="en-US" sz="1400" b="1" kern="100" dirty="0" smtClean="0">
                          <a:solidFill>
                            <a:srgbClr val="FF0000"/>
                          </a:solidFill>
                          <a:latin typeface="微軟正黑體" pitchFamily="34" charset="-120"/>
                          <a:ea typeface="微軟正黑體" pitchFamily="34" charset="-120"/>
                          <a:cs typeface="Times New Roman"/>
                        </a:rPr>
                        <a:t>1</a:t>
                      </a:r>
                      <a:r>
                        <a:rPr lang="en-US" sz="1400" b="1" kern="100" baseline="30000" dirty="0" smtClean="0">
                          <a:solidFill>
                            <a:srgbClr val="FF0000"/>
                          </a:solidFill>
                          <a:latin typeface="微軟正黑體" pitchFamily="34" charset="-120"/>
                          <a:ea typeface="微軟正黑體" pitchFamily="34" charset="-120"/>
                          <a:cs typeface="Times New Roman"/>
                        </a:rPr>
                        <a:t>st</a:t>
                      </a:r>
                      <a:r>
                        <a:rPr lang="en-US" sz="1400" b="1" kern="100" baseline="0" dirty="0" smtClean="0">
                          <a:solidFill>
                            <a:srgbClr val="FF0000"/>
                          </a:solidFill>
                          <a:latin typeface="微軟正黑體" pitchFamily="34" charset="-120"/>
                          <a:ea typeface="微軟正黑體" pitchFamily="34" charset="-120"/>
                          <a:cs typeface="Times New Roman"/>
                        </a:rPr>
                        <a:t> Factor + 2</a:t>
                      </a:r>
                      <a:r>
                        <a:rPr lang="en-US" sz="1400" b="1" kern="100" baseline="30000" dirty="0" smtClean="0">
                          <a:solidFill>
                            <a:srgbClr val="FF0000"/>
                          </a:solidFill>
                          <a:latin typeface="微軟正黑體" pitchFamily="34" charset="-120"/>
                          <a:ea typeface="微軟正黑體" pitchFamily="34" charset="-120"/>
                          <a:cs typeface="Times New Roman"/>
                        </a:rPr>
                        <a:t>nd</a:t>
                      </a:r>
                      <a:r>
                        <a:rPr lang="en-US" sz="1400" b="1" kern="100" baseline="0" dirty="0" smtClean="0">
                          <a:solidFill>
                            <a:srgbClr val="FF0000"/>
                          </a:solidFill>
                          <a:latin typeface="微軟正黑體" pitchFamily="34" charset="-120"/>
                          <a:ea typeface="微軟正黑體" pitchFamily="34" charset="-120"/>
                          <a:cs typeface="Times New Roman"/>
                        </a:rPr>
                        <a:t> Factor</a:t>
                      </a:r>
                      <a:endParaRPr lang="en-US" sz="1400" b="1" kern="100" dirty="0" smtClean="0">
                        <a:solidFill>
                          <a:srgbClr val="FF0000"/>
                        </a:solidFill>
                        <a:latin typeface="微軟正黑體" pitchFamily="34" charset="-120"/>
                        <a:ea typeface="微軟正黑體" pitchFamily="34" charset="-120"/>
                        <a:cs typeface="Times New Roman"/>
                      </a:endParaRPr>
                    </a:p>
                    <a:p>
                      <a:pPr fontAlgn="b">
                        <a:lnSpc>
                          <a:spcPts val="1800"/>
                        </a:lnSpc>
                        <a:spcBef>
                          <a:spcPts val="900"/>
                        </a:spcBef>
                        <a:spcAft>
                          <a:spcPts val="0"/>
                        </a:spcAft>
                      </a:pPr>
                      <a:r>
                        <a:rPr lang="en-US" sz="1100" b="1" kern="100" dirty="0" smtClean="0">
                          <a:solidFill>
                            <a:srgbClr val="FF0000"/>
                          </a:solidFill>
                          <a:latin typeface="微軟正黑體" pitchFamily="34" charset="-120"/>
                          <a:ea typeface="微軟正黑體" pitchFamily="34" charset="-120"/>
                          <a:cs typeface="Times New Roman"/>
                        </a:rPr>
                        <a:t>(ID/Password + HW/App UID)</a:t>
                      </a:r>
                    </a:p>
                    <a:p>
                      <a:pPr fontAlgn="b">
                        <a:lnSpc>
                          <a:spcPts val="1800"/>
                        </a:lnSpc>
                        <a:spcBef>
                          <a:spcPts val="900"/>
                        </a:spcBef>
                        <a:spcAft>
                          <a:spcPts val="0"/>
                        </a:spcAft>
                      </a:pPr>
                      <a:r>
                        <a:rPr lang="en-US" sz="1100" b="1" kern="100" dirty="0" smtClean="0">
                          <a:latin typeface="微軟正黑體" pitchFamily="34" charset="-120"/>
                          <a:ea typeface="微軟正黑體" pitchFamily="34" charset="-120"/>
                          <a:cs typeface="Times New Roman"/>
                        </a:rPr>
                        <a:t>(</a:t>
                      </a:r>
                      <a:r>
                        <a:rPr lang="en-US" altLang="zh-TW" sz="1100" b="1" kern="100" dirty="0" smtClean="0">
                          <a:latin typeface="微軟正黑體" pitchFamily="34" charset="-120"/>
                          <a:ea typeface="微軟正黑體" pitchFamily="34" charset="-120"/>
                          <a:cs typeface="Times New Roman"/>
                        </a:rPr>
                        <a:t>HW/</a:t>
                      </a:r>
                      <a:r>
                        <a:rPr lang="en-US" altLang="zh-TW" sz="1100" b="1" kern="100" dirty="0" err="1" smtClean="0">
                          <a:latin typeface="微軟正黑體" pitchFamily="34" charset="-120"/>
                          <a:ea typeface="微軟正黑體" pitchFamily="34" charset="-120"/>
                          <a:cs typeface="Times New Roman"/>
                        </a:rPr>
                        <a:t>App+Software+Server</a:t>
                      </a:r>
                      <a:r>
                        <a:rPr lang="zh-TW" altLang="en-US" sz="1100" b="1" kern="100" dirty="0" smtClean="0">
                          <a:latin typeface="微軟正黑體" pitchFamily="34" charset="-120"/>
                          <a:ea typeface="微軟正黑體" pitchFamily="34" charset="-120"/>
                          <a:cs typeface="Times New Roman"/>
                        </a:rPr>
                        <a:t>）</a:t>
                      </a:r>
                      <a:endParaRPr lang="zh-TW" sz="11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fontAlgn="b">
                        <a:lnSpc>
                          <a:spcPts val="1800"/>
                        </a:lnSpc>
                        <a:spcBef>
                          <a:spcPts val="900"/>
                        </a:spcBef>
                        <a:spcAft>
                          <a:spcPts val="0"/>
                        </a:spcAft>
                      </a:pPr>
                      <a:r>
                        <a:rPr lang="en-US" altLang="zh-TW" sz="1400" b="1" kern="100" dirty="0" smtClean="0">
                          <a:latin typeface="微軟正黑體" pitchFamily="34" charset="-120"/>
                          <a:ea typeface="微軟正黑體" pitchFamily="34" charset="-120"/>
                          <a:cs typeface="Times New Roman"/>
                        </a:rPr>
                        <a:t>Software Keyboard</a:t>
                      </a:r>
                      <a:r>
                        <a:rPr lang="en-US" altLang="zh-TW" sz="1400" b="1" kern="100" baseline="0" dirty="0" smtClean="0">
                          <a:latin typeface="微軟正黑體" pitchFamily="34" charset="-120"/>
                          <a:ea typeface="微軟正黑體" pitchFamily="34" charset="-120"/>
                          <a:cs typeface="Times New Roman"/>
                        </a:rPr>
                        <a:t> Security</a:t>
                      </a:r>
                      <a:endParaRPr lang="en-US" altLang="zh-TW" sz="1400" b="1" kern="100" dirty="0" smtClean="0">
                        <a:latin typeface="微軟正黑體" pitchFamily="34" charset="-120"/>
                        <a:ea typeface="微軟正黑體" pitchFamily="34" charset="-120"/>
                        <a:cs typeface="Times New Roman"/>
                      </a:endParaRPr>
                    </a:p>
                    <a:p>
                      <a:pPr fontAlgn="b">
                        <a:lnSpc>
                          <a:spcPts val="1800"/>
                        </a:lnSpc>
                        <a:spcBef>
                          <a:spcPts val="900"/>
                        </a:spcBef>
                        <a:spcAft>
                          <a:spcPts val="0"/>
                        </a:spcAft>
                      </a:pPr>
                      <a:r>
                        <a:rPr lang="en-US" altLang="zh-TW" sz="1400" b="1" kern="100" dirty="0" smtClean="0">
                          <a:solidFill>
                            <a:srgbClr val="FF0000"/>
                          </a:solidFill>
                          <a:latin typeface="微軟正黑體" pitchFamily="34" charset="-120"/>
                          <a:ea typeface="+mn-ea"/>
                          <a:cs typeface="Times New Roman"/>
                        </a:rPr>
                        <a:t>1</a:t>
                      </a:r>
                      <a:r>
                        <a:rPr lang="en-US" altLang="zh-TW" sz="1400" b="1" kern="100" baseline="30000" dirty="0" smtClean="0">
                          <a:solidFill>
                            <a:srgbClr val="FF0000"/>
                          </a:solidFill>
                          <a:latin typeface="微軟正黑體" pitchFamily="34" charset="-120"/>
                          <a:ea typeface="+mn-ea"/>
                          <a:cs typeface="Times New Roman"/>
                        </a:rPr>
                        <a:t>st</a:t>
                      </a:r>
                      <a:r>
                        <a:rPr lang="en-US" altLang="zh-TW" sz="1400" b="1" kern="100" baseline="0" dirty="0" smtClean="0">
                          <a:solidFill>
                            <a:srgbClr val="FF0000"/>
                          </a:solidFill>
                          <a:latin typeface="微軟正黑體" pitchFamily="34" charset="-120"/>
                          <a:ea typeface="+mn-ea"/>
                          <a:cs typeface="Times New Roman"/>
                        </a:rPr>
                        <a:t> Factor </a:t>
                      </a:r>
                      <a:r>
                        <a:rPr lang="en-US" altLang="zh-TW" sz="1100" b="1" kern="100" baseline="0" dirty="0" smtClean="0">
                          <a:solidFill>
                            <a:srgbClr val="FF0000"/>
                          </a:solidFill>
                          <a:latin typeface="微軟正黑體" pitchFamily="34" charset="-120"/>
                          <a:ea typeface="+mn-ea"/>
                          <a:cs typeface="Times New Roman"/>
                        </a:rPr>
                        <a:t>(ID/Password)</a:t>
                      </a:r>
                      <a:endParaRPr lang="en-US" altLang="zh-TW" sz="1100" b="1" kern="100" dirty="0" smtClean="0">
                        <a:solidFill>
                          <a:srgbClr val="FF0000"/>
                        </a:solidFill>
                        <a:latin typeface="微軟正黑體" pitchFamily="34" charset="-120"/>
                        <a:ea typeface="微軟正黑體" pitchFamily="34" charset="-120"/>
                        <a:cs typeface="Times New Roman"/>
                      </a:endParaRPr>
                    </a:p>
                    <a:p>
                      <a:pPr fontAlgn="b">
                        <a:lnSpc>
                          <a:spcPts val="1800"/>
                        </a:lnSpc>
                        <a:spcBef>
                          <a:spcPts val="900"/>
                        </a:spcBef>
                        <a:spcAft>
                          <a:spcPts val="0"/>
                        </a:spcAft>
                      </a:pPr>
                      <a:r>
                        <a:rPr lang="en-US" altLang="zh-TW" sz="1100" b="1" kern="100" dirty="0" smtClean="0">
                          <a:latin typeface="微軟正黑體" pitchFamily="34" charset="-120"/>
                          <a:ea typeface="微軟正黑體" pitchFamily="34" charset="-120"/>
                          <a:cs typeface="Times New Roman"/>
                        </a:rPr>
                        <a:t>(Internet</a:t>
                      </a:r>
                      <a:r>
                        <a:rPr lang="en-US" altLang="zh-TW" sz="1100" b="1" kern="100" baseline="0" dirty="0" smtClean="0">
                          <a:latin typeface="微軟正黑體" pitchFamily="34" charset="-120"/>
                          <a:ea typeface="微軟正黑體" pitchFamily="34" charset="-120"/>
                          <a:cs typeface="Times New Roman"/>
                        </a:rPr>
                        <a:t> Banking in </a:t>
                      </a:r>
                      <a:r>
                        <a:rPr lang="en-US" altLang="zh-TW" sz="1100" b="1" kern="100" dirty="0" smtClean="0">
                          <a:latin typeface="微軟正黑體" pitchFamily="34" charset="-120"/>
                          <a:ea typeface="微軟正黑體" pitchFamily="34" charset="-120"/>
                          <a:cs typeface="Times New Roman"/>
                        </a:rPr>
                        <a:t>China</a:t>
                      </a:r>
                      <a:r>
                        <a:rPr lang="en-US" altLang="zh-TW" sz="1100" b="1" kern="100" baseline="0" dirty="0" smtClean="0">
                          <a:latin typeface="微軟正黑體" pitchFamily="34" charset="-120"/>
                          <a:ea typeface="微軟正黑體" pitchFamily="34" charset="-120"/>
                          <a:cs typeface="Times New Roman"/>
                        </a:rPr>
                        <a:t> and </a:t>
                      </a:r>
                    </a:p>
                    <a:p>
                      <a:pPr fontAlgn="b">
                        <a:lnSpc>
                          <a:spcPts val="1800"/>
                        </a:lnSpc>
                        <a:spcBef>
                          <a:spcPts val="900"/>
                        </a:spcBef>
                        <a:spcAft>
                          <a:spcPts val="0"/>
                        </a:spcAft>
                      </a:pPr>
                      <a:r>
                        <a:rPr lang="en-US" altLang="zh-TW" sz="1100" b="1" kern="100" baseline="0" dirty="0" smtClean="0">
                          <a:latin typeface="微軟正黑體" pitchFamily="34" charset="-120"/>
                          <a:ea typeface="微軟正黑體" pitchFamily="34" charset="-120"/>
                          <a:cs typeface="Times New Roman"/>
                        </a:rPr>
                        <a:t>S-Korea</a:t>
                      </a:r>
                      <a:r>
                        <a:rPr lang="en-US" altLang="zh-TW" sz="1100" b="1" kern="100" dirty="0" smtClean="0">
                          <a:latin typeface="微軟正黑體" pitchFamily="34" charset="-120"/>
                          <a:ea typeface="微軟正黑體" pitchFamily="34" charset="-120"/>
                          <a:cs typeface="Times New Roman"/>
                        </a:rPr>
                        <a:t>, QQ,… )</a:t>
                      </a:r>
                      <a:endParaRPr lang="zh-TW" sz="11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fontAlgn="b">
                        <a:lnSpc>
                          <a:spcPts val="1800"/>
                        </a:lnSpc>
                        <a:spcBef>
                          <a:spcPts val="900"/>
                        </a:spcBef>
                        <a:spcAft>
                          <a:spcPts val="0"/>
                        </a:spcAft>
                      </a:pPr>
                      <a:r>
                        <a:rPr lang="en-US" altLang="zh-TW" sz="1400" b="1" kern="100" dirty="0" smtClean="0">
                          <a:latin typeface="微軟正黑體" pitchFamily="34" charset="-120"/>
                          <a:ea typeface="+mn-ea"/>
                          <a:cs typeface="Times New Roman"/>
                        </a:rPr>
                        <a:t>Internet</a:t>
                      </a:r>
                      <a:r>
                        <a:rPr lang="en-US" altLang="zh-TW" sz="1400" b="1" kern="100" baseline="0" dirty="0" smtClean="0">
                          <a:latin typeface="微軟正黑體" pitchFamily="34" charset="-120"/>
                          <a:ea typeface="+mn-ea"/>
                          <a:cs typeface="Times New Roman"/>
                        </a:rPr>
                        <a:t> </a:t>
                      </a:r>
                      <a:r>
                        <a:rPr lang="en-US" altLang="zh-TW" sz="1400" b="1" kern="100" dirty="0" smtClean="0">
                          <a:latin typeface="微軟正黑體" pitchFamily="34" charset="-120"/>
                          <a:ea typeface="+mn-ea"/>
                          <a:cs typeface="Times New Roman"/>
                        </a:rPr>
                        <a:t>Login:</a:t>
                      </a:r>
                    </a:p>
                    <a:p>
                      <a:pPr fontAlgn="b">
                        <a:lnSpc>
                          <a:spcPts val="1800"/>
                        </a:lnSpc>
                        <a:spcBef>
                          <a:spcPts val="900"/>
                        </a:spcBef>
                        <a:spcAft>
                          <a:spcPts val="0"/>
                        </a:spcAft>
                      </a:pPr>
                      <a:r>
                        <a:rPr lang="en-US" altLang="zh-TW" sz="1400" b="1" kern="100" dirty="0" smtClean="0">
                          <a:latin typeface="微軟正黑體" pitchFamily="34" charset="-120"/>
                          <a:ea typeface="+mn-ea"/>
                          <a:cs typeface="Times New Roman"/>
                        </a:rPr>
                        <a:t>Gaming, Banking</a:t>
                      </a:r>
                    </a:p>
                    <a:p>
                      <a:pPr fontAlgn="b">
                        <a:lnSpc>
                          <a:spcPts val="1800"/>
                        </a:lnSpc>
                        <a:spcBef>
                          <a:spcPts val="900"/>
                        </a:spcBef>
                        <a:spcAft>
                          <a:spcPts val="0"/>
                        </a:spcAft>
                      </a:pPr>
                      <a:r>
                        <a:rPr lang="en-US" altLang="zh-TW" sz="1400" b="1" kern="100" dirty="0" smtClean="0">
                          <a:solidFill>
                            <a:srgbClr val="FF0000"/>
                          </a:solidFill>
                          <a:latin typeface="微軟正黑體" pitchFamily="34" charset="-120"/>
                          <a:ea typeface="微軟正黑體" pitchFamily="34" charset="-120"/>
                          <a:cs typeface="Times New Roman"/>
                        </a:rPr>
                        <a:t>2</a:t>
                      </a:r>
                      <a:r>
                        <a:rPr lang="en-US" altLang="zh-TW" sz="1400" b="1" kern="100" baseline="30000" dirty="0" smtClean="0">
                          <a:solidFill>
                            <a:srgbClr val="FF0000"/>
                          </a:solidFill>
                          <a:latin typeface="微軟正黑體" pitchFamily="34" charset="-120"/>
                          <a:ea typeface="微軟正黑體" pitchFamily="34" charset="-120"/>
                          <a:cs typeface="Times New Roman"/>
                        </a:rPr>
                        <a:t>nd</a:t>
                      </a:r>
                      <a:r>
                        <a:rPr lang="en-US" altLang="zh-TW" sz="1400" b="1" kern="100" dirty="0" smtClean="0">
                          <a:solidFill>
                            <a:srgbClr val="FF0000"/>
                          </a:solidFill>
                          <a:latin typeface="微軟正黑體" pitchFamily="34" charset="-120"/>
                          <a:ea typeface="微軟正黑體" pitchFamily="34" charset="-120"/>
                          <a:cs typeface="Times New Roman"/>
                        </a:rPr>
                        <a:t> Factor </a:t>
                      </a:r>
                      <a:r>
                        <a:rPr lang="en-US" altLang="zh-TW" sz="1100" b="1" kern="100" dirty="0" smtClean="0">
                          <a:latin typeface="微軟正黑體" pitchFamily="34" charset="-120"/>
                          <a:ea typeface="微軟正黑體" pitchFamily="34" charset="-120"/>
                          <a:cs typeface="Times New Roman"/>
                        </a:rPr>
                        <a:t>(</a:t>
                      </a:r>
                      <a:r>
                        <a:rPr lang="en-US" altLang="zh-TW" sz="1100" b="1" kern="100" dirty="0" smtClean="0">
                          <a:solidFill>
                            <a:srgbClr val="FF0000"/>
                          </a:solidFill>
                          <a:latin typeface="微軟正黑體" pitchFamily="34" charset="-120"/>
                          <a:ea typeface="微軟正黑體" pitchFamily="34" charset="-120"/>
                          <a:cs typeface="Times New Roman"/>
                        </a:rPr>
                        <a:t>Token</a:t>
                      </a:r>
                      <a:r>
                        <a:rPr lang="zh-TW" altLang="en-US" sz="1400" b="1" kern="100" dirty="0" smtClean="0">
                          <a:latin typeface="微軟正黑體" pitchFamily="34" charset="-120"/>
                          <a:ea typeface="微軟正黑體" pitchFamily="34" charset="-120"/>
                          <a:cs typeface="Times New Roman"/>
                        </a:rPr>
                        <a:t>：</a:t>
                      </a:r>
                      <a:r>
                        <a:rPr lang="en-US" altLang="zh-TW" sz="1100" b="1" kern="100" dirty="0" err="1" smtClean="0">
                          <a:latin typeface="微軟正黑體" pitchFamily="34" charset="-120"/>
                          <a:ea typeface="微軟正黑體" pitchFamily="34" charset="-120"/>
                          <a:cs typeface="Times New Roman"/>
                        </a:rPr>
                        <a:t>USBKey</a:t>
                      </a:r>
                      <a:r>
                        <a:rPr lang="en-US" altLang="zh-TW" sz="1100" b="1" kern="100" dirty="0" smtClean="0">
                          <a:latin typeface="微軟正黑體" pitchFamily="34" charset="-120"/>
                          <a:ea typeface="微軟正黑體" pitchFamily="34" charset="-120"/>
                          <a:cs typeface="Times New Roman"/>
                        </a:rPr>
                        <a:t>, SMS OTP</a:t>
                      </a:r>
                      <a:r>
                        <a:rPr lang="en-US" altLang="zh-TW" sz="1100" b="1" kern="100" baseline="0" dirty="0" smtClean="0">
                          <a:latin typeface="微軟正黑體" pitchFamily="34" charset="-120"/>
                          <a:ea typeface="微軟正黑體" pitchFamily="34" charset="-120"/>
                          <a:cs typeface="Times New Roman"/>
                        </a:rPr>
                        <a:t>,  HW OTP, </a:t>
                      </a:r>
                      <a:r>
                        <a:rPr lang="en-US" altLang="zh-TW" sz="1100" b="1" kern="100" baseline="0" dirty="0" err="1" smtClean="0">
                          <a:latin typeface="微軟正黑體" pitchFamily="34" charset="-120"/>
                          <a:ea typeface="微軟正黑體" pitchFamily="34" charset="-120"/>
                          <a:cs typeface="Times New Roman"/>
                        </a:rPr>
                        <a:t>SmartCard</a:t>
                      </a:r>
                      <a:r>
                        <a:rPr lang="en-US" altLang="zh-TW" sz="1100" b="1" kern="100" baseline="0" dirty="0" smtClean="0">
                          <a:latin typeface="微軟正黑體" pitchFamily="34" charset="-120"/>
                          <a:ea typeface="微軟正黑體" pitchFamily="34" charset="-120"/>
                          <a:cs typeface="Times New Roman"/>
                        </a:rPr>
                        <a:t>,…)</a:t>
                      </a: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57664">
                <a:tc>
                  <a:txBody>
                    <a:bodyPr/>
                    <a:lstStyle/>
                    <a:p>
                      <a:pPr lvl="1" fontAlgn="b">
                        <a:lnSpc>
                          <a:spcPts val="1800"/>
                        </a:lnSpc>
                        <a:spcBef>
                          <a:spcPts val="900"/>
                        </a:spcBef>
                        <a:spcAft>
                          <a:spcPts val="0"/>
                        </a:spcAft>
                      </a:pPr>
                      <a:r>
                        <a:rPr lang="en-US" altLang="zh-TW" sz="1500" b="0" kern="100" dirty="0" smtClean="0">
                          <a:latin typeface="微軟正黑體" pitchFamily="34" charset="-120"/>
                          <a:ea typeface="微軟正黑體" pitchFamily="34" charset="-120"/>
                          <a:cs typeface="Times New Roman"/>
                        </a:rPr>
                        <a:t>No SI </a:t>
                      </a:r>
                      <a:r>
                        <a:rPr lang="en-US" altLang="zh-TW" sz="1500" b="0" kern="100" baseline="0" dirty="0" smtClean="0">
                          <a:latin typeface="微軟正黑體" pitchFamily="34" charset="-120"/>
                          <a:ea typeface="微軟正黑體" pitchFamily="34" charset="-120"/>
                          <a:cs typeface="Times New Roman"/>
                        </a:rPr>
                        <a:t>Customization</a:t>
                      </a:r>
                      <a:endParaRPr lang="zh-TW" sz="1500" b="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lnSpc>
                          <a:spcPts val="1800"/>
                        </a:lnSpc>
                        <a:spcBef>
                          <a:spcPts val="900"/>
                        </a:spcBef>
                        <a:spcAft>
                          <a:spcPts val="0"/>
                        </a:spcAft>
                      </a:pPr>
                      <a:r>
                        <a:rPr lang="en-US" altLang="zh-TW" sz="1500" kern="100" dirty="0" smtClean="0">
                          <a:latin typeface="微軟正黑體" pitchFamily="34" charset="-120"/>
                          <a:ea typeface="+mn-ea"/>
                          <a:cs typeface="Times New Roman"/>
                        </a:rPr>
                        <a:t>V</a:t>
                      </a:r>
                      <a:endParaRPr lang="zh-TW" altLang="zh-TW" sz="1500" kern="100" dirty="0">
                        <a:latin typeface="微軟正黑體" pitchFamily="34" charset="-120"/>
                        <a:ea typeface="+mn-ea"/>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ts val="1800"/>
                        </a:lnSpc>
                        <a:spcBef>
                          <a:spcPts val="900"/>
                        </a:spcBef>
                        <a:spcAft>
                          <a:spcPts val="0"/>
                        </a:spcAft>
                      </a:pPr>
                      <a:endParaRPr lang="zh-TW" altLang="zh-TW" sz="1500" kern="100" dirty="0">
                        <a:latin typeface="微軟正黑體" pitchFamily="34" charset="-120"/>
                        <a:ea typeface="+mn-ea"/>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ts val="1800"/>
                        </a:lnSpc>
                        <a:spcBef>
                          <a:spcPts val="900"/>
                        </a:spcBef>
                        <a:spcAft>
                          <a:spcPts val="0"/>
                        </a:spcAft>
                      </a:pPr>
                      <a:endParaRPr lang="zh-TW" altLang="zh-TW" sz="1500" kern="100" dirty="0">
                        <a:latin typeface="微軟正黑體" pitchFamily="34" charset="-120"/>
                        <a:ea typeface="+mn-ea"/>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664">
                <a:tc>
                  <a:txBody>
                    <a:bodyPr/>
                    <a:lstStyle/>
                    <a:p>
                      <a:pPr lvl="1" fontAlgn="b">
                        <a:lnSpc>
                          <a:spcPts val="1800"/>
                        </a:lnSpc>
                        <a:spcBef>
                          <a:spcPts val="900"/>
                        </a:spcBef>
                        <a:spcAft>
                          <a:spcPts val="0"/>
                        </a:spcAft>
                      </a:pPr>
                      <a:r>
                        <a:rPr lang="en-US" altLang="zh-TW" sz="1500" b="0" kern="100" dirty="0" smtClean="0">
                          <a:latin typeface="微軟正黑體" pitchFamily="34" charset="-120"/>
                          <a:ea typeface="微軟正黑體" pitchFamily="34" charset="-120"/>
                          <a:cs typeface="Times New Roman"/>
                        </a:rPr>
                        <a:t>Browser</a:t>
                      </a:r>
                      <a:r>
                        <a:rPr lang="zh-TW" altLang="en-US" sz="1500" b="0" kern="100" baseline="0" dirty="0" smtClean="0">
                          <a:latin typeface="微軟正黑體" pitchFamily="34" charset="-120"/>
                          <a:ea typeface="微軟正黑體" pitchFamily="34" charset="-120"/>
                          <a:cs typeface="Times New Roman"/>
                        </a:rPr>
                        <a:t> </a:t>
                      </a:r>
                      <a:r>
                        <a:rPr lang="en-US" altLang="zh-TW" sz="1500" b="0" kern="100" baseline="0" dirty="0" smtClean="0">
                          <a:latin typeface="微軟正黑體" pitchFamily="34" charset="-120"/>
                          <a:ea typeface="微軟正黑體" pitchFamily="34" charset="-120"/>
                          <a:cs typeface="Times New Roman"/>
                        </a:rPr>
                        <a:t>Software / App</a:t>
                      </a:r>
                      <a:endParaRPr lang="zh-TW" sz="1500" b="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lnSpc>
                          <a:spcPts val="1800"/>
                        </a:lnSpc>
                        <a:spcBef>
                          <a:spcPts val="900"/>
                        </a:spcBef>
                        <a:spcAft>
                          <a:spcPts val="0"/>
                        </a:spcAft>
                      </a:pPr>
                      <a:r>
                        <a:rPr lang="en-US" altLang="zh-TW" sz="1500" kern="100" dirty="0" smtClean="0">
                          <a:latin typeface="微軟正黑體" pitchFamily="34" charset="-120"/>
                          <a:ea typeface="+mn-ea"/>
                          <a:cs typeface="Times New Roman"/>
                        </a:rPr>
                        <a:t>V</a:t>
                      </a:r>
                      <a:endParaRPr lang="zh-TW" altLang="zh-TW" sz="1500" kern="100" dirty="0">
                        <a:latin typeface="微軟正黑體" pitchFamily="34" charset="-120"/>
                        <a:ea typeface="+mn-ea"/>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ts val="1800"/>
                        </a:lnSpc>
                        <a:spcBef>
                          <a:spcPts val="900"/>
                        </a:spcBef>
                        <a:spcAft>
                          <a:spcPts val="0"/>
                        </a:spcAft>
                      </a:pPr>
                      <a:endParaRPr lang="zh-TW"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ts val="1800"/>
                        </a:lnSpc>
                        <a:spcBef>
                          <a:spcPts val="900"/>
                        </a:spcBef>
                        <a:spcAft>
                          <a:spcPts val="0"/>
                        </a:spcAft>
                      </a:pPr>
                      <a:endParaRPr lang="zh-TW"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664">
                <a:tc>
                  <a:txBody>
                    <a:bodyPr/>
                    <a:lstStyle/>
                    <a:p>
                      <a:pPr lvl="1" fontAlgn="b">
                        <a:lnSpc>
                          <a:spcPts val="1800"/>
                        </a:lnSpc>
                        <a:spcBef>
                          <a:spcPts val="900"/>
                        </a:spcBef>
                        <a:spcAft>
                          <a:spcPts val="0"/>
                        </a:spcAft>
                      </a:pPr>
                      <a:r>
                        <a:rPr lang="en-US" altLang="zh-TW" sz="1500" b="0" kern="100" dirty="0" smtClean="0">
                          <a:latin typeface="微軟正黑體" pitchFamily="34" charset="-120"/>
                          <a:ea typeface="+mn-ea"/>
                          <a:cs typeface="Times New Roman"/>
                        </a:rPr>
                        <a:t>Anti-</a:t>
                      </a:r>
                      <a:r>
                        <a:rPr lang="en-US" altLang="zh-TW" sz="1500" b="0" kern="100" dirty="0" err="1" smtClean="0">
                          <a:latin typeface="微軟正黑體" pitchFamily="34" charset="-120"/>
                          <a:ea typeface="+mn-ea"/>
                          <a:cs typeface="Times New Roman"/>
                        </a:rPr>
                        <a:t>Keylogger</a:t>
                      </a:r>
                      <a:endParaRPr lang="zh-TW" altLang="zh-TW" sz="1500" b="0" kern="100" dirty="0">
                        <a:latin typeface="微軟正黑體" pitchFamily="34" charset="-120"/>
                        <a:ea typeface="+mn-ea"/>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lnSpc>
                          <a:spcPts val="1800"/>
                        </a:lnSpc>
                        <a:spcBef>
                          <a:spcPts val="900"/>
                        </a:spcBef>
                        <a:spcAft>
                          <a:spcPts val="0"/>
                        </a:spcAft>
                      </a:pPr>
                      <a:r>
                        <a:rPr lang="en-US" sz="1500" kern="100" dirty="0" smtClean="0">
                          <a:latin typeface="微軟正黑體" pitchFamily="34" charset="-120"/>
                          <a:ea typeface="微軟正黑體" pitchFamily="34" charset="-120"/>
                          <a:cs typeface="Times New Roman"/>
                        </a:rPr>
                        <a:t>V</a:t>
                      </a:r>
                      <a:endParaRPr lang="en-US" sz="12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ts val="1800"/>
                        </a:lnSpc>
                        <a:spcBef>
                          <a:spcPts val="900"/>
                        </a:spcBef>
                        <a:spcAft>
                          <a:spcPts val="0"/>
                        </a:spcAft>
                      </a:pPr>
                      <a:r>
                        <a:rPr lang="en-US" altLang="zh-TW" sz="1500" kern="100" dirty="0" smtClean="0">
                          <a:latin typeface="微軟正黑體" pitchFamily="34" charset="-120"/>
                          <a:ea typeface="微軟正黑體" pitchFamily="34" charset="-120"/>
                          <a:cs typeface="Times New Roman"/>
                        </a:rPr>
                        <a:t>V </a:t>
                      </a:r>
                      <a:r>
                        <a:rPr lang="en-US" altLang="zh-TW" sz="1200" kern="100" dirty="0" smtClean="0">
                          <a:latin typeface="微軟正黑體" pitchFamily="34" charset="-120"/>
                          <a:ea typeface="微軟正黑體" pitchFamily="34" charset="-120"/>
                          <a:cs typeface="Times New Roman"/>
                        </a:rPr>
                        <a:t>(w/security</a:t>
                      </a:r>
                      <a:r>
                        <a:rPr lang="en-US" altLang="zh-TW" sz="1200" kern="100" baseline="0" dirty="0" smtClean="0">
                          <a:latin typeface="微軟正黑體" pitchFamily="34" charset="-120"/>
                          <a:ea typeface="微軟正黑體" pitchFamily="34" charset="-120"/>
                          <a:cs typeface="Times New Roman"/>
                        </a:rPr>
                        <a:t> leakage</a:t>
                      </a:r>
                      <a:r>
                        <a:rPr lang="en-US" altLang="zh-TW" sz="1200" kern="100" dirty="0" smtClean="0">
                          <a:latin typeface="微軟正黑體" pitchFamily="34" charset="-120"/>
                          <a:ea typeface="微軟正黑體" pitchFamily="34" charset="-120"/>
                          <a:cs typeface="Times New Roman"/>
                        </a:rPr>
                        <a:t>)</a:t>
                      </a:r>
                      <a:endParaRPr lang="zh-TW" sz="12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ts val="1800"/>
                        </a:lnSpc>
                        <a:spcBef>
                          <a:spcPts val="900"/>
                        </a:spcBef>
                        <a:spcAft>
                          <a:spcPts val="0"/>
                        </a:spcAft>
                      </a:pPr>
                      <a:endParaRPr lang="en-US"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664">
                <a:tc>
                  <a:txBody>
                    <a:bodyPr/>
                    <a:lstStyle/>
                    <a:p>
                      <a:pPr marL="457200" marR="0" lvl="1" indent="0" algn="l" defTabSz="457200" rtl="0" eaLnBrk="1" fontAlgn="b" latinLnBrk="0" hangingPunct="1">
                        <a:lnSpc>
                          <a:spcPts val="1800"/>
                        </a:lnSpc>
                        <a:spcBef>
                          <a:spcPts val="900"/>
                        </a:spcBef>
                        <a:spcAft>
                          <a:spcPts val="0"/>
                        </a:spcAft>
                        <a:buClrTx/>
                        <a:buSzTx/>
                        <a:buFontTx/>
                        <a:buNone/>
                        <a:tabLst/>
                        <a:defRPr/>
                      </a:pPr>
                      <a:r>
                        <a:rPr lang="en-US" altLang="zh-TW" sz="1500" b="0" kern="100" dirty="0" smtClean="0">
                          <a:latin typeface="微軟正黑體" pitchFamily="34" charset="-120"/>
                          <a:ea typeface="+mn-ea"/>
                          <a:cs typeface="Times New Roman"/>
                        </a:rPr>
                        <a:t>Anti-MITM,</a:t>
                      </a:r>
                      <a:r>
                        <a:rPr lang="en-US" altLang="zh-TW" sz="1500" b="0" kern="100" baseline="0" dirty="0" smtClean="0">
                          <a:latin typeface="微軟正黑體" pitchFamily="34" charset="-120"/>
                          <a:ea typeface="+mn-ea"/>
                          <a:cs typeface="Times New Roman"/>
                        </a:rPr>
                        <a:t> </a:t>
                      </a:r>
                      <a:r>
                        <a:rPr lang="en-US" altLang="zh-TW" sz="1500" b="0" kern="100" dirty="0" smtClean="0">
                          <a:latin typeface="微軟正黑體" pitchFamily="34" charset="-120"/>
                          <a:ea typeface="+mn-ea"/>
                          <a:cs typeface="Times New Roman"/>
                        </a:rPr>
                        <a:t>Anti-</a:t>
                      </a:r>
                      <a:r>
                        <a:rPr lang="en-US" altLang="zh-TW" sz="1500" b="0" kern="100" baseline="0" dirty="0" smtClean="0">
                          <a:latin typeface="微軟正黑體" pitchFamily="34" charset="-120"/>
                          <a:ea typeface="+mn-ea"/>
                          <a:cs typeface="Times New Roman"/>
                        </a:rPr>
                        <a:t>MITB</a:t>
                      </a:r>
                      <a:endParaRPr lang="zh-TW" altLang="zh-TW" sz="1500" b="0" kern="100" dirty="0" smtClean="0">
                        <a:latin typeface="微軟正黑體" pitchFamily="34" charset="-120"/>
                        <a:ea typeface="+mn-ea"/>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lnSpc>
                          <a:spcPts val="1800"/>
                        </a:lnSpc>
                        <a:spcBef>
                          <a:spcPts val="900"/>
                        </a:spcBef>
                        <a:spcAft>
                          <a:spcPts val="0"/>
                        </a:spcAft>
                      </a:pPr>
                      <a:r>
                        <a:rPr lang="en-US" sz="1500" kern="100" dirty="0" smtClean="0">
                          <a:latin typeface="微軟正黑體" pitchFamily="34" charset="-120"/>
                          <a:ea typeface="微軟正黑體" pitchFamily="34" charset="-120"/>
                          <a:cs typeface="Times New Roman"/>
                        </a:rPr>
                        <a:t>V</a:t>
                      </a:r>
                      <a:endParaRPr lang="en-US" sz="12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ts val="1800"/>
                        </a:lnSpc>
                        <a:spcBef>
                          <a:spcPts val="900"/>
                        </a:spcBef>
                        <a:spcAft>
                          <a:spcPts val="0"/>
                        </a:spcAft>
                      </a:pPr>
                      <a:endParaRPr lang="zh-TW"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ts val="1800"/>
                        </a:lnSpc>
                        <a:spcBef>
                          <a:spcPts val="900"/>
                        </a:spcBef>
                        <a:spcAft>
                          <a:spcPts val="0"/>
                        </a:spcAft>
                      </a:pPr>
                      <a:endParaRPr lang="en-US"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664">
                <a:tc>
                  <a:txBody>
                    <a:bodyPr/>
                    <a:lstStyle/>
                    <a:p>
                      <a:pPr marL="457200" marR="0" lvl="1" indent="0" algn="l" defTabSz="457200" rtl="0" eaLnBrk="1" fontAlgn="b" latinLnBrk="0" hangingPunct="1">
                        <a:lnSpc>
                          <a:spcPts val="1800"/>
                        </a:lnSpc>
                        <a:spcBef>
                          <a:spcPts val="900"/>
                        </a:spcBef>
                        <a:spcAft>
                          <a:spcPts val="0"/>
                        </a:spcAft>
                        <a:buClrTx/>
                        <a:buSzTx/>
                        <a:buFontTx/>
                        <a:buNone/>
                        <a:tabLst/>
                        <a:defRPr/>
                      </a:pPr>
                      <a:r>
                        <a:rPr lang="en-US" altLang="zh-TW" sz="1500" b="0" kern="100" dirty="0" smtClean="0">
                          <a:latin typeface="微軟正黑體" pitchFamily="34" charset="-120"/>
                          <a:ea typeface="+mn-ea"/>
                          <a:cs typeface="Times New Roman"/>
                        </a:rPr>
                        <a:t>Anti-APT</a:t>
                      </a:r>
                      <a:endParaRPr lang="zh-TW" altLang="zh-TW" sz="1500" b="0" kern="100" dirty="0" smtClean="0">
                        <a:latin typeface="微軟正黑體" pitchFamily="34" charset="-120"/>
                        <a:ea typeface="+mn-ea"/>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indent="0" algn="ctr" defTabSz="457200" rtl="0" eaLnBrk="1" fontAlgn="b" latinLnBrk="0" hangingPunct="1">
                        <a:lnSpc>
                          <a:spcPts val="1800"/>
                        </a:lnSpc>
                        <a:spcBef>
                          <a:spcPts val="900"/>
                        </a:spcBef>
                        <a:spcAft>
                          <a:spcPts val="0"/>
                        </a:spcAft>
                        <a:buClrTx/>
                        <a:buSzTx/>
                        <a:buFontTx/>
                        <a:buNone/>
                        <a:tabLst/>
                        <a:defRPr/>
                      </a:pPr>
                      <a:r>
                        <a:rPr lang="en-US" altLang="zh-TW" sz="1500" kern="100" dirty="0" smtClean="0">
                          <a:latin typeface="微軟正黑體" pitchFamily="34" charset="-120"/>
                          <a:ea typeface="+mn-ea"/>
                          <a:cs typeface="Times New Roman"/>
                        </a:rPr>
                        <a:t>V </a:t>
                      </a:r>
                      <a:r>
                        <a:rPr lang="en-US" altLang="zh-TW" sz="1200" kern="100" baseline="0" dirty="0" smtClean="0">
                          <a:latin typeface="微軟正黑體" pitchFamily="34" charset="-120"/>
                          <a:ea typeface="+mn-ea"/>
                          <a:cs typeface="Times New Roman"/>
                        </a:rPr>
                        <a:t>(by  optional </a:t>
                      </a:r>
                      <a:r>
                        <a:rPr lang="en-US" altLang="zh-TW" sz="1200" kern="100" dirty="0" smtClean="0">
                          <a:latin typeface="微軟正黑體" pitchFamily="34" charset="-120"/>
                          <a:ea typeface="+mn-ea"/>
                          <a:cs typeface="Times New Roman"/>
                        </a:rPr>
                        <a:t>APIs)</a:t>
                      </a:r>
                      <a:endParaRPr lang="zh-TW" altLang="zh-TW" sz="1200" kern="100" dirty="0" smtClean="0">
                        <a:latin typeface="微軟正黑體" pitchFamily="34" charset="-120"/>
                        <a:ea typeface="+mn-ea"/>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lnSpc>
                          <a:spcPts val="1800"/>
                        </a:lnSpc>
                        <a:spcBef>
                          <a:spcPts val="900"/>
                        </a:spcBef>
                        <a:spcAft>
                          <a:spcPts val="0"/>
                        </a:spcAft>
                      </a:pPr>
                      <a:endParaRPr lang="zh-TW"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lnSpc>
                          <a:spcPts val="1800"/>
                        </a:lnSpc>
                        <a:spcBef>
                          <a:spcPts val="900"/>
                        </a:spcBef>
                        <a:spcAft>
                          <a:spcPts val="0"/>
                        </a:spcAft>
                      </a:pPr>
                      <a:endParaRPr lang="en-US"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357664">
                <a:tc>
                  <a:txBody>
                    <a:bodyPr/>
                    <a:lstStyle/>
                    <a:p>
                      <a:pPr marL="457200" marR="0" lvl="1" indent="0" algn="l" defTabSz="457200" rtl="0" eaLnBrk="1" fontAlgn="b" latinLnBrk="0" hangingPunct="1">
                        <a:lnSpc>
                          <a:spcPts val="1800"/>
                        </a:lnSpc>
                        <a:spcBef>
                          <a:spcPts val="900"/>
                        </a:spcBef>
                        <a:spcAft>
                          <a:spcPts val="0"/>
                        </a:spcAft>
                        <a:buClrTx/>
                        <a:buSzTx/>
                        <a:buFontTx/>
                        <a:buNone/>
                        <a:tabLst/>
                        <a:defRPr/>
                      </a:pPr>
                      <a:r>
                        <a:rPr lang="en-US" altLang="zh-TW" sz="1500" b="0" kern="100" dirty="0" smtClean="0">
                          <a:latin typeface="微軟正黑體" pitchFamily="34" charset="-120"/>
                          <a:ea typeface="+mn-ea"/>
                          <a:cs typeface="Times New Roman"/>
                        </a:rPr>
                        <a:t>Optional HW Security</a:t>
                      </a:r>
                      <a:endParaRPr lang="zh-TW" altLang="zh-TW" sz="1500" b="0" kern="100" dirty="0" smtClean="0">
                        <a:latin typeface="微軟正黑體" pitchFamily="34" charset="-120"/>
                        <a:ea typeface="+mn-ea"/>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lnSpc>
                          <a:spcPts val="1800"/>
                        </a:lnSpc>
                        <a:spcBef>
                          <a:spcPts val="900"/>
                        </a:spcBef>
                        <a:spcAft>
                          <a:spcPts val="0"/>
                        </a:spcAft>
                      </a:pPr>
                      <a:r>
                        <a:rPr lang="en-US" sz="1500" kern="100" dirty="0" smtClean="0">
                          <a:latin typeface="微軟正黑體" pitchFamily="34" charset="-120"/>
                          <a:ea typeface="微軟正黑體" pitchFamily="34" charset="-120"/>
                          <a:cs typeface="Times New Roman"/>
                        </a:rPr>
                        <a:t>V </a:t>
                      </a:r>
                      <a:r>
                        <a:rPr lang="en-US" sz="1200" kern="100" dirty="0" smtClean="0">
                          <a:latin typeface="微軟正黑體" pitchFamily="34" charset="-120"/>
                          <a:ea typeface="微軟正黑體" pitchFamily="34" charset="-120"/>
                          <a:cs typeface="Times New Roman"/>
                        </a:rPr>
                        <a:t>(by</a:t>
                      </a:r>
                      <a:r>
                        <a:rPr lang="en-US" sz="1200" kern="100" baseline="0" dirty="0" smtClean="0">
                          <a:latin typeface="微軟正黑體" pitchFamily="34" charset="-120"/>
                          <a:ea typeface="微軟正黑體" pitchFamily="34" charset="-120"/>
                          <a:cs typeface="Times New Roman"/>
                        </a:rPr>
                        <a:t> </a:t>
                      </a:r>
                      <a:r>
                        <a:rPr lang="en-US" sz="1200" kern="100" baseline="0" dirty="0" err="1" smtClean="0">
                          <a:latin typeface="微軟正黑體" pitchFamily="34" charset="-120"/>
                          <a:ea typeface="微軟正黑體" pitchFamily="34" charset="-120"/>
                          <a:cs typeface="Times New Roman"/>
                        </a:rPr>
                        <a:t>oCKS</a:t>
                      </a:r>
                      <a:r>
                        <a:rPr lang="en-US" sz="1200" kern="100" baseline="0" dirty="0" smtClean="0">
                          <a:latin typeface="微軟正黑體" pitchFamily="34" charset="-120"/>
                          <a:ea typeface="微軟正黑體" pitchFamily="34" charset="-120"/>
                          <a:cs typeface="Times New Roman"/>
                        </a:rPr>
                        <a:t>, CloudKey </a:t>
                      </a:r>
                      <a:r>
                        <a:rPr lang="en-US" altLang="zh-TW" sz="1200" kern="100" baseline="0" dirty="0" smtClean="0">
                          <a:latin typeface="微軟正黑體" pitchFamily="34" charset="-120"/>
                          <a:ea typeface="+mn-ea"/>
                          <a:cs typeface="Times New Roman"/>
                        </a:rPr>
                        <a:t>HW</a:t>
                      </a:r>
                      <a:r>
                        <a:rPr lang="en-US" sz="1200" kern="100" baseline="0" dirty="0" smtClean="0">
                          <a:latin typeface="微軟正黑體" pitchFamily="34" charset="-120"/>
                          <a:ea typeface="微軟正黑體" pitchFamily="34" charset="-120"/>
                          <a:cs typeface="Times New Roman"/>
                        </a:rPr>
                        <a:t>)</a:t>
                      </a:r>
                      <a:endParaRPr lang="en-US" sz="12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lnSpc>
                          <a:spcPts val="1800"/>
                        </a:lnSpc>
                        <a:spcBef>
                          <a:spcPts val="900"/>
                        </a:spcBef>
                        <a:spcAft>
                          <a:spcPts val="0"/>
                        </a:spcAft>
                      </a:pPr>
                      <a:endParaRPr lang="zh-TW"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lnSpc>
                          <a:spcPts val="1800"/>
                        </a:lnSpc>
                        <a:spcBef>
                          <a:spcPts val="900"/>
                        </a:spcBef>
                        <a:spcAft>
                          <a:spcPts val="0"/>
                        </a:spcAft>
                      </a:pPr>
                      <a:endParaRPr lang="en-US"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357664">
                <a:tc>
                  <a:txBody>
                    <a:bodyPr/>
                    <a:lstStyle/>
                    <a:p>
                      <a:pPr marL="457200" marR="0" lvl="1" indent="0" algn="l" defTabSz="457200" rtl="0" eaLnBrk="1" fontAlgn="b" latinLnBrk="0" hangingPunct="1">
                        <a:lnSpc>
                          <a:spcPts val="1800"/>
                        </a:lnSpc>
                        <a:spcBef>
                          <a:spcPts val="900"/>
                        </a:spcBef>
                        <a:spcAft>
                          <a:spcPts val="0"/>
                        </a:spcAft>
                        <a:buClrTx/>
                        <a:buSzTx/>
                        <a:buFontTx/>
                        <a:buNone/>
                        <a:tabLst/>
                        <a:defRPr/>
                      </a:pPr>
                      <a:r>
                        <a:rPr lang="en-US" altLang="zh-TW" sz="1500" b="0" kern="100" dirty="0" smtClean="0">
                          <a:latin typeface="微軟正黑體" pitchFamily="34" charset="-120"/>
                          <a:ea typeface="+mn-ea"/>
                          <a:cs typeface="Times New Roman"/>
                        </a:rPr>
                        <a:t>2-Channel Security</a:t>
                      </a:r>
                      <a:endParaRPr lang="zh-TW" altLang="zh-TW" sz="1500" b="0" kern="100" dirty="0" smtClean="0">
                        <a:latin typeface="微軟正黑體" pitchFamily="34" charset="-120"/>
                        <a:ea typeface="+mn-ea"/>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indent="0" algn="ctr" defTabSz="457200" rtl="0" eaLnBrk="1" fontAlgn="b" latinLnBrk="0" hangingPunct="1">
                        <a:lnSpc>
                          <a:spcPts val="1800"/>
                        </a:lnSpc>
                        <a:spcBef>
                          <a:spcPts val="900"/>
                        </a:spcBef>
                        <a:spcAft>
                          <a:spcPts val="0"/>
                        </a:spcAft>
                        <a:buClrTx/>
                        <a:buSzTx/>
                        <a:buFontTx/>
                        <a:buNone/>
                        <a:tabLst/>
                        <a:defRPr/>
                      </a:pPr>
                      <a:r>
                        <a:rPr lang="en-US" sz="1500" kern="100" dirty="0" smtClean="0">
                          <a:latin typeface="微軟正黑體" pitchFamily="34" charset="-120"/>
                          <a:ea typeface="微軟正黑體" pitchFamily="34" charset="-120"/>
                          <a:cs typeface="Times New Roman"/>
                        </a:rPr>
                        <a:t>V </a:t>
                      </a:r>
                      <a:r>
                        <a:rPr lang="en-US" altLang="zh-TW" sz="1200" kern="100" dirty="0" smtClean="0">
                          <a:latin typeface="微軟正黑體" pitchFamily="34" charset="-120"/>
                          <a:ea typeface="+mn-ea"/>
                          <a:cs typeface="Times New Roman"/>
                        </a:rPr>
                        <a:t>(by Smartphone App)</a:t>
                      </a: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lnSpc>
                          <a:spcPts val="1800"/>
                        </a:lnSpc>
                        <a:spcBef>
                          <a:spcPts val="900"/>
                        </a:spcBef>
                        <a:spcAft>
                          <a:spcPts val="0"/>
                        </a:spcAft>
                      </a:pPr>
                      <a:endParaRPr lang="en-US"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lnSpc>
                          <a:spcPts val="1800"/>
                        </a:lnSpc>
                        <a:spcBef>
                          <a:spcPts val="900"/>
                        </a:spcBef>
                        <a:spcAft>
                          <a:spcPts val="0"/>
                        </a:spcAft>
                      </a:pPr>
                      <a:endParaRPr lang="en-US"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357664">
                <a:tc>
                  <a:txBody>
                    <a:bodyPr/>
                    <a:lstStyle/>
                    <a:p>
                      <a:pPr lvl="1" fontAlgn="b">
                        <a:lnSpc>
                          <a:spcPts val="1800"/>
                        </a:lnSpc>
                        <a:spcBef>
                          <a:spcPts val="900"/>
                        </a:spcBef>
                        <a:spcAft>
                          <a:spcPts val="0"/>
                        </a:spcAft>
                      </a:pPr>
                      <a:r>
                        <a:rPr lang="en-US" sz="1500" b="0" kern="100" dirty="0" smtClean="0">
                          <a:latin typeface="微軟正黑體" pitchFamily="34" charset="-120"/>
                          <a:ea typeface="微軟正黑體" pitchFamily="34" charset="-120"/>
                          <a:cs typeface="Times New Roman"/>
                        </a:rPr>
                        <a:t>Anti-Phishing</a:t>
                      </a:r>
                      <a:endParaRPr lang="zh-TW" sz="1500" b="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lnSpc>
                          <a:spcPts val="1800"/>
                        </a:lnSpc>
                        <a:spcBef>
                          <a:spcPts val="900"/>
                        </a:spcBef>
                        <a:spcAft>
                          <a:spcPts val="0"/>
                        </a:spcAft>
                      </a:pPr>
                      <a:r>
                        <a:rPr lang="en-US" sz="1500" kern="100" dirty="0">
                          <a:latin typeface="微軟正黑體" pitchFamily="34" charset="-120"/>
                          <a:ea typeface="微軟正黑體" pitchFamily="34" charset="-120"/>
                          <a:cs typeface="Times New Roman"/>
                        </a:rPr>
                        <a:t>V</a:t>
                      </a:r>
                      <a:endParaRPr lang="zh-TW"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ts val="1800"/>
                        </a:lnSpc>
                        <a:spcBef>
                          <a:spcPts val="900"/>
                        </a:spcBef>
                        <a:spcAft>
                          <a:spcPts val="0"/>
                        </a:spcAft>
                      </a:pPr>
                      <a:endParaRPr lang="en-US"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ts val="1800"/>
                        </a:lnSpc>
                        <a:spcBef>
                          <a:spcPts val="900"/>
                        </a:spcBef>
                        <a:spcAft>
                          <a:spcPts val="0"/>
                        </a:spcAft>
                      </a:pPr>
                      <a:endParaRPr lang="en-US"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664">
                <a:tc>
                  <a:txBody>
                    <a:bodyPr/>
                    <a:lstStyle/>
                    <a:p>
                      <a:pPr lvl="1" fontAlgn="b">
                        <a:lnSpc>
                          <a:spcPts val="1800"/>
                        </a:lnSpc>
                        <a:spcBef>
                          <a:spcPts val="900"/>
                        </a:spcBef>
                        <a:spcAft>
                          <a:spcPts val="0"/>
                        </a:spcAft>
                      </a:pPr>
                      <a:r>
                        <a:rPr lang="en-US" sz="1500" b="0" kern="100" dirty="0" smtClean="0">
                          <a:latin typeface="微軟正黑體" pitchFamily="34" charset="-120"/>
                          <a:ea typeface="微軟正黑體" pitchFamily="34" charset="-120"/>
                          <a:cs typeface="Times New Roman"/>
                        </a:rPr>
                        <a:t>Anti-Pharming</a:t>
                      </a:r>
                      <a:endParaRPr lang="zh-TW" sz="1500" b="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lnSpc>
                          <a:spcPts val="1800"/>
                        </a:lnSpc>
                        <a:spcBef>
                          <a:spcPts val="900"/>
                        </a:spcBef>
                        <a:spcAft>
                          <a:spcPts val="0"/>
                        </a:spcAft>
                      </a:pPr>
                      <a:r>
                        <a:rPr lang="en-US" sz="1500" kern="100" dirty="0">
                          <a:latin typeface="微軟正黑體" pitchFamily="34" charset="-120"/>
                          <a:ea typeface="微軟正黑體" pitchFamily="34" charset="-120"/>
                          <a:cs typeface="Times New Roman"/>
                        </a:rPr>
                        <a:t>V</a:t>
                      </a:r>
                      <a:endParaRPr lang="zh-TW"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ts val="1800"/>
                        </a:lnSpc>
                        <a:spcBef>
                          <a:spcPts val="900"/>
                        </a:spcBef>
                        <a:spcAft>
                          <a:spcPts val="0"/>
                        </a:spcAft>
                      </a:pPr>
                      <a:endParaRPr lang="en-US"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ts val="1800"/>
                        </a:lnSpc>
                        <a:spcBef>
                          <a:spcPts val="900"/>
                        </a:spcBef>
                        <a:spcAft>
                          <a:spcPts val="0"/>
                        </a:spcAft>
                      </a:pPr>
                      <a:endParaRPr lang="en-US"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664">
                <a:tc>
                  <a:txBody>
                    <a:bodyPr/>
                    <a:lstStyle/>
                    <a:p>
                      <a:pPr lvl="1" fontAlgn="b">
                        <a:lnSpc>
                          <a:spcPts val="1800"/>
                        </a:lnSpc>
                        <a:spcBef>
                          <a:spcPts val="900"/>
                        </a:spcBef>
                        <a:spcAft>
                          <a:spcPts val="0"/>
                        </a:spcAft>
                      </a:pPr>
                      <a:r>
                        <a:rPr lang="en-US" sz="1500" b="0" kern="100" dirty="0" smtClean="0">
                          <a:latin typeface="微軟正黑體" pitchFamily="34" charset="-120"/>
                          <a:ea typeface="微軟正黑體" pitchFamily="34" charset="-120"/>
                          <a:cs typeface="Times New Roman"/>
                        </a:rPr>
                        <a:t>Anti-Sniffing</a:t>
                      </a:r>
                      <a:endParaRPr lang="zh-TW" sz="1500" b="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lnSpc>
                          <a:spcPts val="1800"/>
                        </a:lnSpc>
                        <a:spcBef>
                          <a:spcPts val="900"/>
                        </a:spcBef>
                        <a:spcAft>
                          <a:spcPts val="0"/>
                        </a:spcAft>
                      </a:pPr>
                      <a:r>
                        <a:rPr lang="en-US" sz="1500" kern="100" dirty="0">
                          <a:latin typeface="微軟正黑體" pitchFamily="34" charset="-120"/>
                          <a:ea typeface="微軟正黑體" pitchFamily="34" charset="-120"/>
                          <a:cs typeface="Times New Roman"/>
                        </a:rPr>
                        <a:t>V</a:t>
                      </a:r>
                      <a:endParaRPr lang="zh-TW"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ts val="1800"/>
                        </a:lnSpc>
                        <a:spcBef>
                          <a:spcPts val="900"/>
                        </a:spcBef>
                        <a:spcAft>
                          <a:spcPts val="0"/>
                        </a:spcAft>
                      </a:pPr>
                      <a:endParaRPr lang="zh-TW"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ts val="1800"/>
                        </a:lnSpc>
                        <a:spcBef>
                          <a:spcPts val="900"/>
                        </a:spcBef>
                        <a:spcAft>
                          <a:spcPts val="0"/>
                        </a:spcAft>
                      </a:pPr>
                      <a:endParaRPr lang="zh-TW"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664">
                <a:tc>
                  <a:txBody>
                    <a:bodyPr/>
                    <a:lstStyle/>
                    <a:p>
                      <a:pPr lvl="1" fontAlgn="b">
                        <a:lnSpc>
                          <a:spcPts val="1800"/>
                        </a:lnSpc>
                        <a:spcBef>
                          <a:spcPts val="900"/>
                        </a:spcBef>
                        <a:spcAft>
                          <a:spcPts val="0"/>
                        </a:spcAft>
                      </a:pPr>
                      <a:r>
                        <a:rPr lang="en-US" sz="1500" b="0" kern="100" dirty="0" smtClean="0">
                          <a:latin typeface="微軟正黑體" pitchFamily="34" charset="-120"/>
                          <a:ea typeface="微軟正黑體" pitchFamily="34" charset="-120"/>
                          <a:cs typeface="Times New Roman"/>
                        </a:rPr>
                        <a:t>Anti-</a:t>
                      </a:r>
                      <a:r>
                        <a:rPr lang="en-US" sz="1500" b="0" kern="100" dirty="0" err="1" smtClean="0">
                          <a:latin typeface="微軟正黑體" pitchFamily="34" charset="-120"/>
                          <a:ea typeface="微軟正黑體" pitchFamily="34" charset="-120"/>
                          <a:cs typeface="Times New Roman"/>
                        </a:rPr>
                        <a:t>MemoryScan</a:t>
                      </a:r>
                      <a:endParaRPr lang="zh-TW" sz="1500" b="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lnSpc>
                          <a:spcPts val="1800"/>
                        </a:lnSpc>
                        <a:spcBef>
                          <a:spcPts val="900"/>
                        </a:spcBef>
                        <a:spcAft>
                          <a:spcPts val="0"/>
                        </a:spcAft>
                      </a:pPr>
                      <a:r>
                        <a:rPr lang="en-US" altLang="zh-TW" sz="1500" kern="100" dirty="0" smtClean="0">
                          <a:latin typeface="微軟正黑體" pitchFamily="34" charset="-120"/>
                          <a:ea typeface="+mn-ea"/>
                          <a:cs typeface="Times New Roman"/>
                        </a:rPr>
                        <a:t>V</a:t>
                      </a:r>
                      <a:endParaRPr lang="zh-TW" altLang="zh-TW" sz="1500" kern="100" dirty="0">
                        <a:latin typeface="微軟正黑體" pitchFamily="34" charset="-120"/>
                        <a:ea typeface="+mn-ea"/>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
                        <a:lnSpc>
                          <a:spcPts val="1800"/>
                        </a:lnSpc>
                        <a:spcBef>
                          <a:spcPts val="900"/>
                        </a:spcBef>
                        <a:spcAft>
                          <a:spcPts val="0"/>
                        </a:spcAft>
                      </a:pPr>
                      <a:endParaRPr lang="zh-TW"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
                        <a:lnSpc>
                          <a:spcPts val="1800"/>
                        </a:lnSpc>
                        <a:spcBef>
                          <a:spcPts val="900"/>
                        </a:spcBef>
                        <a:spcAft>
                          <a:spcPts val="0"/>
                        </a:spcAft>
                      </a:pPr>
                      <a:endParaRPr lang="zh-TW" sz="1500" kern="100" dirty="0">
                        <a:latin typeface="微軟正黑體" pitchFamily="34" charset="-120"/>
                        <a:ea typeface="微軟正黑體" pitchFamily="34" charset="-120"/>
                        <a:cs typeface="Times New Roman"/>
                      </a:endParaRPr>
                    </a:p>
                  </a:txBody>
                  <a:tcPr marL="7112" marR="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文字方塊 2"/>
          <p:cNvSpPr txBox="1"/>
          <p:nvPr/>
        </p:nvSpPr>
        <p:spPr>
          <a:xfrm rot="20522323">
            <a:off x="4245768" y="3751776"/>
            <a:ext cx="3140528" cy="715581"/>
          </a:xfrm>
          <a:prstGeom prst="rect">
            <a:avLst/>
          </a:prstGeom>
          <a:noFill/>
        </p:spPr>
        <p:txBody>
          <a:bodyPr wrap="square" rtlCol="0">
            <a:spAutoFit/>
          </a:bodyPr>
          <a:lstStyle/>
          <a:p>
            <a:pPr algn="r" defTabSz="342900"/>
            <a:r>
              <a:rPr lang="en-US" altLang="zh-TW" sz="4050" b="1" dirty="0">
                <a:solidFill>
                  <a:srgbClr val="FF0000"/>
                </a:solidFill>
                <a:latin typeface="MV Boli" panose="02000500030200090000" pitchFamily="2" charset="0"/>
                <a:cs typeface="MV Boli" panose="02000500030200090000" pitchFamily="2" charset="0"/>
              </a:rPr>
              <a:t>Exclusive</a:t>
            </a:r>
            <a:r>
              <a:rPr lang="zh-TW" altLang="en-US" sz="4050" b="1" dirty="0">
                <a:solidFill>
                  <a:srgbClr val="FF0000"/>
                </a:solidFill>
                <a:latin typeface="MV Boli" panose="02000500030200090000" pitchFamily="2" charset="0"/>
                <a:cs typeface="MV Boli" panose="02000500030200090000" pitchFamily="2" charset="0"/>
              </a:rPr>
              <a:t>！</a:t>
            </a:r>
          </a:p>
        </p:txBody>
      </p:sp>
      <p:sp>
        <p:nvSpPr>
          <p:cNvPr id="2" name="圓角矩形 1"/>
          <p:cNvSpPr/>
          <p:nvPr/>
        </p:nvSpPr>
        <p:spPr>
          <a:xfrm>
            <a:off x="2652713" y="895350"/>
            <a:ext cx="2181225" cy="526995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spTree>
    <p:extLst>
      <p:ext uri="{BB962C8B-B14F-4D97-AF65-F5344CB8AC3E}">
        <p14:creationId xmlns:p14="http://schemas.microsoft.com/office/powerpoint/2010/main" val="13369429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 y="857250"/>
            <a:ext cx="9232900" cy="5194300"/>
          </a:xfrm>
          <a:prstGeom prst="rect">
            <a:avLst/>
          </a:prstGeom>
        </p:spPr>
      </p:pic>
      <p:sp>
        <p:nvSpPr>
          <p:cNvPr id="3" name="標題 2"/>
          <p:cNvSpPr>
            <a:spLocks noGrp="1"/>
          </p:cNvSpPr>
          <p:nvPr>
            <p:ph type="title"/>
          </p:nvPr>
        </p:nvSpPr>
        <p:spPr>
          <a:xfrm>
            <a:off x="952501" y="1516610"/>
            <a:ext cx="8140700" cy="724942"/>
          </a:xfrm>
        </p:spPr>
        <p:style>
          <a:lnRef idx="1">
            <a:schemeClr val="accent5"/>
          </a:lnRef>
          <a:fillRef idx="2">
            <a:schemeClr val="accent5"/>
          </a:fillRef>
          <a:effectRef idx="1">
            <a:schemeClr val="accent5"/>
          </a:effectRef>
          <a:fontRef idx="minor">
            <a:schemeClr val="dk1"/>
          </a:fontRef>
        </p:style>
        <p:txBody>
          <a:bodyPr anchor="ctr">
            <a:normAutofit/>
          </a:bodyPr>
          <a:lstStyle/>
          <a:p>
            <a:r>
              <a:rPr lang="en-US" altLang="zh-TW" sz="3000" b="1" dirty="0" err="1"/>
              <a:t>oCTS</a:t>
            </a:r>
            <a:r>
              <a:rPr lang="en-US" altLang="zh-TW" sz="3000" b="1" dirty="0"/>
              <a:t> Browser Login Bank Example</a:t>
            </a:r>
            <a:endParaRPr lang="zh-TW" altLang="en-US" sz="3000" b="1" dirty="0"/>
          </a:p>
        </p:txBody>
      </p:sp>
      <p:sp>
        <p:nvSpPr>
          <p:cNvPr id="4" name="日期版面配置區 3"/>
          <p:cNvSpPr>
            <a:spLocks noGrp="1"/>
          </p:cNvSpPr>
          <p:nvPr>
            <p:ph type="dt" sz="half" idx="10"/>
          </p:nvPr>
        </p:nvSpPr>
        <p:spPr/>
        <p:txBody>
          <a:bodyPr/>
          <a:lstStyle/>
          <a:p>
            <a:fld id="{32956DFA-06A7-4A92-8202-038AE4696A14}"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投影片編號版面配置區 4"/>
          <p:cNvSpPr>
            <a:spLocks noGrp="1"/>
          </p:cNvSpPr>
          <p:nvPr>
            <p:ph type="sldNum" sz="quarter" idx="12"/>
          </p:nvPr>
        </p:nvSpPr>
        <p:spPr/>
        <p:txBody>
          <a:bodyPr/>
          <a:lstStyle/>
          <a:p>
            <a:fld id="{D57F1E4F-1CFF-5643-939E-217C01CDF565}" type="slidenum">
              <a:rPr lang="en-US" smtClean="0">
                <a:solidFill>
                  <a:srgbClr val="90C226"/>
                </a:solidFill>
              </a:rPr>
              <a:pPr/>
              <a:t>72</a:t>
            </a:fld>
            <a:endParaRPr lang="en-US" dirty="0">
              <a:solidFill>
                <a:srgbClr val="90C226"/>
              </a:solidFill>
            </a:endParaRPr>
          </a:p>
        </p:txBody>
      </p:sp>
      <p:pic>
        <p:nvPicPr>
          <p:cNvPr id="9" name="Picture 2" descr="D:\P\oTHE_team\presentation\ref\新增資料夾\white-keyboard-and-hand.jpg"/>
          <p:cNvPicPr>
            <a:picLocks noChangeAspect="1" noChangeArrowheads="1"/>
          </p:cNvPicPr>
          <p:nvPr/>
        </p:nvPicPr>
        <p:blipFill>
          <a:blip r:embed="rId3" cstate="print"/>
          <a:srcRect/>
          <a:stretch>
            <a:fillRect/>
          </a:stretch>
        </p:blipFill>
        <p:spPr bwMode="auto">
          <a:xfrm>
            <a:off x="6776357" y="4651816"/>
            <a:ext cx="2193471" cy="1055020"/>
          </a:xfrm>
          <a:prstGeom prst="rect">
            <a:avLst/>
          </a:prstGeom>
          <a:noFill/>
        </p:spPr>
      </p:pic>
      <p:sp>
        <p:nvSpPr>
          <p:cNvPr id="10" name="橢圓 9"/>
          <p:cNvSpPr/>
          <p:nvPr/>
        </p:nvSpPr>
        <p:spPr>
          <a:xfrm>
            <a:off x="6902700" y="3331702"/>
            <a:ext cx="1421606" cy="68973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schemeClr val="tx1"/>
              </a:solidFill>
            </a:endParaRPr>
          </a:p>
        </p:txBody>
      </p:sp>
      <p:sp>
        <p:nvSpPr>
          <p:cNvPr id="13" name="圓角矩形圖說文字 12"/>
          <p:cNvSpPr/>
          <p:nvPr/>
        </p:nvSpPr>
        <p:spPr>
          <a:xfrm>
            <a:off x="7228219" y="1722098"/>
            <a:ext cx="1643063" cy="973653"/>
          </a:xfrm>
          <a:prstGeom prst="wedgeRoundRectCallout">
            <a:avLst>
              <a:gd name="adj1" fmla="val -16838"/>
              <a:gd name="adj2" fmla="val 1057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a:solidFill>
                  <a:schemeClr val="tx1"/>
                </a:solidFill>
              </a:rPr>
              <a:t>Input Username and Password in security mode automatically. </a:t>
            </a:r>
            <a:endParaRPr lang="zh-TW" altLang="en-US" sz="1350" dirty="0">
              <a:solidFill>
                <a:schemeClr val="tx1"/>
              </a:solidFill>
            </a:endParaRPr>
          </a:p>
        </p:txBody>
      </p:sp>
      <p:sp>
        <p:nvSpPr>
          <p:cNvPr id="14" name="文字方塊 13"/>
          <p:cNvSpPr txBox="1"/>
          <p:nvPr/>
        </p:nvSpPr>
        <p:spPr>
          <a:xfrm>
            <a:off x="7180942" y="5602193"/>
            <a:ext cx="2051957" cy="300082"/>
          </a:xfrm>
          <a:prstGeom prst="rect">
            <a:avLst/>
          </a:prstGeom>
          <a:noFill/>
        </p:spPr>
        <p:txBody>
          <a:bodyPr wrap="square" rtlCol="0">
            <a:spAutoFit/>
          </a:bodyPr>
          <a:lstStyle/>
          <a:p>
            <a:pPr defTabSz="342900"/>
            <a:r>
              <a:rPr lang="en-US" altLang="zh-TW" sz="1350" b="1" dirty="0" err="1">
                <a:solidFill>
                  <a:srgbClr val="90C226"/>
                </a:solidFill>
              </a:rPr>
              <a:t>oCKS</a:t>
            </a:r>
            <a:r>
              <a:rPr lang="en-US" altLang="zh-TW" sz="1350" b="1" dirty="0">
                <a:solidFill>
                  <a:srgbClr val="90C226"/>
                </a:solidFill>
              </a:rPr>
              <a:t> Input Source</a:t>
            </a:r>
            <a:endParaRPr lang="zh-TW" altLang="en-US" sz="1350" b="1" dirty="0">
              <a:solidFill>
                <a:srgbClr val="90C226"/>
              </a:solidFill>
            </a:endParaRPr>
          </a:p>
        </p:txBody>
      </p:sp>
      <p:sp>
        <p:nvSpPr>
          <p:cNvPr id="11" name="橢圓 10"/>
          <p:cNvSpPr/>
          <p:nvPr/>
        </p:nvSpPr>
        <p:spPr>
          <a:xfrm>
            <a:off x="1754437" y="1095627"/>
            <a:ext cx="550613" cy="42098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sp>
        <p:nvSpPr>
          <p:cNvPr id="12" name="圓角矩形圖說文字 11"/>
          <p:cNvSpPr/>
          <p:nvPr/>
        </p:nvSpPr>
        <p:spPr>
          <a:xfrm>
            <a:off x="2582444" y="1181893"/>
            <a:ext cx="2061564" cy="248450"/>
          </a:xfrm>
          <a:prstGeom prst="wedgeRoundRectCallout">
            <a:avLst>
              <a:gd name="adj1" fmla="val -63302"/>
              <a:gd name="adj2" fmla="val -42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err="1">
                <a:solidFill>
                  <a:schemeClr val="tx1"/>
                </a:solidFill>
              </a:rPr>
              <a:t>oCKS</a:t>
            </a:r>
            <a:r>
              <a:rPr lang="en-US" altLang="zh-TW" sz="1350" dirty="0">
                <a:solidFill>
                  <a:schemeClr val="tx1"/>
                </a:solidFill>
              </a:rPr>
              <a:t> App is connected</a:t>
            </a:r>
            <a:endParaRPr lang="zh-TW" altLang="en-US" sz="1350" dirty="0">
              <a:solidFill>
                <a:schemeClr val="tx1"/>
              </a:solidFill>
            </a:endParaRPr>
          </a:p>
        </p:txBody>
      </p:sp>
      <p:pic>
        <p:nvPicPr>
          <p:cNvPr id="7" name="圖片 6"/>
          <p:cNvPicPr>
            <a:picLocks noChangeAspect="1"/>
          </p:cNvPicPr>
          <p:nvPr/>
        </p:nvPicPr>
        <p:blipFill>
          <a:blip r:embed="rId4"/>
          <a:stretch>
            <a:fillRect/>
          </a:stretch>
        </p:blipFill>
        <p:spPr>
          <a:xfrm>
            <a:off x="952501" y="3259816"/>
            <a:ext cx="1828575" cy="2664578"/>
          </a:xfrm>
          <a:prstGeom prst="rect">
            <a:avLst/>
          </a:prstGeom>
          <a:ln w="12700">
            <a:solidFill>
              <a:schemeClr val="tx1"/>
            </a:solidFill>
          </a:ln>
          <a:effectLst>
            <a:outerShdw blurRad="292100" dist="139700" dir="2700000" algn="tl" rotWithShape="0">
              <a:srgbClr val="333333">
                <a:alpha val="65000"/>
              </a:srgbClr>
            </a:outerShdw>
          </a:effectLst>
        </p:spPr>
      </p:pic>
      <p:sp>
        <p:nvSpPr>
          <p:cNvPr id="15" name="文字方塊 14"/>
          <p:cNvSpPr txBox="1"/>
          <p:nvPr/>
        </p:nvSpPr>
        <p:spPr>
          <a:xfrm>
            <a:off x="1124630" y="4021432"/>
            <a:ext cx="2051957" cy="300082"/>
          </a:xfrm>
          <a:prstGeom prst="rect">
            <a:avLst/>
          </a:prstGeom>
          <a:noFill/>
        </p:spPr>
        <p:txBody>
          <a:bodyPr wrap="square" rtlCol="0">
            <a:spAutoFit/>
          </a:bodyPr>
          <a:lstStyle/>
          <a:p>
            <a:pPr defTabSz="342900"/>
            <a:r>
              <a:rPr lang="en-US" altLang="zh-TW" sz="1350" b="1" dirty="0" err="1"/>
              <a:t>oCKS</a:t>
            </a:r>
            <a:r>
              <a:rPr lang="en-US" altLang="zh-TW" sz="1350" b="1" dirty="0"/>
              <a:t> Input Source</a:t>
            </a:r>
            <a:endParaRPr lang="zh-TW" altLang="en-US" sz="1350" b="1" dirty="0"/>
          </a:p>
        </p:txBody>
      </p:sp>
    </p:spTree>
    <p:extLst>
      <p:ext uri="{BB962C8B-B14F-4D97-AF65-F5344CB8AC3E}">
        <p14:creationId xmlns:p14="http://schemas.microsoft.com/office/powerpoint/2010/main" val="7542879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3201" y="1337612"/>
            <a:ext cx="6447501" cy="990600"/>
          </a:xfrm>
        </p:spPr>
        <p:txBody>
          <a:bodyPr/>
          <a:lstStyle/>
          <a:p>
            <a:r>
              <a:rPr lang="en-US" altLang="zh-TW" b="1" dirty="0" smtClean="0"/>
              <a:t>CloudKey App</a:t>
            </a:r>
            <a:r>
              <a:rPr lang="zh-TW" altLang="en-US" b="1" dirty="0" smtClean="0"/>
              <a:t>使用畫面</a:t>
            </a:r>
            <a:r>
              <a:rPr lang="en-US" altLang="zh-TW" b="1" dirty="0" smtClean="0"/>
              <a:t>(iPad mini)</a:t>
            </a:r>
            <a:endParaRPr lang="zh-TW" altLang="en-US" b="1" dirty="0"/>
          </a:p>
        </p:txBody>
      </p:sp>
      <p:pic>
        <p:nvPicPr>
          <p:cNvPr id="10" name="圖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114" y="1943100"/>
            <a:ext cx="2746772" cy="3662363"/>
          </a:xfrm>
          <a:prstGeom prst="rect">
            <a:avLst/>
          </a:prstGeom>
          <a:ln w="12700">
            <a:solidFill>
              <a:srgbClr val="FF0000"/>
            </a:solidFill>
          </a:ln>
        </p:spPr>
      </p:pic>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5963" y="1943100"/>
            <a:ext cx="2746772" cy="3662363"/>
          </a:xfrm>
          <a:prstGeom prst="rect">
            <a:avLst/>
          </a:prstGeom>
          <a:ln w="12700">
            <a:solidFill>
              <a:srgbClr val="FF0000"/>
            </a:solidFill>
          </a:ln>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6814" y="1943100"/>
            <a:ext cx="2746772" cy="3662363"/>
          </a:xfrm>
          <a:prstGeom prst="rect">
            <a:avLst/>
          </a:prstGeom>
          <a:ln w="12700">
            <a:solidFill>
              <a:srgbClr val="FF0000"/>
            </a:solidFill>
          </a:ln>
        </p:spPr>
      </p:pic>
      <p:sp>
        <p:nvSpPr>
          <p:cNvPr id="13" name="圓角矩形圖說文字 12"/>
          <p:cNvSpPr/>
          <p:nvPr/>
        </p:nvSpPr>
        <p:spPr>
          <a:xfrm>
            <a:off x="3343275" y="3890962"/>
            <a:ext cx="928688" cy="452438"/>
          </a:xfrm>
          <a:prstGeom prst="wedgeRoundRectCallout">
            <a:avLst>
              <a:gd name="adj1" fmla="val 89230"/>
              <a:gd name="adj2" fmla="val -505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sz="1350" dirty="0">
                <a:solidFill>
                  <a:prstClr val="white"/>
                </a:solidFill>
              </a:rPr>
              <a:t>點選</a:t>
            </a:r>
            <a:endParaRPr lang="en-US" altLang="zh-TW" sz="1350" dirty="0">
              <a:solidFill>
                <a:prstClr val="white"/>
              </a:solidFill>
            </a:endParaRPr>
          </a:p>
          <a:p>
            <a:pPr algn="ctr" defTabSz="342900"/>
            <a:r>
              <a:rPr lang="zh-TW" altLang="en-US" sz="1350" dirty="0">
                <a:solidFill>
                  <a:prstClr val="white"/>
                </a:solidFill>
              </a:rPr>
              <a:t>台新銀行</a:t>
            </a:r>
          </a:p>
        </p:txBody>
      </p:sp>
      <p:sp>
        <p:nvSpPr>
          <p:cNvPr id="14" name="橢圓 13"/>
          <p:cNvSpPr/>
          <p:nvPr/>
        </p:nvSpPr>
        <p:spPr>
          <a:xfrm>
            <a:off x="4672012" y="3786188"/>
            <a:ext cx="957263" cy="209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sp>
        <p:nvSpPr>
          <p:cNvPr id="15" name="橢圓 14"/>
          <p:cNvSpPr/>
          <p:nvPr/>
        </p:nvSpPr>
        <p:spPr>
          <a:xfrm>
            <a:off x="6104504" y="4859052"/>
            <a:ext cx="270030" cy="270030"/>
          </a:xfrm>
          <a:prstGeom prst="ellipse">
            <a:avLst/>
          </a:prstGeom>
          <a:solidFill>
            <a:srgbClr val="FF0000"/>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342900"/>
            <a:r>
              <a:rPr lang="en-US" altLang="zh-TW" sz="1350" dirty="0">
                <a:solidFill>
                  <a:prstClr val="white"/>
                </a:solidFill>
                <a:latin typeface="Arial Black" pitchFamily="34" charset="0"/>
              </a:rPr>
              <a:t>3</a:t>
            </a:r>
            <a:endParaRPr lang="zh-TW" altLang="en-US" sz="1350" dirty="0">
              <a:solidFill>
                <a:prstClr val="white"/>
              </a:solidFill>
              <a:latin typeface="Arial Black" pitchFamily="34" charset="0"/>
            </a:endParaRPr>
          </a:p>
        </p:txBody>
      </p:sp>
      <p:sp>
        <p:nvSpPr>
          <p:cNvPr id="16" name="橢圓 15"/>
          <p:cNvSpPr/>
          <p:nvPr/>
        </p:nvSpPr>
        <p:spPr>
          <a:xfrm>
            <a:off x="3343275" y="4403285"/>
            <a:ext cx="270030" cy="270030"/>
          </a:xfrm>
          <a:prstGeom prst="ellipse">
            <a:avLst/>
          </a:prstGeom>
          <a:solidFill>
            <a:srgbClr val="FF0000"/>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342900"/>
            <a:r>
              <a:rPr lang="en-US" altLang="zh-TW" sz="1350" dirty="0">
                <a:solidFill>
                  <a:prstClr val="white"/>
                </a:solidFill>
                <a:latin typeface="Arial Black" pitchFamily="34" charset="0"/>
              </a:rPr>
              <a:t>2</a:t>
            </a:r>
            <a:endParaRPr lang="zh-TW" altLang="en-US" sz="1350" dirty="0">
              <a:solidFill>
                <a:prstClr val="white"/>
              </a:solidFill>
              <a:latin typeface="Arial Black" pitchFamily="34" charset="0"/>
            </a:endParaRPr>
          </a:p>
        </p:txBody>
      </p:sp>
      <p:sp>
        <p:nvSpPr>
          <p:cNvPr id="17" name="橢圓 16"/>
          <p:cNvSpPr/>
          <p:nvPr/>
        </p:nvSpPr>
        <p:spPr>
          <a:xfrm>
            <a:off x="439219" y="4997295"/>
            <a:ext cx="270030" cy="270030"/>
          </a:xfrm>
          <a:prstGeom prst="ellipse">
            <a:avLst/>
          </a:prstGeom>
          <a:solidFill>
            <a:srgbClr val="FF0000"/>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342900"/>
            <a:r>
              <a:rPr lang="en-US" altLang="zh-TW" sz="1350" dirty="0">
                <a:solidFill>
                  <a:prstClr val="white"/>
                </a:solidFill>
                <a:latin typeface="Arial Black" pitchFamily="34" charset="0"/>
              </a:rPr>
              <a:t>1</a:t>
            </a:r>
            <a:endParaRPr lang="zh-TW" altLang="en-US" sz="1350" dirty="0">
              <a:solidFill>
                <a:prstClr val="white"/>
              </a:solidFill>
              <a:latin typeface="Arial Black" pitchFamily="34" charset="0"/>
            </a:endParaRPr>
          </a:p>
        </p:txBody>
      </p:sp>
      <p:sp>
        <p:nvSpPr>
          <p:cNvPr id="18" name="圓角矩形圖說文字 17"/>
          <p:cNvSpPr/>
          <p:nvPr/>
        </p:nvSpPr>
        <p:spPr>
          <a:xfrm>
            <a:off x="6491157" y="4673314"/>
            <a:ext cx="1828930" cy="594011"/>
          </a:xfrm>
          <a:prstGeom prst="wedgeRoundRectCallout">
            <a:avLst>
              <a:gd name="adj1" fmla="val 38974"/>
              <a:gd name="adj2" fmla="val -1235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sz="1350" dirty="0">
                <a:solidFill>
                  <a:prstClr val="white"/>
                </a:solidFill>
              </a:rPr>
              <a:t>帳密資料自硬體讀出</a:t>
            </a:r>
            <a:endParaRPr lang="en-US" altLang="zh-TW" sz="1350" dirty="0">
              <a:solidFill>
                <a:prstClr val="white"/>
              </a:solidFill>
            </a:endParaRPr>
          </a:p>
          <a:p>
            <a:pPr algn="ctr" defTabSz="342900"/>
            <a:r>
              <a:rPr lang="zh-TW" altLang="en-US" sz="1350" dirty="0">
                <a:solidFill>
                  <a:prstClr val="white"/>
                </a:solidFill>
              </a:rPr>
              <a:t>使用者按下「登入」</a:t>
            </a:r>
            <a:endParaRPr lang="en-US" altLang="zh-TW" sz="1350" dirty="0">
              <a:solidFill>
                <a:prstClr val="white"/>
              </a:solidFill>
            </a:endParaRPr>
          </a:p>
          <a:p>
            <a:pPr algn="ctr" defTabSz="342900"/>
            <a:r>
              <a:rPr lang="zh-TW" altLang="en-US" sz="1350" dirty="0">
                <a:solidFill>
                  <a:prstClr val="white"/>
                </a:solidFill>
              </a:rPr>
              <a:t>即進入台新銀行網頁</a:t>
            </a:r>
          </a:p>
        </p:txBody>
      </p:sp>
      <p:sp>
        <p:nvSpPr>
          <p:cNvPr id="19" name="圓角矩形圖說文字 18"/>
          <p:cNvSpPr/>
          <p:nvPr/>
        </p:nvSpPr>
        <p:spPr>
          <a:xfrm>
            <a:off x="776287" y="4902863"/>
            <a:ext cx="928688" cy="452438"/>
          </a:xfrm>
          <a:prstGeom prst="wedgeRoundRectCallout">
            <a:avLst>
              <a:gd name="adj1" fmla="val -3591"/>
              <a:gd name="adj2" fmla="val -1294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sz="1350" dirty="0">
                <a:solidFill>
                  <a:prstClr val="white"/>
                </a:solidFill>
              </a:rPr>
              <a:t>輪入</a:t>
            </a:r>
            <a:endParaRPr lang="en-US" altLang="zh-TW" sz="1350" dirty="0">
              <a:solidFill>
                <a:prstClr val="white"/>
              </a:solidFill>
            </a:endParaRPr>
          </a:p>
          <a:p>
            <a:pPr algn="ctr" defTabSz="342900"/>
            <a:r>
              <a:rPr lang="zh-TW" altLang="en-US" sz="1350" dirty="0">
                <a:solidFill>
                  <a:prstClr val="white"/>
                </a:solidFill>
              </a:rPr>
              <a:t>啟動密碼</a:t>
            </a:r>
          </a:p>
        </p:txBody>
      </p:sp>
      <p:pic>
        <p:nvPicPr>
          <p:cNvPr id="20" name="Picture 2"/>
          <p:cNvPicPr/>
          <p:nvPr/>
        </p:nvPicPr>
        <p:blipFill>
          <a:blip r:embed="rId5" cstate="print"/>
          <a:srcRect/>
          <a:stretch>
            <a:fillRect/>
          </a:stretch>
        </p:blipFill>
        <p:spPr bwMode="auto">
          <a:xfrm>
            <a:off x="5629275" y="721546"/>
            <a:ext cx="1487577" cy="1111366"/>
          </a:xfrm>
          <a:prstGeom prst="rect">
            <a:avLst/>
          </a:prstGeom>
          <a:noFill/>
          <a:ln w="9525">
            <a:noFill/>
            <a:miter lim="800000"/>
            <a:headEnd/>
            <a:tailEnd/>
          </a:ln>
        </p:spPr>
      </p:pic>
    </p:spTree>
    <p:extLst>
      <p:ext uri="{BB962C8B-B14F-4D97-AF65-F5344CB8AC3E}">
        <p14:creationId xmlns:p14="http://schemas.microsoft.com/office/powerpoint/2010/main" val="19168132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32956DFA-06A7-4A92-8202-038AE4696A14}"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投影片編號版面配置區 4"/>
          <p:cNvSpPr>
            <a:spLocks noGrp="1"/>
          </p:cNvSpPr>
          <p:nvPr>
            <p:ph type="sldNum" sz="quarter" idx="12"/>
          </p:nvPr>
        </p:nvSpPr>
        <p:spPr/>
        <p:txBody>
          <a:bodyPr/>
          <a:lstStyle/>
          <a:p>
            <a:fld id="{D57F1E4F-1CFF-5643-939E-217C01CDF565}" type="slidenum">
              <a:rPr lang="en-US" smtClean="0">
                <a:solidFill>
                  <a:srgbClr val="90C226"/>
                </a:solidFill>
              </a:rPr>
              <a:pPr/>
              <a:t>74</a:t>
            </a:fld>
            <a:endParaRPr lang="en-US" dirty="0">
              <a:solidFill>
                <a:srgbClr val="90C226"/>
              </a:solidFill>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037" y="1266825"/>
            <a:ext cx="4010093" cy="2328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1920" y="3729229"/>
            <a:ext cx="3967163" cy="2271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075" y="3752169"/>
            <a:ext cx="3669735" cy="2248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3614" y="1266825"/>
            <a:ext cx="3821723" cy="2328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32040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2233150" y="188640"/>
            <a:ext cx="512504" cy="365125"/>
          </a:xfrm>
        </p:spPr>
        <p:txBody>
          <a:bodyPr/>
          <a:lstStyle/>
          <a:p>
            <a:fld id="{D57F1E4F-1CFF-5643-939E-217C01CDF565}" type="slidenum">
              <a:rPr lang="en-US" smtClean="0">
                <a:solidFill>
                  <a:srgbClr val="90C226"/>
                </a:solidFill>
              </a:rPr>
              <a:pPr/>
              <a:t>75</a:t>
            </a:fld>
            <a:endParaRPr lang="en-US" dirty="0">
              <a:solidFill>
                <a:srgbClr val="90C226"/>
              </a:solidFill>
            </a:endParaRPr>
          </a:p>
        </p:txBody>
      </p:sp>
      <p:sp>
        <p:nvSpPr>
          <p:cNvPr id="8" name="標題 1"/>
          <p:cNvSpPr txBox="1">
            <a:spLocks/>
          </p:cNvSpPr>
          <p:nvPr/>
        </p:nvSpPr>
        <p:spPr>
          <a:xfrm>
            <a:off x="342900" y="510914"/>
            <a:ext cx="6796088" cy="85725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sz="2700" b="1" dirty="0">
                <a:solidFill>
                  <a:schemeClr val="tx1"/>
                </a:solidFill>
                <a:latin typeface="Arial" pitchFamily="34" charset="0"/>
                <a:ea typeface="標楷體" pitchFamily="65" charset="-120"/>
                <a:cs typeface="Arial" pitchFamily="34" charset="0"/>
              </a:rPr>
              <a:t>Updated(2012/5/10</a:t>
            </a:r>
            <a:r>
              <a:rPr lang="en-US" altLang="zh-TW" sz="2700" b="1" baseline="30000" dirty="0">
                <a:solidFill>
                  <a:schemeClr val="tx1"/>
                </a:solidFill>
                <a:latin typeface="Arial" pitchFamily="34" charset="0"/>
                <a:ea typeface="標楷體" pitchFamily="65" charset="-120"/>
                <a:cs typeface="Arial" pitchFamily="34" charset="0"/>
              </a:rPr>
              <a:t>th</a:t>
            </a:r>
            <a:r>
              <a:rPr lang="en-US" altLang="zh-TW" sz="2700" b="1" dirty="0">
                <a:solidFill>
                  <a:schemeClr val="tx1"/>
                </a:solidFill>
                <a:latin typeface="Arial" pitchFamily="34" charset="0"/>
                <a:ea typeface="標楷體" pitchFamily="65" charset="-120"/>
                <a:cs typeface="Arial" pitchFamily="34" charset="0"/>
              </a:rPr>
              <a:t>) </a:t>
            </a:r>
            <a:r>
              <a:rPr lang="en-US" altLang="zh-TW" sz="2700" b="1" dirty="0" err="1">
                <a:solidFill>
                  <a:schemeClr val="tx1"/>
                </a:solidFill>
                <a:latin typeface="Arial" pitchFamily="34" charset="0"/>
                <a:ea typeface="標楷體" pitchFamily="65" charset="-120"/>
                <a:cs typeface="Arial" pitchFamily="34" charset="0"/>
              </a:rPr>
              <a:t>oCKS</a:t>
            </a:r>
            <a:r>
              <a:rPr lang="en-US" altLang="zh-TW" sz="2700" b="1" dirty="0">
                <a:solidFill>
                  <a:schemeClr val="tx1"/>
                </a:solidFill>
                <a:latin typeface="Arial" pitchFamily="34" charset="0"/>
                <a:ea typeface="標楷體" pitchFamily="65" charset="-120"/>
                <a:cs typeface="Arial" pitchFamily="34" charset="0"/>
              </a:rPr>
              <a:t> Ready</a:t>
            </a:r>
            <a:br>
              <a:rPr lang="en-US" altLang="zh-TW" sz="2700" b="1" dirty="0">
                <a:solidFill>
                  <a:schemeClr val="tx1"/>
                </a:solidFill>
                <a:latin typeface="Arial" pitchFamily="34" charset="0"/>
                <a:ea typeface="標楷體" pitchFamily="65" charset="-120"/>
                <a:cs typeface="Arial" pitchFamily="34" charset="0"/>
              </a:rPr>
            </a:br>
            <a:r>
              <a:rPr lang="en-US" altLang="zh-TW" sz="2100" b="1" dirty="0">
                <a:solidFill>
                  <a:schemeClr val="tx1"/>
                </a:solidFill>
                <a:latin typeface="Arial" pitchFamily="34" charset="0"/>
                <a:ea typeface="標楷體" pitchFamily="65" charset="-120"/>
                <a:cs typeface="Arial" pitchFamily="34" charset="0"/>
              </a:rPr>
              <a:t>Online Finance Companies List</a:t>
            </a:r>
            <a:endParaRPr lang="zh-TW" altLang="en-US" sz="2100" b="1" dirty="0">
              <a:solidFill>
                <a:schemeClr val="tx1"/>
              </a:solidFill>
              <a:latin typeface="Arial" pitchFamily="34" charset="0"/>
              <a:ea typeface="標楷體" pitchFamily="65" charset="-120"/>
              <a:cs typeface="Arial" pitchFamily="34" charset="0"/>
            </a:endParaRPr>
          </a:p>
        </p:txBody>
      </p:sp>
      <p:sp>
        <p:nvSpPr>
          <p:cNvPr id="15" name="內容版面配置區 2"/>
          <p:cNvSpPr txBox="1">
            <a:spLocks/>
          </p:cNvSpPr>
          <p:nvPr/>
        </p:nvSpPr>
        <p:spPr>
          <a:xfrm>
            <a:off x="595313" y="1305470"/>
            <a:ext cx="3788178" cy="3943350"/>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85763" indent="-385763">
              <a:lnSpc>
                <a:spcPct val="120000"/>
              </a:lnSpc>
              <a:spcBef>
                <a:spcPct val="20000"/>
              </a:spcBef>
              <a:buClrTx/>
              <a:buFont typeface="+mj-lt"/>
              <a:buAutoNum type="arabicPeriod"/>
            </a:pPr>
            <a:r>
              <a:rPr lang="en-US" altLang="zh-TW" sz="1400" dirty="0" err="1">
                <a:solidFill>
                  <a:prstClr val="black">
                    <a:lumMod val="75000"/>
                    <a:lumOff val="25000"/>
                  </a:prstClr>
                </a:solidFill>
              </a:rPr>
              <a:t>Dongbu</a:t>
            </a:r>
            <a:r>
              <a:rPr lang="en-US" altLang="zh-TW" sz="1400" dirty="0">
                <a:solidFill>
                  <a:prstClr val="black">
                    <a:lumMod val="75000"/>
                    <a:lumOff val="25000"/>
                  </a:prstClr>
                </a:solidFill>
              </a:rPr>
              <a:t> Securities</a:t>
            </a:r>
          </a:p>
          <a:p>
            <a:pPr marL="385763" indent="-385763">
              <a:lnSpc>
                <a:spcPct val="120000"/>
              </a:lnSpc>
              <a:spcBef>
                <a:spcPct val="20000"/>
              </a:spcBef>
              <a:buClrTx/>
              <a:buFont typeface="+mj-lt"/>
              <a:buAutoNum type="arabicPeriod"/>
            </a:pPr>
            <a:r>
              <a:rPr lang="en-US" altLang="zh-TW" sz="1400" dirty="0" err="1">
                <a:solidFill>
                  <a:prstClr val="black">
                    <a:lumMod val="75000"/>
                    <a:lumOff val="25000"/>
                  </a:prstClr>
                </a:solidFill>
              </a:rPr>
              <a:t>E*Trade</a:t>
            </a:r>
            <a:r>
              <a:rPr lang="en-US" altLang="zh-TW" sz="1400" dirty="0">
                <a:solidFill>
                  <a:prstClr val="black">
                    <a:lumMod val="75000"/>
                    <a:lumOff val="25000"/>
                  </a:prstClr>
                </a:solidFill>
              </a:rPr>
              <a:t> Korea</a:t>
            </a:r>
          </a:p>
          <a:p>
            <a:pPr marL="385763" indent="-385763">
              <a:lnSpc>
                <a:spcPct val="120000"/>
              </a:lnSpc>
              <a:spcBef>
                <a:spcPct val="20000"/>
              </a:spcBef>
              <a:buClrTx/>
              <a:buFont typeface="+mj-lt"/>
              <a:buAutoNum type="arabicPeriod"/>
            </a:pPr>
            <a:r>
              <a:rPr lang="en-US" altLang="zh-TW" sz="1400" dirty="0">
                <a:solidFill>
                  <a:prstClr val="black">
                    <a:lumMod val="75000"/>
                    <a:lumOff val="25000"/>
                  </a:prstClr>
                </a:solidFill>
              </a:rPr>
              <a:t>Eugene Investment &amp; Securities </a:t>
            </a:r>
          </a:p>
          <a:p>
            <a:pPr marL="385763" indent="-385763">
              <a:lnSpc>
                <a:spcPct val="120000"/>
              </a:lnSpc>
              <a:spcBef>
                <a:spcPct val="20000"/>
              </a:spcBef>
              <a:buClrTx/>
              <a:buFont typeface="+mj-lt"/>
              <a:buAutoNum type="arabicPeriod"/>
            </a:pPr>
            <a:r>
              <a:rPr lang="en-US" altLang="zh-TW" sz="1400" dirty="0">
                <a:solidFill>
                  <a:prstClr val="black">
                    <a:lumMod val="75000"/>
                    <a:lumOff val="25000"/>
                  </a:prstClr>
                </a:solidFill>
              </a:rPr>
              <a:t>Hana </a:t>
            </a:r>
            <a:r>
              <a:rPr lang="en-US" altLang="zh-TW" sz="1400" dirty="0" err="1">
                <a:solidFill>
                  <a:prstClr val="black">
                    <a:lumMod val="75000"/>
                    <a:lumOff val="25000"/>
                  </a:prstClr>
                </a:solidFill>
              </a:rPr>
              <a:t>Daetoo</a:t>
            </a:r>
            <a:r>
              <a:rPr lang="en-US" altLang="zh-TW" sz="1400" dirty="0">
                <a:solidFill>
                  <a:prstClr val="black">
                    <a:lumMod val="75000"/>
                    <a:lumOff val="25000"/>
                  </a:prstClr>
                </a:solidFill>
              </a:rPr>
              <a:t> Securities</a:t>
            </a:r>
          </a:p>
          <a:p>
            <a:pPr marL="385763" indent="-385763">
              <a:lnSpc>
                <a:spcPct val="120000"/>
              </a:lnSpc>
              <a:spcBef>
                <a:spcPct val="20000"/>
              </a:spcBef>
              <a:buClrTx/>
              <a:buFont typeface="+mj-lt"/>
              <a:buAutoNum type="arabicPeriod"/>
            </a:pPr>
            <a:r>
              <a:rPr lang="en-US" altLang="zh-TW" sz="1400" dirty="0">
                <a:solidFill>
                  <a:prstClr val="black">
                    <a:lumMod val="75000"/>
                    <a:lumOff val="25000"/>
                  </a:prstClr>
                </a:solidFill>
              </a:rPr>
              <a:t>Hanwha Investment &amp; Securities</a:t>
            </a:r>
          </a:p>
          <a:p>
            <a:pPr marL="385763" indent="-385763">
              <a:lnSpc>
                <a:spcPct val="120000"/>
              </a:lnSpc>
              <a:spcBef>
                <a:spcPct val="20000"/>
              </a:spcBef>
              <a:buClrTx/>
              <a:buFont typeface="+mj-lt"/>
              <a:buAutoNum type="arabicPeriod"/>
            </a:pPr>
            <a:r>
              <a:rPr lang="en-US" altLang="zh-TW" sz="1400" dirty="0">
                <a:solidFill>
                  <a:prstClr val="black">
                    <a:lumMod val="75000"/>
                    <a:lumOff val="25000"/>
                  </a:prstClr>
                </a:solidFill>
              </a:rPr>
              <a:t>HMC Investment &amp; Securities</a:t>
            </a:r>
          </a:p>
          <a:p>
            <a:pPr marL="385763" indent="-385763">
              <a:lnSpc>
                <a:spcPct val="120000"/>
              </a:lnSpc>
              <a:spcBef>
                <a:spcPct val="20000"/>
              </a:spcBef>
              <a:buClrTx/>
              <a:buFont typeface="+mj-lt"/>
              <a:buAutoNum type="arabicPeriod"/>
            </a:pPr>
            <a:r>
              <a:rPr lang="en-US" altLang="zh-TW" sz="1400" dirty="0">
                <a:solidFill>
                  <a:prstClr val="black">
                    <a:lumMod val="75000"/>
                    <a:lumOff val="25000"/>
                  </a:prstClr>
                </a:solidFill>
              </a:rPr>
              <a:t>Hyundai Securities</a:t>
            </a:r>
          </a:p>
          <a:p>
            <a:pPr marL="385763" indent="-385763">
              <a:lnSpc>
                <a:spcPct val="120000"/>
              </a:lnSpc>
              <a:spcBef>
                <a:spcPct val="20000"/>
              </a:spcBef>
              <a:buClrTx/>
              <a:buFont typeface="+mj-lt"/>
              <a:buAutoNum type="arabicPeriod"/>
            </a:pPr>
            <a:r>
              <a:rPr lang="en-US" altLang="zh-TW" sz="1400" dirty="0">
                <a:solidFill>
                  <a:prstClr val="black">
                    <a:lumMod val="75000"/>
                    <a:lumOff val="25000"/>
                  </a:prstClr>
                </a:solidFill>
              </a:rPr>
              <a:t>KDB Daewoo Securities</a:t>
            </a:r>
          </a:p>
          <a:p>
            <a:pPr marL="385763" indent="-385763">
              <a:lnSpc>
                <a:spcPct val="120000"/>
              </a:lnSpc>
              <a:spcBef>
                <a:spcPct val="20000"/>
              </a:spcBef>
              <a:buClrTx/>
              <a:buFont typeface="+mj-lt"/>
              <a:buAutoNum type="arabicPeriod"/>
            </a:pPr>
            <a:r>
              <a:rPr lang="en-US" altLang="zh-TW" sz="1400" dirty="0" err="1">
                <a:solidFill>
                  <a:prstClr val="black">
                    <a:lumMod val="75000"/>
                    <a:lumOff val="25000"/>
                  </a:prstClr>
                </a:solidFill>
              </a:rPr>
              <a:t>Kiwoom</a:t>
            </a:r>
            <a:r>
              <a:rPr lang="en-US" altLang="zh-TW" sz="1400" dirty="0">
                <a:solidFill>
                  <a:prstClr val="black">
                    <a:lumMod val="75000"/>
                    <a:lumOff val="25000"/>
                  </a:prstClr>
                </a:solidFill>
              </a:rPr>
              <a:t> Securities</a:t>
            </a:r>
          </a:p>
          <a:p>
            <a:pPr marL="385763" indent="-385763">
              <a:lnSpc>
                <a:spcPct val="120000"/>
              </a:lnSpc>
              <a:spcBef>
                <a:spcPct val="20000"/>
              </a:spcBef>
              <a:buClrTx/>
              <a:buFont typeface="+mj-lt"/>
              <a:buAutoNum type="arabicPeriod"/>
            </a:pPr>
            <a:r>
              <a:rPr lang="en-US" altLang="zh-TW" sz="1400" dirty="0">
                <a:solidFill>
                  <a:prstClr val="black">
                    <a:lumMod val="75000"/>
                    <a:lumOff val="25000"/>
                  </a:prstClr>
                </a:solidFill>
              </a:rPr>
              <a:t>Korea Investment &amp; Securities</a:t>
            </a:r>
          </a:p>
          <a:p>
            <a:pPr marL="385763" indent="-385763">
              <a:lnSpc>
                <a:spcPct val="120000"/>
              </a:lnSpc>
              <a:spcBef>
                <a:spcPct val="20000"/>
              </a:spcBef>
              <a:buClrTx/>
              <a:buFont typeface="+mj-lt"/>
              <a:buAutoNum type="arabicPeriod"/>
            </a:pPr>
            <a:r>
              <a:rPr lang="en-US" altLang="zh-TW" sz="1400" dirty="0" err="1">
                <a:solidFill>
                  <a:prstClr val="black">
                    <a:lumMod val="75000"/>
                    <a:lumOff val="25000"/>
                  </a:prstClr>
                </a:solidFill>
              </a:rPr>
              <a:t>Kyobo</a:t>
            </a:r>
            <a:r>
              <a:rPr lang="en-US" altLang="zh-TW" sz="1400" dirty="0">
                <a:solidFill>
                  <a:prstClr val="black">
                    <a:lumMod val="75000"/>
                    <a:lumOff val="25000"/>
                  </a:prstClr>
                </a:solidFill>
              </a:rPr>
              <a:t> Securities</a:t>
            </a:r>
          </a:p>
          <a:p>
            <a:pPr marL="385763" indent="-385763">
              <a:lnSpc>
                <a:spcPct val="120000"/>
              </a:lnSpc>
              <a:spcBef>
                <a:spcPct val="20000"/>
              </a:spcBef>
              <a:buClrTx/>
              <a:buFont typeface="+mj-lt"/>
              <a:buAutoNum type="arabicPeriod"/>
            </a:pPr>
            <a:r>
              <a:rPr lang="en-US" altLang="zh-TW" sz="1400" dirty="0">
                <a:solidFill>
                  <a:prstClr val="black">
                    <a:lumMod val="75000"/>
                    <a:lumOff val="25000"/>
                  </a:prstClr>
                </a:solidFill>
              </a:rPr>
              <a:t>Leading Investment &amp; Securities</a:t>
            </a:r>
          </a:p>
          <a:p>
            <a:pPr marL="385763" indent="-385763">
              <a:lnSpc>
                <a:spcPct val="120000"/>
              </a:lnSpc>
              <a:spcBef>
                <a:spcPct val="20000"/>
              </a:spcBef>
              <a:buClrTx/>
              <a:buFont typeface="+mj-lt"/>
              <a:buAutoNum type="arabicPeriod"/>
            </a:pPr>
            <a:r>
              <a:rPr lang="en-US" altLang="zh-TW" sz="1400" dirty="0" err="1">
                <a:solidFill>
                  <a:prstClr val="black">
                    <a:lumMod val="75000"/>
                    <a:lumOff val="25000"/>
                  </a:prstClr>
                </a:solidFill>
              </a:rPr>
              <a:t>Meritz</a:t>
            </a:r>
            <a:r>
              <a:rPr lang="en-US" altLang="zh-TW" sz="1400" dirty="0">
                <a:solidFill>
                  <a:prstClr val="black">
                    <a:lumMod val="75000"/>
                    <a:lumOff val="25000"/>
                  </a:prstClr>
                </a:solidFill>
              </a:rPr>
              <a:t> Securities</a:t>
            </a:r>
          </a:p>
          <a:p>
            <a:pPr marL="385763" indent="-385763">
              <a:lnSpc>
                <a:spcPct val="120000"/>
              </a:lnSpc>
              <a:spcBef>
                <a:spcPct val="20000"/>
              </a:spcBef>
              <a:buClrTx/>
              <a:buFont typeface="+mj-lt"/>
              <a:buAutoNum type="arabicPeriod"/>
            </a:pPr>
            <a:r>
              <a:rPr lang="en-US" altLang="zh-TW" sz="1400" dirty="0" err="1">
                <a:solidFill>
                  <a:prstClr val="black">
                    <a:lumMod val="75000"/>
                    <a:lumOff val="25000"/>
                  </a:prstClr>
                </a:solidFill>
              </a:rPr>
              <a:t>Mirae</a:t>
            </a:r>
            <a:r>
              <a:rPr lang="en-US" altLang="zh-TW" sz="1400" dirty="0">
                <a:solidFill>
                  <a:prstClr val="black">
                    <a:lumMod val="75000"/>
                    <a:lumOff val="25000"/>
                  </a:prstClr>
                </a:solidFill>
              </a:rPr>
              <a:t> Asset Securities</a:t>
            </a:r>
          </a:p>
          <a:p>
            <a:pPr marL="385763" indent="-385763">
              <a:lnSpc>
                <a:spcPct val="120000"/>
              </a:lnSpc>
              <a:spcBef>
                <a:spcPct val="20000"/>
              </a:spcBef>
              <a:buClrTx/>
              <a:buFont typeface="+mj-lt"/>
              <a:buAutoNum type="arabicPeriod"/>
            </a:pPr>
            <a:r>
              <a:rPr lang="en-US" altLang="zh-TW" sz="1400" dirty="0">
                <a:solidFill>
                  <a:prstClr val="black">
                    <a:lumMod val="75000"/>
                    <a:lumOff val="25000"/>
                  </a:prstClr>
                </a:solidFill>
              </a:rPr>
              <a:t>NH Investment &amp; Securities</a:t>
            </a:r>
          </a:p>
          <a:p>
            <a:pPr marL="385763" indent="-385763">
              <a:lnSpc>
                <a:spcPct val="120000"/>
              </a:lnSpc>
              <a:spcBef>
                <a:spcPct val="20000"/>
              </a:spcBef>
              <a:buClrTx/>
              <a:buFont typeface="+mj-lt"/>
              <a:buAutoNum type="arabicPeriod"/>
            </a:pPr>
            <a:r>
              <a:rPr lang="en-US" altLang="zh-TW" sz="1400" dirty="0">
                <a:solidFill>
                  <a:prstClr val="black">
                    <a:lumMod val="75000"/>
                    <a:lumOff val="25000"/>
                  </a:prstClr>
                </a:solidFill>
              </a:rPr>
              <a:t>Samsung Futures</a:t>
            </a:r>
          </a:p>
          <a:p>
            <a:pPr marL="385763" indent="-385763">
              <a:lnSpc>
                <a:spcPct val="120000"/>
              </a:lnSpc>
              <a:spcBef>
                <a:spcPct val="20000"/>
              </a:spcBef>
              <a:buClrTx/>
              <a:buFont typeface="+mj-lt"/>
              <a:buAutoNum type="arabicPeriod"/>
            </a:pPr>
            <a:r>
              <a:rPr lang="en-US" altLang="zh-TW" sz="1400" dirty="0" err="1">
                <a:solidFill>
                  <a:prstClr val="black">
                    <a:lumMod val="75000"/>
                    <a:lumOff val="25000"/>
                  </a:prstClr>
                </a:solidFill>
              </a:rPr>
              <a:t>Shinyoung</a:t>
            </a:r>
            <a:r>
              <a:rPr lang="en-US" altLang="zh-TW" sz="1400" dirty="0">
                <a:solidFill>
                  <a:prstClr val="black">
                    <a:lumMod val="75000"/>
                    <a:lumOff val="25000"/>
                  </a:prstClr>
                </a:solidFill>
              </a:rPr>
              <a:t> Securities</a:t>
            </a:r>
          </a:p>
          <a:p>
            <a:pPr marL="385763" indent="-385763">
              <a:lnSpc>
                <a:spcPct val="120000"/>
              </a:lnSpc>
              <a:spcBef>
                <a:spcPct val="20000"/>
              </a:spcBef>
              <a:buClrTx/>
              <a:buFont typeface="+mj-lt"/>
              <a:buAutoNum type="arabicPeriod"/>
            </a:pPr>
            <a:r>
              <a:rPr lang="en-US" altLang="zh-TW" sz="1400" dirty="0">
                <a:solidFill>
                  <a:prstClr val="black">
                    <a:lumMod val="75000"/>
                    <a:lumOff val="25000"/>
                  </a:prstClr>
                </a:solidFill>
              </a:rPr>
              <a:t>SK Securities</a:t>
            </a:r>
          </a:p>
        </p:txBody>
      </p:sp>
      <p:sp>
        <p:nvSpPr>
          <p:cNvPr id="16" name="內容版面配置區 2"/>
          <p:cNvSpPr txBox="1">
            <a:spLocks/>
          </p:cNvSpPr>
          <p:nvPr/>
        </p:nvSpPr>
        <p:spPr>
          <a:xfrm>
            <a:off x="3893735" y="1305470"/>
            <a:ext cx="3788178" cy="3995738"/>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85763" indent="-385763">
              <a:lnSpc>
                <a:spcPct val="120000"/>
              </a:lnSpc>
              <a:spcBef>
                <a:spcPct val="20000"/>
              </a:spcBef>
              <a:buClrTx/>
              <a:buFont typeface="+mj-lt"/>
              <a:buAutoNum type="arabicPeriod" startAt="19"/>
            </a:pPr>
            <a:r>
              <a:rPr lang="en-US" altLang="zh-TW" sz="1400" dirty="0">
                <a:solidFill>
                  <a:srgbClr val="FF0000"/>
                </a:solidFill>
              </a:rPr>
              <a:t>Hana Bank</a:t>
            </a:r>
          </a:p>
          <a:p>
            <a:pPr marL="385763" indent="-385763">
              <a:lnSpc>
                <a:spcPct val="120000"/>
              </a:lnSpc>
              <a:spcBef>
                <a:spcPct val="20000"/>
              </a:spcBef>
              <a:buClrTx/>
              <a:buFont typeface="+mj-lt"/>
              <a:buAutoNum type="arabicPeriod" startAt="19"/>
            </a:pPr>
            <a:r>
              <a:rPr lang="en-US" altLang="zh-TW" sz="1400" dirty="0">
                <a:solidFill>
                  <a:prstClr val="black">
                    <a:lumMod val="75000"/>
                    <a:lumOff val="25000"/>
                  </a:prstClr>
                </a:solidFill>
              </a:rPr>
              <a:t>Hana Capital</a:t>
            </a:r>
          </a:p>
          <a:p>
            <a:pPr marL="385763" indent="-385763">
              <a:lnSpc>
                <a:spcPct val="120000"/>
              </a:lnSpc>
              <a:spcBef>
                <a:spcPct val="20000"/>
              </a:spcBef>
              <a:buClrTx/>
              <a:buFont typeface="+mj-lt"/>
              <a:buAutoNum type="arabicPeriod" startAt="19"/>
            </a:pPr>
            <a:r>
              <a:rPr lang="en-US" altLang="zh-TW" sz="1400" dirty="0" err="1">
                <a:solidFill>
                  <a:srgbClr val="FF0000"/>
                </a:solidFill>
              </a:rPr>
              <a:t>Kookmin</a:t>
            </a:r>
            <a:r>
              <a:rPr lang="en-US" altLang="zh-TW" sz="1400" dirty="0">
                <a:solidFill>
                  <a:srgbClr val="FF0000"/>
                </a:solidFill>
              </a:rPr>
              <a:t> Bank</a:t>
            </a:r>
          </a:p>
          <a:p>
            <a:pPr marL="385763" indent="-385763">
              <a:lnSpc>
                <a:spcPct val="120000"/>
              </a:lnSpc>
              <a:spcBef>
                <a:spcPct val="20000"/>
              </a:spcBef>
              <a:buClrTx/>
              <a:buFont typeface="+mj-lt"/>
              <a:buAutoNum type="arabicPeriod" startAt="19"/>
            </a:pPr>
            <a:r>
              <a:rPr lang="en-US" altLang="zh-TW" sz="1400" dirty="0">
                <a:solidFill>
                  <a:prstClr val="black">
                    <a:lumMod val="75000"/>
                    <a:lumOff val="25000"/>
                  </a:prstClr>
                </a:solidFill>
              </a:rPr>
              <a:t>Korea Housing Finance</a:t>
            </a:r>
          </a:p>
          <a:p>
            <a:pPr marL="385763" indent="-385763">
              <a:lnSpc>
                <a:spcPct val="120000"/>
              </a:lnSpc>
              <a:spcBef>
                <a:spcPct val="20000"/>
              </a:spcBef>
              <a:buClrTx/>
              <a:buFont typeface="+mj-lt"/>
              <a:buAutoNum type="arabicPeriod" startAt="19"/>
            </a:pPr>
            <a:r>
              <a:rPr lang="en-US" altLang="zh-TW" sz="1400" dirty="0">
                <a:solidFill>
                  <a:prstClr val="black">
                    <a:lumMod val="75000"/>
                    <a:lumOff val="25000"/>
                  </a:prstClr>
                </a:solidFill>
              </a:rPr>
              <a:t>National Federation of Fisheries Cooperatives</a:t>
            </a:r>
          </a:p>
          <a:p>
            <a:pPr marL="385763" indent="-385763">
              <a:lnSpc>
                <a:spcPct val="120000"/>
              </a:lnSpc>
              <a:spcBef>
                <a:spcPct val="20000"/>
              </a:spcBef>
              <a:buClrTx/>
              <a:buFont typeface="+mj-lt"/>
              <a:buAutoNum type="arabicPeriod" startAt="19"/>
            </a:pPr>
            <a:r>
              <a:rPr lang="en-US" altLang="zh-TW" sz="1400" dirty="0" err="1">
                <a:solidFill>
                  <a:prstClr val="black">
                    <a:lumMod val="75000"/>
                    <a:lumOff val="25000"/>
                  </a:prstClr>
                </a:solidFill>
              </a:rPr>
              <a:t>Shinhan</a:t>
            </a:r>
            <a:r>
              <a:rPr lang="en-US" altLang="zh-TW" sz="1400" dirty="0">
                <a:solidFill>
                  <a:prstClr val="black">
                    <a:lumMod val="75000"/>
                    <a:lumOff val="25000"/>
                  </a:prstClr>
                </a:solidFill>
              </a:rPr>
              <a:t> Bank</a:t>
            </a:r>
          </a:p>
          <a:p>
            <a:pPr marL="385763" indent="-385763">
              <a:lnSpc>
                <a:spcPct val="120000"/>
              </a:lnSpc>
              <a:spcBef>
                <a:spcPct val="20000"/>
              </a:spcBef>
              <a:buClrTx/>
              <a:buFont typeface="+mj-lt"/>
              <a:buAutoNum type="arabicPeriod" startAt="19"/>
            </a:pPr>
            <a:r>
              <a:rPr lang="en-US" altLang="zh-TW" sz="1400" dirty="0">
                <a:solidFill>
                  <a:prstClr val="black">
                    <a:lumMod val="75000"/>
                    <a:lumOff val="25000"/>
                  </a:prstClr>
                </a:solidFill>
              </a:rPr>
              <a:t>AIA Life Insurance, AIA Group Limited </a:t>
            </a:r>
          </a:p>
          <a:p>
            <a:pPr marL="385763" indent="-385763">
              <a:lnSpc>
                <a:spcPct val="120000"/>
              </a:lnSpc>
              <a:spcBef>
                <a:spcPct val="20000"/>
              </a:spcBef>
              <a:buClrTx/>
              <a:buFont typeface="+mj-lt"/>
              <a:buAutoNum type="arabicPeriod" startAt="19"/>
            </a:pPr>
            <a:r>
              <a:rPr lang="en-US" altLang="zh-TW" sz="1400" dirty="0" err="1">
                <a:solidFill>
                  <a:prstClr val="black">
                    <a:lumMod val="75000"/>
                    <a:lumOff val="25000"/>
                  </a:prstClr>
                </a:solidFill>
              </a:rPr>
              <a:t>Dongbu</a:t>
            </a:r>
            <a:r>
              <a:rPr lang="en-US" altLang="zh-TW" sz="1400" dirty="0">
                <a:solidFill>
                  <a:prstClr val="black">
                    <a:lumMod val="75000"/>
                    <a:lumOff val="25000"/>
                  </a:prstClr>
                </a:solidFill>
              </a:rPr>
              <a:t> Life Insurance</a:t>
            </a:r>
          </a:p>
          <a:p>
            <a:pPr marL="385763" indent="-385763">
              <a:lnSpc>
                <a:spcPct val="120000"/>
              </a:lnSpc>
              <a:spcBef>
                <a:spcPct val="20000"/>
              </a:spcBef>
              <a:buClrTx/>
              <a:buFont typeface="+mj-lt"/>
              <a:buAutoNum type="arabicPeriod" startAt="19"/>
            </a:pPr>
            <a:r>
              <a:rPr lang="en-US" altLang="zh-TW" sz="1400" dirty="0" err="1">
                <a:solidFill>
                  <a:prstClr val="black">
                    <a:lumMod val="75000"/>
                    <a:lumOff val="25000"/>
                  </a:prstClr>
                </a:solidFill>
              </a:rPr>
              <a:t>Kyobo</a:t>
            </a:r>
            <a:r>
              <a:rPr lang="en-US" altLang="zh-TW" sz="1400" dirty="0">
                <a:solidFill>
                  <a:prstClr val="black">
                    <a:lumMod val="75000"/>
                    <a:lumOff val="25000"/>
                  </a:prstClr>
                </a:solidFill>
              </a:rPr>
              <a:t> Life Insurance </a:t>
            </a:r>
          </a:p>
          <a:p>
            <a:pPr marL="385763" indent="-385763">
              <a:lnSpc>
                <a:spcPct val="120000"/>
              </a:lnSpc>
              <a:spcBef>
                <a:spcPct val="20000"/>
              </a:spcBef>
              <a:buClrTx/>
              <a:buFont typeface="+mj-lt"/>
              <a:buAutoNum type="arabicPeriod" startAt="19"/>
            </a:pPr>
            <a:r>
              <a:rPr lang="en-US" altLang="zh-TW" sz="1400" dirty="0">
                <a:solidFill>
                  <a:prstClr val="black">
                    <a:lumMod val="75000"/>
                    <a:lumOff val="25000"/>
                  </a:prstClr>
                </a:solidFill>
              </a:rPr>
              <a:t>Lina Korea, a Cigna Company</a:t>
            </a:r>
          </a:p>
          <a:p>
            <a:pPr marL="385763" indent="-385763">
              <a:lnSpc>
                <a:spcPct val="120000"/>
              </a:lnSpc>
              <a:spcBef>
                <a:spcPct val="20000"/>
              </a:spcBef>
              <a:buClrTx/>
              <a:buFont typeface="+mj-lt"/>
              <a:buAutoNum type="arabicPeriod" startAt="19"/>
            </a:pPr>
            <a:r>
              <a:rPr lang="en-US" altLang="zh-TW" sz="1400" dirty="0" err="1">
                <a:solidFill>
                  <a:prstClr val="black">
                    <a:lumMod val="75000"/>
                    <a:lumOff val="25000"/>
                  </a:prstClr>
                </a:solidFill>
              </a:rPr>
              <a:t>Lotte</a:t>
            </a:r>
            <a:r>
              <a:rPr lang="en-US" altLang="zh-TW" sz="1400" dirty="0">
                <a:solidFill>
                  <a:prstClr val="black">
                    <a:lumMod val="75000"/>
                    <a:lumOff val="25000"/>
                  </a:prstClr>
                </a:solidFill>
              </a:rPr>
              <a:t> Insurance </a:t>
            </a:r>
          </a:p>
          <a:p>
            <a:pPr marL="385763" indent="-385763">
              <a:lnSpc>
                <a:spcPct val="120000"/>
              </a:lnSpc>
              <a:spcBef>
                <a:spcPct val="20000"/>
              </a:spcBef>
              <a:buClrTx/>
              <a:buFont typeface="+mj-lt"/>
              <a:buAutoNum type="arabicPeriod" startAt="19"/>
            </a:pPr>
            <a:r>
              <a:rPr lang="en-US" altLang="zh-TW" sz="1400" dirty="0" err="1">
                <a:solidFill>
                  <a:prstClr val="black">
                    <a:lumMod val="75000"/>
                    <a:lumOff val="25000"/>
                  </a:prstClr>
                </a:solidFill>
              </a:rPr>
              <a:t>Mirae</a:t>
            </a:r>
            <a:r>
              <a:rPr lang="en-US" altLang="zh-TW" sz="1400" dirty="0">
                <a:solidFill>
                  <a:prstClr val="black">
                    <a:lumMod val="75000"/>
                    <a:lumOff val="25000"/>
                  </a:prstClr>
                </a:solidFill>
              </a:rPr>
              <a:t> Asset Life Insurance</a:t>
            </a:r>
          </a:p>
          <a:p>
            <a:pPr marL="385763" indent="-385763">
              <a:lnSpc>
                <a:spcPct val="120000"/>
              </a:lnSpc>
              <a:spcBef>
                <a:spcPct val="20000"/>
              </a:spcBef>
              <a:buClrTx/>
              <a:buFont typeface="+mj-lt"/>
              <a:buAutoNum type="arabicPeriod" startAt="19"/>
            </a:pPr>
            <a:r>
              <a:rPr lang="en-US" altLang="zh-TW" sz="1400" dirty="0">
                <a:solidFill>
                  <a:prstClr val="black">
                    <a:lumMod val="75000"/>
                    <a:lumOff val="25000"/>
                  </a:prstClr>
                </a:solidFill>
              </a:rPr>
              <a:t>PCA Life Insurance</a:t>
            </a:r>
          </a:p>
          <a:p>
            <a:pPr marL="385763" indent="-385763">
              <a:lnSpc>
                <a:spcPct val="120000"/>
              </a:lnSpc>
              <a:spcBef>
                <a:spcPct val="20000"/>
              </a:spcBef>
              <a:buClrTx/>
              <a:buFont typeface="+mj-lt"/>
              <a:buAutoNum type="arabicPeriod" startAt="19"/>
            </a:pPr>
            <a:r>
              <a:rPr lang="en-US" altLang="zh-TW" sz="1400" dirty="0">
                <a:solidFill>
                  <a:prstClr val="black">
                    <a:lumMod val="75000"/>
                    <a:lumOff val="25000"/>
                  </a:prstClr>
                </a:solidFill>
              </a:rPr>
              <a:t>Samsung Fire &amp; Marine Insurance</a:t>
            </a:r>
          </a:p>
          <a:p>
            <a:pPr marL="385763" indent="-385763">
              <a:lnSpc>
                <a:spcPct val="120000"/>
              </a:lnSpc>
              <a:spcBef>
                <a:spcPct val="20000"/>
              </a:spcBef>
              <a:buClrTx/>
              <a:buFont typeface="+mj-lt"/>
              <a:buAutoNum type="arabicPeriod" startAt="19"/>
            </a:pPr>
            <a:r>
              <a:rPr lang="en-US" altLang="zh-TW" sz="1400" dirty="0">
                <a:solidFill>
                  <a:prstClr val="black">
                    <a:lumMod val="75000"/>
                    <a:lumOff val="25000"/>
                  </a:prstClr>
                </a:solidFill>
              </a:rPr>
              <a:t>Hana SK Card</a:t>
            </a:r>
          </a:p>
          <a:p>
            <a:pPr marL="385763" indent="-385763">
              <a:lnSpc>
                <a:spcPct val="120000"/>
              </a:lnSpc>
              <a:spcBef>
                <a:spcPct val="20000"/>
              </a:spcBef>
              <a:buClrTx/>
              <a:buFont typeface="+mj-lt"/>
              <a:buAutoNum type="arabicPeriod" startAt="19"/>
            </a:pPr>
            <a:r>
              <a:rPr lang="en-US" altLang="zh-TW" sz="1400" dirty="0" err="1">
                <a:solidFill>
                  <a:prstClr val="black">
                    <a:lumMod val="75000"/>
                    <a:lumOff val="25000"/>
                  </a:prstClr>
                </a:solidFill>
              </a:rPr>
              <a:t>Kookmin</a:t>
            </a:r>
            <a:r>
              <a:rPr lang="en-US" altLang="zh-TW" sz="1400" dirty="0">
                <a:solidFill>
                  <a:prstClr val="black">
                    <a:lumMod val="75000"/>
                    <a:lumOff val="25000"/>
                  </a:prstClr>
                </a:solidFill>
              </a:rPr>
              <a:t> Card</a:t>
            </a:r>
          </a:p>
          <a:p>
            <a:pPr marL="385763" indent="-385763">
              <a:lnSpc>
                <a:spcPct val="120000"/>
              </a:lnSpc>
              <a:spcBef>
                <a:spcPct val="20000"/>
              </a:spcBef>
              <a:buClrTx/>
              <a:buFont typeface="+mj-lt"/>
              <a:buAutoNum type="arabicPeriod" startAt="19"/>
            </a:pPr>
            <a:r>
              <a:rPr lang="en-US" altLang="zh-TW" sz="1400" dirty="0" err="1">
                <a:solidFill>
                  <a:prstClr val="black">
                    <a:lumMod val="75000"/>
                    <a:lumOff val="25000"/>
                  </a:prstClr>
                </a:solidFill>
              </a:rPr>
              <a:t>Shinhan</a:t>
            </a:r>
            <a:r>
              <a:rPr lang="en-US" altLang="zh-TW" sz="1400" dirty="0">
                <a:solidFill>
                  <a:prstClr val="black">
                    <a:lumMod val="75000"/>
                    <a:lumOff val="25000"/>
                  </a:prstClr>
                </a:solidFill>
              </a:rPr>
              <a:t> Card</a:t>
            </a:r>
          </a:p>
        </p:txBody>
      </p:sp>
    </p:spTree>
    <p:extLst>
      <p:ext uri="{BB962C8B-B14F-4D97-AF65-F5344CB8AC3E}">
        <p14:creationId xmlns:p14="http://schemas.microsoft.com/office/powerpoint/2010/main" val="131711564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D57F1E4F-1CFF-5643-939E-217C01CDF565}" type="slidenum">
              <a:rPr lang="en-US" smtClean="0">
                <a:solidFill>
                  <a:srgbClr val="90C226"/>
                </a:solidFill>
              </a:rPr>
              <a:pPr/>
              <a:t>76</a:t>
            </a:fld>
            <a:endParaRPr lang="en-US" dirty="0">
              <a:solidFill>
                <a:srgbClr val="90C226"/>
              </a:solidFill>
            </a:endParaRPr>
          </a:p>
        </p:txBody>
      </p:sp>
      <p:sp>
        <p:nvSpPr>
          <p:cNvPr id="2" name="內容版面配置區 1"/>
          <p:cNvSpPr>
            <a:spLocks noGrp="1"/>
          </p:cNvSpPr>
          <p:nvPr>
            <p:ph idx="4294967295"/>
          </p:nvPr>
        </p:nvSpPr>
        <p:spPr>
          <a:xfrm>
            <a:off x="107504" y="1916112"/>
            <a:ext cx="10112672" cy="4537223"/>
          </a:xfrm>
        </p:spPr>
        <p:txBody>
          <a:bodyPr>
            <a:noAutofit/>
          </a:bodyPr>
          <a:lstStyle/>
          <a:p>
            <a:pPr>
              <a:buFont typeface="Wingdings" panose="05000000000000000000" pitchFamily="2" charset="2"/>
              <a:buChar char="ü"/>
            </a:pPr>
            <a:r>
              <a:rPr lang="en-US" altLang="zh-TW" sz="2400" dirty="0">
                <a:solidFill>
                  <a:schemeClr val="tx1"/>
                </a:solidFill>
                <a:latin typeface="+mn-ea"/>
              </a:rPr>
              <a:t>Not only </a:t>
            </a:r>
            <a:r>
              <a:rPr lang="en-US" altLang="zh-TW" sz="2400" dirty="0" err="1">
                <a:solidFill>
                  <a:schemeClr val="tx1"/>
                </a:solidFill>
                <a:latin typeface="+mn-ea"/>
              </a:rPr>
              <a:t>Keylogger</a:t>
            </a:r>
            <a:endParaRPr lang="en-US" altLang="zh-TW" sz="2400" dirty="0">
              <a:solidFill>
                <a:schemeClr val="tx1"/>
              </a:solidFill>
              <a:latin typeface="+mn-ea"/>
            </a:endParaRPr>
          </a:p>
          <a:p>
            <a:pPr lvl="1">
              <a:buFont typeface="Wingdings" panose="05000000000000000000" pitchFamily="2" charset="2"/>
              <a:buChar char="ü"/>
            </a:pPr>
            <a:r>
              <a:rPr lang="en-US" altLang="zh-TW" sz="2000" dirty="0" err="1">
                <a:solidFill>
                  <a:schemeClr val="tx1"/>
                </a:solidFill>
                <a:latin typeface="+mn-ea"/>
              </a:rPr>
              <a:t>keyloggers</a:t>
            </a:r>
            <a:r>
              <a:rPr lang="en-US" altLang="zh-TW" sz="2000" dirty="0">
                <a:solidFill>
                  <a:schemeClr val="tx1"/>
                </a:solidFill>
                <a:latin typeface="+mn-ea"/>
              </a:rPr>
              <a:t> get 66% ID/password (Verizon 2011)</a:t>
            </a:r>
          </a:p>
          <a:p>
            <a:pPr lvl="1">
              <a:buFont typeface="Wingdings" panose="05000000000000000000" pitchFamily="2" charset="2"/>
              <a:buChar char="ü"/>
            </a:pPr>
            <a:r>
              <a:rPr lang="en-US" altLang="zh-TW" sz="2000" dirty="0">
                <a:solidFill>
                  <a:schemeClr val="tx1"/>
                </a:solidFill>
                <a:latin typeface="+mn-ea"/>
              </a:rPr>
              <a:t>Others get 34% </a:t>
            </a:r>
            <a:r>
              <a:rPr lang="en-US" altLang="zh-TW" sz="2000" dirty="0" smtClean="0">
                <a:solidFill>
                  <a:schemeClr val="tx1"/>
                </a:solidFill>
                <a:latin typeface="+mn-ea"/>
              </a:rPr>
              <a:t>(Phishing, pharming, sniffing…)</a:t>
            </a:r>
            <a:endParaRPr lang="en-US" altLang="zh-TW" sz="2000" dirty="0">
              <a:solidFill>
                <a:schemeClr val="tx1"/>
              </a:solidFill>
              <a:latin typeface="+mn-ea"/>
            </a:endParaRPr>
          </a:p>
          <a:p>
            <a:pPr>
              <a:buFont typeface="Wingdings" panose="05000000000000000000" pitchFamily="2" charset="2"/>
              <a:buChar char="ü"/>
            </a:pPr>
            <a:r>
              <a:rPr lang="en-US" altLang="zh-TW" sz="2400" dirty="0" smtClean="0">
                <a:solidFill>
                  <a:schemeClr val="tx1"/>
                </a:solidFill>
                <a:latin typeface="+mn-ea"/>
              </a:rPr>
              <a:t>Will </a:t>
            </a:r>
            <a:r>
              <a:rPr lang="en-US" altLang="zh-TW" sz="2400" dirty="0">
                <a:solidFill>
                  <a:schemeClr val="tx1"/>
                </a:solidFill>
                <a:latin typeface="+mn-ea"/>
              </a:rPr>
              <a:t>getting more for smartphone </a:t>
            </a:r>
            <a:r>
              <a:rPr lang="en-US" altLang="zh-TW" sz="2400" dirty="0" smtClean="0">
                <a:solidFill>
                  <a:schemeClr val="tx1"/>
                </a:solidFill>
                <a:latin typeface="+mn-ea"/>
              </a:rPr>
              <a:t>Internet</a:t>
            </a:r>
            <a:endParaRPr lang="en-US" altLang="zh-TW" sz="2400" dirty="0">
              <a:solidFill>
                <a:schemeClr val="tx1"/>
              </a:solidFill>
              <a:latin typeface="+mn-ea"/>
            </a:endParaRPr>
          </a:p>
          <a:p>
            <a:pPr lvl="1">
              <a:buFont typeface="Wingdings" panose="05000000000000000000" pitchFamily="2" charset="2"/>
              <a:buChar char="ü"/>
            </a:pPr>
            <a:r>
              <a:rPr lang="en-US" altLang="zh-TW" sz="1800" dirty="0">
                <a:solidFill>
                  <a:schemeClr val="tx1"/>
                </a:solidFill>
                <a:latin typeface="+mn-ea"/>
              </a:rPr>
              <a:t>Man In The Middle, Man In The Browser</a:t>
            </a:r>
          </a:p>
          <a:p>
            <a:pPr lvl="1">
              <a:buFont typeface="Wingdings" panose="05000000000000000000" pitchFamily="2" charset="2"/>
              <a:buChar char="ü"/>
            </a:pPr>
            <a:r>
              <a:rPr lang="en-US" altLang="zh-TW" sz="1800" dirty="0">
                <a:solidFill>
                  <a:schemeClr val="tx1"/>
                </a:solidFill>
                <a:latin typeface="+mn-ea"/>
              </a:rPr>
              <a:t>Phishing (by fake websites)</a:t>
            </a:r>
          </a:p>
          <a:p>
            <a:pPr lvl="1">
              <a:buFont typeface="Wingdings" panose="05000000000000000000" pitchFamily="2" charset="2"/>
              <a:buChar char="ü"/>
            </a:pPr>
            <a:r>
              <a:rPr lang="en-US" altLang="zh-TW" sz="1800" dirty="0">
                <a:solidFill>
                  <a:schemeClr val="tx1"/>
                </a:solidFill>
                <a:latin typeface="+mn-ea"/>
              </a:rPr>
              <a:t>Pharming (by fake websites)</a:t>
            </a:r>
          </a:p>
          <a:p>
            <a:pPr lvl="1">
              <a:buFont typeface="Wingdings" panose="05000000000000000000" pitchFamily="2" charset="2"/>
              <a:buChar char="ü"/>
            </a:pPr>
            <a:r>
              <a:rPr lang="en-US" altLang="zh-TW" sz="1800" dirty="0" err="1">
                <a:solidFill>
                  <a:schemeClr val="tx1"/>
                </a:solidFill>
                <a:latin typeface="+mn-ea"/>
              </a:rPr>
              <a:t>Sniffering</a:t>
            </a:r>
            <a:r>
              <a:rPr lang="en-US" altLang="zh-TW" sz="1800" dirty="0">
                <a:solidFill>
                  <a:schemeClr val="tx1"/>
                </a:solidFill>
                <a:latin typeface="+mn-ea"/>
              </a:rPr>
              <a:t> </a:t>
            </a:r>
            <a:r>
              <a:rPr lang="zh-TW" altLang="en-US" sz="1800" dirty="0">
                <a:solidFill>
                  <a:schemeClr val="tx1"/>
                </a:solidFill>
                <a:latin typeface="+mn-ea"/>
              </a:rPr>
              <a:t>（</a:t>
            </a:r>
            <a:r>
              <a:rPr lang="en-US" altLang="zh-TW" sz="1800" dirty="0">
                <a:solidFill>
                  <a:schemeClr val="tx1"/>
                </a:solidFill>
                <a:latin typeface="+mn-ea"/>
              </a:rPr>
              <a:t>by true websites , but fake DHCP, Proxy, DNS or ARP)</a:t>
            </a:r>
            <a:endParaRPr lang="en-US" altLang="zh-TW" sz="1600" dirty="0">
              <a:solidFill>
                <a:schemeClr val="tx1"/>
              </a:solidFill>
              <a:latin typeface="+mn-ea"/>
            </a:endParaRPr>
          </a:p>
          <a:p>
            <a:pPr>
              <a:buFont typeface="Wingdings" panose="05000000000000000000" pitchFamily="2" charset="2"/>
              <a:buChar char="ü"/>
            </a:pPr>
            <a:r>
              <a:rPr lang="en-US" altLang="zh-TW" sz="2400" dirty="0">
                <a:solidFill>
                  <a:schemeClr val="tx1"/>
                </a:solidFill>
                <a:latin typeface="+mn-ea"/>
              </a:rPr>
              <a:t>Need To Upgrade Transaction Security From Fundamental !</a:t>
            </a:r>
          </a:p>
          <a:p>
            <a:pPr>
              <a:buFont typeface="Wingdings" panose="05000000000000000000" pitchFamily="2" charset="2"/>
              <a:buChar char="ü"/>
            </a:pPr>
            <a:endParaRPr lang="zh-TW" altLang="en-US" sz="2400" dirty="0">
              <a:solidFill>
                <a:schemeClr val="tx1"/>
              </a:solidFill>
              <a:latin typeface="+mn-ea"/>
            </a:endParaRPr>
          </a:p>
        </p:txBody>
      </p:sp>
      <p:sp>
        <p:nvSpPr>
          <p:cNvPr id="3" name="標題 2"/>
          <p:cNvSpPr>
            <a:spLocks noGrp="1"/>
          </p:cNvSpPr>
          <p:nvPr>
            <p:ph type="title" idx="4294967295"/>
          </p:nvPr>
        </p:nvSpPr>
        <p:spPr>
          <a:xfrm>
            <a:off x="0" y="692696"/>
            <a:ext cx="7951788" cy="1189038"/>
          </a:xfrm>
        </p:spPr>
        <p:txBody>
          <a:bodyPr>
            <a:normAutofit/>
          </a:bodyPr>
          <a:lstStyle/>
          <a:p>
            <a:pPr marL="457200" indent="-457200">
              <a:buFont typeface="Wingdings" panose="05000000000000000000" pitchFamily="2" charset="2"/>
              <a:buChar char="ü"/>
            </a:pPr>
            <a:r>
              <a:rPr lang="en-US" altLang="zh-TW" sz="3200" b="1" dirty="0" smtClean="0">
                <a:solidFill>
                  <a:schemeClr val="tx1"/>
                </a:solidFill>
                <a:effectLst>
                  <a:outerShdw blurRad="38100" dist="38100" dir="2700000" algn="tl">
                    <a:srgbClr val="000000">
                      <a:alpha val="43137"/>
                    </a:srgbClr>
                  </a:outerShdw>
                </a:effectLst>
                <a:latin typeface="+mn-ea"/>
                <a:ea typeface="+mn-ea"/>
              </a:rPr>
              <a:t>Big Issues Often Be Multi-</a:t>
            </a:r>
            <a:r>
              <a:rPr lang="en-US" altLang="zh-TW" sz="3200" b="1" dirty="0" err="1" smtClean="0">
                <a:solidFill>
                  <a:schemeClr val="tx1"/>
                </a:solidFill>
                <a:effectLst>
                  <a:outerShdw blurRad="38100" dist="38100" dir="2700000" algn="tl">
                    <a:srgbClr val="000000">
                      <a:alpha val="43137"/>
                    </a:srgbClr>
                  </a:outerShdw>
                </a:effectLst>
                <a:latin typeface="+mn-ea"/>
                <a:ea typeface="+mn-ea"/>
              </a:rPr>
              <a:t>dimention</a:t>
            </a:r>
            <a:endParaRPr lang="zh-TW" altLang="en-US" sz="3200" b="1" dirty="0">
              <a:solidFill>
                <a:schemeClr val="tx1"/>
              </a:solidFill>
              <a:effectLst>
                <a:outerShdw blurRad="38100" dist="38100" dir="2700000" algn="tl">
                  <a:srgbClr val="000000">
                    <a:alpha val="43137"/>
                  </a:srgbClr>
                </a:outerShdw>
              </a:effectLst>
              <a:latin typeface="+mn-ea"/>
              <a:ea typeface="+mn-ea"/>
            </a:endParaRPr>
          </a:p>
        </p:txBody>
      </p:sp>
    </p:spTree>
    <p:extLst>
      <p:ext uri="{BB962C8B-B14F-4D97-AF65-F5344CB8AC3E}">
        <p14:creationId xmlns:p14="http://schemas.microsoft.com/office/powerpoint/2010/main" val="16211096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1442054"/>
            <a:ext cx="8676456" cy="970450"/>
          </a:xfrm>
        </p:spPr>
        <p:txBody>
          <a:bodyPr>
            <a:normAutofit fontScale="90000"/>
          </a:bodyPr>
          <a:lstStyle/>
          <a:p>
            <a:pPr marL="36900" indent="0"/>
            <a:r>
              <a:rPr lang="zh-TW" altLang="en-US" dirty="0"/>
              <a:t>從網路銀行</a:t>
            </a:r>
            <a:r>
              <a:rPr lang="en-US" altLang="zh-TW" dirty="0"/>
              <a:t>2013</a:t>
            </a:r>
            <a:r>
              <a:rPr lang="zh-TW" altLang="en-US" dirty="0"/>
              <a:t>新版</a:t>
            </a:r>
            <a:br>
              <a:rPr lang="zh-TW" altLang="en-US" dirty="0"/>
            </a:br>
            <a:r>
              <a:rPr lang="zh-TW" altLang="en-US" dirty="0"/>
              <a:t>「金融機構辦理電子銀行業務</a:t>
            </a:r>
            <a:r>
              <a:rPr lang="zh-TW" altLang="en-US" sz="4900" b="1" dirty="0">
                <a:ln w="0"/>
                <a:solidFill>
                  <a:schemeClr val="tx1"/>
                </a:solidFill>
                <a:effectLst>
                  <a:outerShdw blurRad="50800" dist="38100" dir="2700000" algn="tl" rotWithShape="0">
                    <a:prstClr val="black">
                      <a:alpha val="40000"/>
                    </a:prstClr>
                  </a:outerShdw>
                </a:effectLst>
              </a:rPr>
              <a:t>安控基準</a:t>
            </a:r>
            <a:r>
              <a:rPr lang="zh-TW" altLang="en-US" dirty="0"/>
              <a:t>」</a:t>
            </a:r>
            <a:br>
              <a:rPr lang="zh-TW" altLang="en-US" dirty="0"/>
            </a:br>
            <a:r>
              <a:rPr lang="zh-TW" altLang="en-US" dirty="0"/>
              <a:t>談網路金融效率之</a:t>
            </a:r>
            <a:r>
              <a:rPr lang="zh-TW" altLang="en-US" dirty="0" smtClean="0"/>
              <a:t>未來</a:t>
            </a:r>
            <a:endParaRPr lang="zh-TW" altLang="en-US" dirty="0"/>
          </a:p>
        </p:txBody>
      </p:sp>
      <p:sp>
        <p:nvSpPr>
          <p:cNvPr id="3" name="內容版面配置區 2"/>
          <p:cNvSpPr>
            <a:spLocks noGrp="1"/>
          </p:cNvSpPr>
          <p:nvPr>
            <p:ph idx="1"/>
          </p:nvPr>
        </p:nvSpPr>
        <p:spPr>
          <a:xfrm>
            <a:off x="395536" y="2564904"/>
            <a:ext cx="8351150" cy="4058751"/>
          </a:xfrm>
        </p:spPr>
        <p:txBody>
          <a:bodyPr>
            <a:normAutofit/>
          </a:bodyPr>
          <a:lstStyle/>
          <a:p>
            <a:pPr marL="36900" indent="0" algn="ctr">
              <a:buNone/>
            </a:pPr>
            <a:endParaRPr lang="zh-TW" altLang="en-US" dirty="0"/>
          </a:p>
          <a:p>
            <a:pPr marL="36900" indent="0" algn="ctr">
              <a:buNone/>
            </a:pPr>
            <a:r>
              <a:rPr lang="zh-TW" altLang="en-US" dirty="0" smtClean="0"/>
              <a:t>李光斌</a:t>
            </a:r>
            <a:r>
              <a:rPr lang="zh-TW" altLang="en-US" dirty="0"/>
              <a:t>博士</a:t>
            </a:r>
            <a:r>
              <a:rPr lang="zh-TW" altLang="en-US" baseline="30000" dirty="0"/>
              <a:t>１</a:t>
            </a:r>
            <a:r>
              <a:rPr lang="zh-TW" altLang="en-US" dirty="0"/>
              <a:t>、胡秋江博士</a:t>
            </a:r>
            <a:r>
              <a:rPr lang="zh-TW" altLang="en-US" baseline="30000" dirty="0"/>
              <a:t>２</a:t>
            </a:r>
            <a:r>
              <a:rPr lang="zh-TW" altLang="en-US" dirty="0"/>
              <a:t>、林冠仲</a:t>
            </a:r>
            <a:r>
              <a:rPr lang="zh-TW" altLang="en-US" baseline="30000" dirty="0"/>
              <a:t>３</a:t>
            </a:r>
            <a:r>
              <a:rPr lang="zh-TW" altLang="en-US" dirty="0"/>
              <a:t>、王基旆</a:t>
            </a:r>
            <a:r>
              <a:rPr lang="en-US" altLang="zh-TW" baseline="30000" dirty="0"/>
              <a:t>4*</a:t>
            </a:r>
          </a:p>
          <a:p>
            <a:pPr marL="36900" indent="0" algn="ctr">
              <a:buNone/>
            </a:pPr>
            <a:r>
              <a:rPr lang="zh-TW" altLang="en-US" baseline="30000" dirty="0"/>
              <a:t>１</a:t>
            </a:r>
            <a:r>
              <a:rPr lang="zh-TW" altLang="en-US" dirty="0"/>
              <a:t>奧樂</a:t>
            </a:r>
            <a:r>
              <a:rPr lang="zh-TW" altLang="en-US" dirty="0" smtClean="0"/>
              <a:t>科技董事</a:t>
            </a:r>
            <a:r>
              <a:rPr lang="zh-TW" altLang="en-US" dirty="0"/>
              <a:t>、國立交通大學產業加速器暨專利開發策略中心顧問</a:t>
            </a:r>
          </a:p>
          <a:p>
            <a:pPr marL="36900" indent="0" algn="ctr">
              <a:buNone/>
            </a:pPr>
            <a:r>
              <a:rPr lang="en-US" altLang="zh-TW" baseline="30000" dirty="0" smtClean="0"/>
              <a:t>2</a:t>
            </a:r>
            <a:r>
              <a:rPr lang="zh-TW" altLang="en-US" dirty="0"/>
              <a:t>奧樂科技董事、交通大學科技管理研究所教授</a:t>
            </a:r>
          </a:p>
          <a:p>
            <a:pPr marL="36900" indent="0" algn="ctr">
              <a:buNone/>
            </a:pPr>
            <a:r>
              <a:rPr lang="en-US" altLang="zh-TW" baseline="30000" dirty="0"/>
              <a:t>3</a:t>
            </a:r>
            <a:r>
              <a:rPr lang="zh-TW" altLang="en-US" dirty="0"/>
              <a:t>國立交通大學科技管理研究所博士候選人</a:t>
            </a:r>
          </a:p>
          <a:p>
            <a:pPr marL="36900" indent="0" algn="ctr">
              <a:buNone/>
            </a:pPr>
            <a:r>
              <a:rPr lang="en-US" altLang="zh-TW" baseline="30000" dirty="0"/>
              <a:t>4</a:t>
            </a:r>
            <a:r>
              <a:rPr lang="zh-TW" altLang="en-US" dirty="0"/>
              <a:t>奧樂</a:t>
            </a:r>
            <a:r>
              <a:rPr lang="zh-TW" altLang="en-US" dirty="0" smtClean="0"/>
              <a:t>科技總經理</a:t>
            </a:r>
            <a:r>
              <a:rPr lang="zh-TW" altLang="en-US" dirty="0"/>
              <a:t>、台灣網路防護協會常務理事、連絡人</a:t>
            </a:r>
            <a:r>
              <a:rPr lang="en-US" altLang="zh-TW" dirty="0"/>
              <a:t>guide@othe.com.tw</a:t>
            </a:r>
            <a:endParaRPr lang="zh-TW" altLang="en-US" dirty="0"/>
          </a:p>
        </p:txBody>
      </p:sp>
      <p:sp>
        <p:nvSpPr>
          <p:cNvPr id="4" name="投影片編號版面配置區 3"/>
          <p:cNvSpPr>
            <a:spLocks noGrp="1"/>
          </p:cNvSpPr>
          <p:nvPr>
            <p:ph type="sldNum" sz="quarter" idx="12"/>
          </p:nvPr>
        </p:nvSpPr>
        <p:spPr/>
        <p:txBody>
          <a:bodyPr/>
          <a:lstStyle/>
          <a:p>
            <a:fld id="{E31375A4-56A4-47D6-9801-1991572033F7}" type="slidenum">
              <a:rPr lang="en-US" altLang="zh-TW" smtClean="0"/>
              <a:t>77</a:t>
            </a:fld>
            <a:endParaRPr lang="zh-TW" altLang="en-US"/>
          </a:p>
        </p:txBody>
      </p:sp>
    </p:spTree>
    <p:extLst>
      <p:ext uri="{BB962C8B-B14F-4D97-AF65-F5344CB8AC3E}">
        <p14:creationId xmlns:p14="http://schemas.microsoft.com/office/powerpoint/2010/main" val="4499079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阿里巴巴：餘額寶</a:t>
            </a:r>
            <a:endParaRPr lang="zh-TW" altLang="en-US" dirty="0"/>
          </a:p>
        </p:txBody>
      </p:sp>
      <p:sp>
        <p:nvSpPr>
          <p:cNvPr id="6" name="投影片編號版面配置區 5"/>
          <p:cNvSpPr>
            <a:spLocks noGrp="1"/>
          </p:cNvSpPr>
          <p:nvPr>
            <p:ph type="sldNum" sz="quarter" idx="12"/>
          </p:nvPr>
        </p:nvSpPr>
        <p:spPr/>
        <p:txBody>
          <a:bodyPr/>
          <a:lstStyle/>
          <a:p>
            <a:fld id="{E31375A4-56A4-47D6-9801-1991572033F7}" type="slidenum">
              <a:rPr lang="en-US" altLang="zh-TW" smtClean="0"/>
              <a:t>78</a:t>
            </a:fld>
            <a:endParaRPr lang="zh-TW" altLang="en-US"/>
          </a:p>
        </p:txBody>
      </p:sp>
      <p:pic>
        <p:nvPicPr>
          <p:cNvPr id="4" name="圖片 3" descr="http://udn.com/NEWS/MEDIA/8779940-3471974.gi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1556792"/>
            <a:ext cx="7128792" cy="4729270"/>
          </a:xfrm>
          <a:prstGeom prst="rect">
            <a:avLst/>
          </a:prstGeom>
          <a:noFill/>
          <a:ln w="12700" cmpd="sng">
            <a:solidFill>
              <a:schemeClr val="tx1"/>
            </a:solidFill>
          </a:ln>
        </p:spPr>
      </p:pic>
      <p:sp>
        <p:nvSpPr>
          <p:cNvPr id="5" name="矩形 4"/>
          <p:cNvSpPr/>
          <p:nvPr/>
        </p:nvSpPr>
        <p:spPr>
          <a:xfrm>
            <a:off x="827584" y="6453336"/>
            <a:ext cx="2294218" cy="369332"/>
          </a:xfrm>
          <a:prstGeom prst="rect">
            <a:avLst/>
          </a:prstGeom>
        </p:spPr>
        <p:txBody>
          <a:bodyPr wrap="none">
            <a:spAutoFit/>
          </a:bodyPr>
          <a:lstStyle/>
          <a:p>
            <a:r>
              <a:rPr lang="zh-TW" altLang="zh-TW" dirty="0" smtClean="0">
                <a:ea typeface="微軟正黑體" panose="020B0604030504040204" pitchFamily="34" charset="-120"/>
                <a:cs typeface="Tahoma" panose="020B0604030504040204" pitchFamily="34" charset="0"/>
              </a:rPr>
              <a:t>圖片</a:t>
            </a:r>
            <a:r>
              <a:rPr lang="zh-TW" altLang="zh-TW" dirty="0">
                <a:ea typeface="微軟正黑體" panose="020B0604030504040204" pitchFamily="34" charset="-120"/>
                <a:cs typeface="Tahoma" panose="020B0604030504040204" pitchFamily="34" charset="0"/>
              </a:rPr>
              <a:t>來源：</a:t>
            </a:r>
            <a:r>
              <a:rPr lang="en-US" altLang="zh-TW" kern="100" dirty="0" smtClean="0">
                <a:latin typeface="微軟正黑體" panose="020B0604030504040204" pitchFamily="34" charset="-120"/>
                <a:ea typeface="微軟正黑體" panose="020B0604030504040204" pitchFamily="34" charset="-120"/>
                <a:cs typeface="Arial" panose="020B0604020202020204" pitchFamily="34" charset="0"/>
                <a:hlinkClick r:id="rId5"/>
              </a:rPr>
              <a:t>udn.com</a:t>
            </a:r>
            <a:endParaRPr lang="zh-TW" altLang="en-US" dirty="0"/>
          </a:p>
        </p:txBody>
      </p:sp>
    </p:spTree>
    <p:extLst>
      <p:ext uri="{BB962C8B-B14F-4D97-AF65-F5344CB8AC3E}">
        <p14:creationId xmlns:p14="http://schemas.microsoft.com/office/powerpoint/2010/main" val="499297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31375A4-56A4-47D6-9801-1991572033F7}" type="slidenum">
              <a:rPr lang="en-US" altLang="zh-TW" smtClean="0"/>
              <a:t>79</a:t>
            </a:fld>
            <a:endParaRPr lang="zh-TW" altLang="en-US"/>
          </a:p>
        </p:txBody>
      </p:sp>
      <p:pic>
        <p:nvPicPr>
          <p:cNvPr id="5" name="圖片 4" descr="8075665-3126114">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465" y="692696"/>
            <a:ext cx="7623084" cy="5256584"/>
          </a:xfrm>
          <a:prstGeom prst="rect">
            <a:avLst/>
          </a:prstGeom>
          <a:noFill/>
          <a:ln w="12700" cmpd="sng">
            <a:solidFill>
              <a:schemeClr val="tx1"/>
            </a:solidFill>
          </a:ln>
        </p:spPr>
      </p:pic>
      <p:sp>
        <p:nvSpPr>
          <p:cNvPr id="6" name="矩形 5"/>
          <p:cNvSpPr/>
          <p:nvPr/>
        </p:nvSpPr>
        <p:spPr>
          <a:xfrm>
            <a:off x="653658" y="6123543"/>
            <a:ext cx="2262158" cy="369332"/>
          </a:xfrm>
          <a:prstGeom prst="rect">
            <a:avLst/>
          </a:prstGeom>
        </p:spPr>
        <p:txBody>
          <a:bodyPr wrap="none">
            <a:spAutoFit/>
          </a:bodyPr>
          <a:lstStyle/>
          <a:p>
            <a:r>
              <a:rPr lang="zh-TW" altLang="en-US" dirty="0" smtClean="0">
                <a:cs typeface="Tahoma" panose="020B0604030504040204" pitchFamily="34" charset="0"/>
              </a:rPr>
              <a:t>資料</a:t>
            </a:r>
            <a:r>
              <a:rPr lang="zh-TW" altLang="zh-TW" dirty="0" smtClean="0">
                <a:cs typeface="Tahoma" panose="020B0604030504040204" pitchFamily="34" charset="0"/>
              </a:rPr>
              <a:t>來源</a:t>
            </a:r>
            <a:r>
              <a:rPr lang="zh-TW" altLang="zh-TW" dirty="0">
                <a:cs typeface="Tahoma" panose="020B0604030504040204" pitchFamily="34" charset="0"/>
              </a:rPr>
              <a:t>：</a:t>
            </a:r>
            <a:r>
              <a:rPr lang="zh-TW" altLang="zh-TW" dirty="0" smtClean="0">
                <a:cs typeface="Tahoma" panose="020B0604030504040204" pitchFamily="34" charset="0"/>
              </a:rPr>
              <a:t>聯合晚報</a:t>
            </a:r>
            <a:endParaRPr lang="zh-TW" altLang="en-US" dirty="0"/>
          </a:p>
        </p:txBody>
      </p:sp>
    </p:spTree>
    <p:extLst>
      <p:ext uri="{BB962C8B-B14F-4D97-AF65-F5344CB8AC3E}">
        <p14:creationId xmlns:p14="http://schemas.microsoft.com/office/powerpoint/2010/main" val="36991568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463" y="1823890"/>
            <a:ext cx="9142537" cy="5034110"/>
          </a:xfrm>
          <a:prstGeom prst="rect">
            <a:avLst/>
          </a:prstGeom>
        </p:spPr>
      </p:pic>
      <p:sp>
        <p:nvSpPr>
          <p:cNvPr id="2" name="標題 1"/>
          <p:cNvSpPr>
            <a:spLocks noGrp="1"/>
          </p:cNvSpPr>
          <p:nvPr>
            <p:ph type="title"/>
          </p:nvPr>
        </p:nvSpPr>
        <p:spPr/>
        <p:txBody>
          <a:bodyPr/>
          <a:lstStyle/>
          <a:p>
            <a:r>
              <a:rPr lang="zh-TW" altLang="en-US" dirty="0" smtClean="0"/>
              <a:t>駭客：自我進化</a:t>
            </a:r>
            <a:endParaRPr lang="zh-TW" altLang="en-US" dirty="0"/>
          </a:p>
        </p:txBody>
      </p:sp>
      <p:sp>
        <p:nvSpPr>
          <p:cNvPr id="5" name="投影片編號版面配置區 4"/>
          <p:cNvSpPr>
            <a:spLocks noGrp="1"/>
          </p:cNvSpPr>
          <p:nvPr>
            <p:ph type="sldNum" sz="quarter" idx="12"/>
          </p:nvPr>
        </p:nvSpPr>
        <p:spPr/>
        <p:txBody>
          <a:bodyPr/>
          <a:lstStyle/>
          <a:p>
            <a:fld id="{E31375A4-56A4-47D6-9801-1991572033F7}" type="slidenum">
              <a:rPr lang="en-US" altLang="zh-TW" smtClean="0"/>
              <a:t>8</a:t>
            </a:fld>
            <a:endParaRPr lang="zh-TW" altLang="en-US"/>
          </a:p>
        </p:txBody>
      </p:sp>
    </p:spTree>
    <p:extLst>
      <p:ext uri="{BB962C8B-B14F-4D97-AF65-F5344CB8AC3E}">
        <p14:creationId xmlns:p14="http://schemas.microsoft.com/office/powerpoint/2010/main" val="38154241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8000"/>
            <a:ext cx="9144000" cy="5147384"/>
          </a:xfrm>
          <a:prstGeom prst="rect">
            <a:avLst/>
          </a:prstGeom>
        </p:spPr>
      </p:pic>
      <p:sp>
        <p:nvSpPr>
          <p:cNvPr id="4" name="日期版面配置區 3"/>
          <p:cNvSpPr>
            <a:spLocks noGrp="1"/>
          </p:cNvSpPr>
          <p:nvPr>
            <p:ph type="dt" sz="half" idx="10"/>
          </p:nvPr>
        </p:nvSpPr>
        <p:spPr/>
        <p:txBody>
          <a:bodyPr/>
          <a:lstStyle/>
          <a:p>
            <a:fld id="{32956DFA-06A7-4A92-8202-038AE4696A14}"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投影片編號版面配置區 4"/>
          <p:cNvSpPr>
            <a:spLocks noGrp="1"/>
          </p:cNvSpPr>
          <p:nvPr>
            <p:ph type="sldNum" sz="quarter" idx="12"/>
          </p:nvPr>
        </p:nvSpPr>
        <p:spPr/>
        <p:txBody>
          <a:bodyPr/>
          <a:lstStyle/>
          <a:p>
            <a:fld id="{D57F1E4F-1CFF-5643-939E-217C01CDF565}" type="slidenum">
              <a:rPr lang="en-US" smtClean="0">
                <a:solidFill>
                  <a:srgbClr val="90C226"/>
                </a:solidFill>
              </a:rPr>
              <a:pPr/>
              <a:t>80</a:t>
            </a:fld>
            <a:endParaRPr lang="en-US" dirty="0">
              <a:solidFill>
                <a:srgbClr val="90C226"/>
              </a:solidFill>
            </a:endParaRPr>
          </a:p>
        </p:txBody>
      </p:sp>
      <p:sp>
        <p:nvSpPr>
          <p:cNvPr id="3" name="標題 2"/>
          <p:cNvSpPr>
            <a:spLocks noGrp="1"/>
          </p:cNvSpPr>
          <p:nvPr>
            <p:ph type="title" idx="4294967295"/>
          </p:nvPr>
        </p:nvSpPr>
        <p:spPr>
          <a:xfrm>
            <a:off x="0" y="620713"/>
            <a:ext cx="7715250" cy="990600"/>
          </a:xfrm>
        </p:spPr>
        <p:txBody>
          <a:bodyPr>
            <a:noAutofit/>
          </a:bodyPr>
          <a:lstStyle/>
          <a:p>
            <a:r>
              <a:rPr lang="en-US" altLang="zh-TW" sz="3300" b="1" dirty="0" smtClean="0">
                <a:solidFill>
                  <a:schemeClr val="tx1"/>
                </a:solidFill>
                <a:effectLst/>
                <a:latin typeface="+mn-ea"/>
                <a:ea typeface="+mn-ea"/>
              </a:rPr>
              <a:t>On Screen/Touch Keyboard Safe ?</a:t>
            </a:r>
            <a:endParaRPr lang="zh-TW" altLang="en-US" sz="3300" b="1" dirty="0">
              <a:solidFill>
                <a:schemeClr val="tx1"/>
              </a:solidFill>
              <a:effectLst/>
              <a:latin typeface="+mn-ea"/>
              <a:ea typeface="+mn-ea"/>
            </a:endParaRPr>
          </a:p>
        </p:txBody>
      </p:sp>
    </p:spTree>
    <p:extLst>
      <p:ext uri="{BB962C8B-B14F-4D97-AF65-F5344CB8AC3E}">
        <p14:creationId xmlns:p14="http://schemas.microsoft.com/office/powerpoint/2010/main" val="20186415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p:txBody>
          <a:bodyPr/>
          <a:lstStyle/>
          <a:p>
            <a:r>
              <a:rPr lang="en-US" altLang="zh-TW" dirty="0" smtClean="0">
                <a:solidFill>
                  <a:schemeClr val="tx1"/>
                </a:solidFill>
                <a:latin typeface="+mn-ea"/>
                <a:ea typeface="+mn-ea"/>
              </a:rPr>
              <a:t>New Paper Further </a:t>
            </a:r>
            <a:r>
              <a:rPr lang="en-US" altLang="zh-TW" dirty="0">
                <a:solidFill>
                  <a:schemeClr val="tx1"/>
                </a:solidFill>
                <a:latin typeface="+mn-ea"/>
                <a:ea typeface="+mn-ea"/>
              </a:rPr>
              <a:t>Study</a:t>
            </a:r>
            <a:endParaRPr lang="zh-TW" altLang="en-US" dirty="0">
              <a:solidFill>
                <a:schemeClr val="tx1"/>
              </a:solidFill>
              <a:latin typeface="+mn-ea"/>
              <a:ea typeface="+mn-ea"/>
            </a:endParaRPr>
          </a:p>
        </p:txBody>
      </p:sp>
      <p:sp>
        <p:nvSpPr>
          <p:cNvPr id="9" name="內容版面配置區 8"/>
          <p:cNvSpPr>
            <a:spLocks noGrp="1"/>
          </p:cNvSpPr>
          <p:nvPr>
            <p:ph idx="1"/>
          </p:nvPr>
        </p:nvSpPr>
        <p:spPr>
          <a:xfrm>
            <a:off x="35496" y="1732450"/>
            <a:ext cx="9108504" cy="4058751"/>
          </a:xfrm>
        </p:spPr>
        <p:txBody>
          <a:bodyPr>
            <a:normAutofit fontScale="92500"/>
          </a:bodyPr>
          <a:lstStyle/>
          <a:p>
            <a:pPr marL="494100" indent="-457200">
              <a:buFont typeface="+mj-lt"/>
              <a:buAutoNum type="arabicPeriod"/>
            </a:pPr>
            <a:r>
              <a:rPr lang="en-US" altLang="zh-TW" sz="2800" dirty="0" smtClean="0">
                <a:solidFill>
                  <a:schemeClr val="tx1"/>
                </a:solidFill>
                <a:latin typeface="+mn-ea"/>
              </a:rPr>
              <a:t>Capture </a:t>
            </a:r>
            <a:r>
              <a:rPr lang="en-US" altLang="zh-TW" sz="2800" dirty="0" err="1">
                <a:solidFill>
                  <a:schemeClr val="tx1"/>
                </a:solidFill>
                <a:latin typeface="+mn-ea"/>
              </a:rPr>
              <a:t>WiFi</a:t>
            </a:r>
            <a:r>
              <a:rPr lang="en-US" altLang="zh-TW" sz="2800" dirty="0">
                <a:solidFill>
                  <a:schemeClr val="tx1"/>
                </a:solidFill>
                <a:latin typeface="+mn-ea"/>
              </a:rPr>
              <a:t> WPA2 </a:t>
            </a:r>
            <a:r>
              <a:rPr lang="en-US" altLang="zh-TW" sz="2800" dirty="0" smtClean="0">
                <a:solidFill>
                  <a:schemeClr val="tx1"/>
                </a:solidFill>
                <a:latin typeface="+mn-ea"/>
              </a:rPr>
              <a:t>handshake packet everywhere</a:t>
            </a:r>
          </a:p>
          <a:p>
            <a:pPr marL="494100" indent="-457200">
              <a:buFont typeface="+mj-lt"/>
              <a:buAutoNum type="arabicPeriod"/>
            </a:pPr>
            <a:r>
              <a:rPr lang="en-US" altLang="zh-TW" sz="2800" dirty="0" smtClean="0">
                <a:solidFill>
                  <a:schemeClr val="tx1"/>
                </a:solidFill>
                <a:latin typeface="+mn-ea"/>
              </a:rPr>
              <a:t>Decrypt WPA2 passwords(</a:t>
            </a:r>
            <a:r>
              <a:rPr lang="en-US" altLang="zh-TW" sz="2800" dirty="0" err="1" smtClean="0">
                <a:solidFill>
                  <a:schemeClr val="tx1"/>
                </a:solidFill>
                <a:latin typeface="+mn-ea"/>
              </a:rPr>
              <a:t>bruce</a:t>
            </a:r>
            <a:r>
              <a:rPr lang="en-US" altLang="zh-TW" sz="2800" dirty="0" smtClean="0">
                <a:solidFill>
                  <a:schemeClr val="tx1"/>
                </a:solidFill>
                <a:latin typeface="+mn-ea"/>
              </a:rPr>
              <a:t> force)</a:t>
            </a:r>
          </a:p>
          <a:p>
            <a:pPr marL="494100" indent="-457200">
              <a:buFont typeface="+mj-lt"/>
              <a:buAutoNum type="arabicPeriod"/>
            </a:pPr>
            <a:r>
              <a:rPr lang="en-US" altLang="zh-TW" sz="2800" dirty="0" smtClean="0">
                <a:solidFill>
                  <a:schemeClr val="tx1"/>
                </a:solidFill>
                <a:latin typeface="+mn-ea"/>
              </a:rPr>
              <a:t>Slip into LAN in enterprise by </a:t>
            </a:r>
            <a:r>
              <a:rPr lang="en-US" altLang="zh-TW" sz="2800" dirty="0" err="1" smtClean="0">
                <a:solidFill>
                  <a:schemeClr val="tx1"/>
                </a:solidFill>
                <a:latin typeface="+mn-ea"/>
              </a:rPr>
              <a:t>WiFi</a:t>
            </a:r>
            <a:endParaRPr lang="en-US" altLang="zh-TW" sz="2800" dirty="0" smtClean="0">
              <a:solidFill>
                <a:schemeClr val="tx1"/>
              </a:solidFill>
              <a:latin typeface="+mn-ea"/>
            </a:endParaRPr>
          </a:p>
          <a:p>
            <a:pPr marL="494100" indent="-457200">
              <a:buFont typeface="+mj-lt"/>
              <a:buAutoNum type="arabicPeriod"/>
            </a:pPr>
            <a:r>
              <a:rPr lang="en-US" altLang="zh-TW" sz="2800" dirty="0" smtClean="0">
                <a:solidFill>
                  <a:schemeClr val="tx1"/>
                </a:solidFill>
                <a:latin typeface="+mn-ea"/>
              </a:rPr>
              <a:t>Get username/password in enterprise by </a:t>
            </a:r>
            <a:r>
              <a:rPr lang="en-US" altLang="zh-TW" sz="2800" dirty="0" err="1" smtClean="0">
                <a:solidFill>
                  <a:schemeClr val="tx1"/>
                </a:solidFill>
                <a:latin typeface="+mn-ea"/>
              </a:rPr>
              <a:t>WiFi</a:t>
            </a:r>
            <a:r>
              <a:rPr lang="en-US" altLang="zh-TW" sz="2800" dirty="0" smtClean="0">
                <a:solidFill>
                  <a:schemeClr val="tx1"/>
                </a:solidFill>
                <a:latin typeface="+mn-ea"/>
              </a:rPr>
              <a:t> </a:t>
            </a:r>
          </a:p>
          <a:p>
            <a:pPr marL="494100" indent="-457200">
              <a:buFont typeface="+mj-lt"/>
              <a:buAutoNum type="arabicPeriod"/>
            </a:pPr>
            <a:endParaRPr lang="en-US" altLang="zh-TW" sz="2800" dirty="0">
              <a:solidFill>
                <a:schemeClr val="tx1"/>
              </a:solidFill>
              <a:latin typeface="+mn-ea"/>
            </a:endParaRPr>
          </a:p>
          <a:p>
            <a:pPr marL="36900" indent="0">
              <a:buNone/>
            </a:pPr>
            <a:endParaRPr lang="en-US" altLang="zh-TW" sz="2800" dirty="0">
              <a:solidFill>
                <a:schemeClr val="tx1"/>
              </a:solidFill>
              <a:latin typeface="+mn-ea"/>
            </a:endParaRPr>
          </a:p>
          <a:p>
            <a:pPr marL="36900" indent="0">
              <a:buNone/>
            </a:pPr>
            <a:r>
              <a:rPr lang="en-US" altLang="zh-TW" sz="2800" dirty="0" smtClean="0">
                <a:solidFill>
                  <a:schemeClr val="tx1"/>
                </a:solidFill>
                <a:effectLst/>
                <a:latin typeface="+mn-ea"/>
              </a:rPr>
              <a:t>  </a:t>
            </a:r>
            <a:r>
              <a:rPr lang="en-US" altLang="zh-TW" sz="3600" b="1" dirty="0" smtClean="0">
                <a:solidFill>
                  <a:schemeClr val="tx1"/>
                </a:solidFill>
                <a:effectLst/>
                <a:latin typeface="+mn-ea"/>
              </a:rPr>
              <a:t>Welcome Your Joins In The New Research !</a:t>
            </a:r>
            <a:endParaRPr lang="en-US" altLang="zh-TW" sz="2800" b="1" dirty="0" smtClean="0">
              <a:solidFill>
                <a:schemeClr val="tx1"/>
              </a:solidFill>
              <a:effectLst/>
              <a:latin typeface="+mn-ea"/>
            </a:endParaRPr>
          </a:p>
        </p:txBody>
      </p:sp>
      <p:sp>
        <p:nvSpPr>
          <p:cNvPr id="5" name="投影片編號版面配置區 4"/>
          <p:cNvSpPr>
            <a:spLocks noGrp="1"/>
          </p:cNvSpPr>
          <p:nvPr>
            <p:ph type="sldNum" sz="quarter" idx="12"/>
          </p:nvPr>
        </p:nvSpPr>
        <p:spPr/>
        <p:txBody>
          <a:bodyPr/>
          <a:lstStyle/>
          <a:p>
            <a:fld id="{D57F1E4F-1CFF-5643-939E-217C01CDF565}" type="slidenum">
              <a:rPr lang="en-US" smtClean="0">
                <a:solidFill>
                  <a:schemeClr val="tx1"/>
                </a:solidFill>
                <a:effectLst/>
              </a:rPr>
              <a:pPr/>
              <a:t>81</a:t>
            </a:fld>
            <a:endParaRPr lang="en-US" dirty="0">
              <a:solidFill>
                <a:schemeClr val="tx1"/>
              </a:solidFill>
              <a:effectLst/>
            </a:endParaRPr>
          </a:p>
        </p:txBody>
      </p:sp>
    </p:spTree>
    <p:extLst>
      <p:ext uri="{BB962C8B-B14F-4D97-AF65-F5344CB8AC3E}">
        <p14:creationId xmlns:p14="http://schemas.microsoft.com/office/powerpoint/2010/main" val="40257531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p:cNvGrpSpPr/>
          <p:nvPr/>
        </p:nvGrpSpPr>
        <p:grpSpPr>
          <a:xfrm>
            <a:off x="0" y="1314450"/>
            <a:ext cx="9144000" cy="5498926"/>
            <a:chOff x="0" y="1567542"/>
            <a:chExt cx="12192000" cy="6207847"/>
          </a:xfrm>
        </p:grpSpPr>
        <p:pic>
          <p:nvPicPr>
            <p:cNvPr id="2" name="圖片 1"/>
            <p:cNvPicPr>
              <a:picLocks noChangeAspect="1"/>
            </p:cNvPicPr>
            <p:nvPr/>
          </p:nvPicPr>
          <p:blipFill>
            <a:blip r:embed="rId2"/>
            <a:stretch>
              <a:fillRect/>
            </a:stretch>
          </p:blipFill>
          <p:spPr>
            <a:xfrm>
              <a:off x="0" y="1567543"/>
              <a:ext cx="12192000" cy="5290457"/>
            </a:xfrm>
            <a:prstGeom prst="rect">
              <a:avLst/>
            </a:prstGeom>
          </p:spPr>
        </p:pic>
        <p:sp>
          <p:nvSpPr>
            <p:cNvPr id="8" name="橢圓 7"/>
            <p:cNvSpPr/>
            <p:nvPr/>
          </p:nvSpPr>
          <p:spPr>
            <a:xfrm>
              <a:off x="5697764" y="4640222"/>
              <a:ext cx="704850" cy="527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sp>
          <p:nvSpPr>
            <p:cNvPr id="9" name="矩形 8"/>
            <p:cNvSpPr/>
            <p:nvPr/>
          </p:nvSpPr>
          <p:spPr>
            <a:xfrm>
              <a:off x="1967541" y="7149970"/>
              <a:ext cx="5563916" cy="625419"/>
            </a:xfrm>
            <a:prstGeom prst="rect">
              <a:avLst/>
            </a:prstGeom>
          </p:spPr>
          <p:txBody>
            <a:bodyPr wrap="none">
              <a:spAutoFit/>
            </a:bodyPr>
            <a:lstStyle/>
            <a:p>
              <a:pPr defTabSz="342900"/>
              <a:r>
                <a:rPr lang="en-US" altLang="zh-TW" sz="3000" dirty="0">
                  <a:latin typeface="+mn-ea"/>
                </a:rPr>
                <a:t>5</a:t>
              </a:r>
              <a:r>
                <a:rPr lang="zh-TW" altLang="en-US" sz="3000" dirty="0">
                  <a:latin typeface="+mn-ea"/>
                </a:rPr>
                <a:t>秒鐘就解出</a:t>
              </a:r>
              <a:r>
                <a:rPr lang="en-US" altLang="zh-TW" sz="3000" dirty="0">
                  <a:latin typeface="+mn-ea"/>
                </a:rPr>
                <a:t>WPA2</a:t>
              </a:r>
              <a:r>
                <a:rPr lang="zh-TW" altLang="en-US" sz="3000" dirty="0">
                  <a:latin typeface="+mn-ea"/>
                </a:rPr>
                <a:t>密碼</a:t>
              </a:r>
              <a:endParaRPr lang="en-US" altLang="zh-TW" sz="3000" dirty="0">
                <a:latin typeface="+mn-ea"/>
              </a:endParaRPr>
            </a:p>
          </p:txBody>
        </p:sp>
        <p:cxnSp>
          <p:nvCxnSpPr>
            <p:cNvPr id="6" name="直線單箭頭接點 5"/>
            <p:cNvCxnSpPr>
              <a:endCxn id="8" idx="3"/>
            </p:cNvCxnSpPr>
            <p:nvPr/>
          </p:nvCxnSpPr>
          <p:spPr>
            <a:xfrm flipV="1">
              <a:off x="4271797" y="5090087"/>
              <a:ext cx="1529189" cy="20474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0" y="1567542"/>
              <a:ext cx="12192000" cy="60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sp>
          <p:nvSpPr>
            <p:cNvPr id="11" name="矩形 10"/>
            <p:cNvSpPr/>
            <p:nvPr/>
          </p:nvSpPr>
          <p:spPr>
            <a:xfrm>
              <a:off x="0" y="2171699"/>
              <a:ext cx="12192000" cy="5259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grpSp>
      <p:sp>
        <p:nvSpPr>
          <p:cNvPr id="5" name="投影片編號版面配置區 4"/>
          <p:cNvSpPr>
            <a:spLocks noGrp="1"/>
          </p:cNvSpPr>
          <p:nvPr>
            <p:ph type="sldNum" sz="quarter" idx="12"/>
          </p:nvPr>
        </p:nvSpPr>
        <p:spPr/>
        <p:txBody>
          <a:bodyPr/>
          <a:lstStyle/>
          <a:p>
            <a:fld id="{D57F1E4F-1CFF-5643-939E-217C01CDF565}" type="slidenum">
              <a:rPr lang="en-US" smtClean="0">
                <a:solidFill>
                  <a:schemeClr val="tx1"/>
                </a:solidFill>
                <a:effectLst/>
              </a:rPr>
              <a:pPr/>
              <a:t>82</a:t>
            </a:fld>
            <a:endParaRPr lang="en-US" dirty="0">
              <a:solidFill>
                <a:schemeClr val="tx1"/>
              </a:solidFill>
              <a:effectLst/>
            </a:endParaRPr>
          </a:p>
        </p:txBody>
      </p:sp>
      <p:sp>
        <p:nvSpPr>
          <p:cNvPr id="3" name="標題 2"/>
          <p:cNvSpPr>
            <a:spLocks noGrp="1"/>
          </p:cNvSpPr>
          <p:nvPr>
            <p:ph type="title" idx="4294967295"/>
          </p:nvPr>
        </p:nvSpPr>
        <p:spPr>
          <a:xfrm>
            <a:off x="0" y="609600"/>
            <a:ext cx="7519988" cy="1320800"/>
          </a:xfrm>
        </p:spPr>
        <p:txBody>
          <a:bodyPr>
            <a:noAutofit/>
          </a:bodyPr>
          <a:lstStyle/>
          <a:p>
            <a:r>
              <a:rPr lang="zh-TW" altLang="en-US" sz="3600" dirty="0">
                <a:solidFill>
                  <a:schemeClr val="tx1"/>
                </a:solidFill>
                <a:effectLst/>
                <a:latin typeface="+mn-ea"/>
                <a:ea typeface="+mn-ea"/>
              </a:rPr>
              <a:t>隔空取得加密無線網路</a:t>
            </a:r>
            <a:r>
              <a:rPr lang="en-US" altLang="zh-TW" sz="3600" dirty="0">
                <a:solidFill>
                  <a:schemeClr val="tx1"/>
                </a:solidFill>
                <a:effectLst/>
                <a:latin typeface="+mn-ea"/>
                <a:ea typeface="+mn-ea"/>
              </a:rPr>
              <a:t>WPA2</a:t>
            </a:r>
            <a:r>
              <a:rPr lang="zh-TW" altLang="en-US" sz="3600" dirty="0">
                <a:solidFill>
                  <a:schemeClr val="tx1"/>
                </a:solidFill>
                <a:effectLst/>
                <a:latin typeface="+mn-ea"/>
                <a:ea typeface="+mn-ea"/>
              </a:rPr>
              <a:t>密碼</a:t>
            </a:r>
            <a:br>
              <a:rPr lang="zh-TW" altLang="en-US" sz="3600" dirty="0">
                <a:solidFill>
                  <a:schemeClr val="tx1"/>
                </a:solidFill>
                <a:effectLst/>
                <a:latin typeface="+mn-ea"/>
                <a:ea typeface="+mn-ea"/>
              </a:rPr>
            </a:br>
            <a:endParaRPr lang="zh-TW" altLang="en-US" sz="3600" dirty="0">
              <a:solidFill>
                <a:schemeClr val="tx1"/>
              </a:solidFill>
              <a:effectLst/>
              <a:latin typeface="+mn-ea"/>
              <a:ea typeface="+mn-ea"/>
            </a:endParaRPr>
          </a:p>
        </p:txBody>
      </p:sp>
    </p:spTree>
    <p:extLst>
      <p:ext uri="{BB962C8B-B14F-4D97-AF65-F5344CB8AC3E}">
        <p14:creationId xmlns:p14="http://schemas.microsoft.com/office/powerpoint/2010/main" val="24337598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D57F1E4F-1CFF-5643-939E-217C01CDF565}" type="slidenum">
              <a:rPr lang="en-US" smtClean="0">
                <a:solidFill>
                  <a:schemeClr val="tx1"/>
                </a:solidFill>
                <a:effectLst/>
              </a:rPr>
              <a:pPr/>
              <a:t>83</a:t>
            </a:fld>
            <a:endParaRPr lang="en-US" dirty="0">
              <a:solidFill>
                <a:schemeClr val="tx1"/>
              </a:solidFill>
              <a:effectLst/>
            </a:endParaRPr>
          </a:p>
        </p:txBody>
      </p:sp>
      <p:sp>
        <p:nvSpPr>
          <p:cNvPr id="3" name="標題 2"/>
          <p:cNvSpPr>
            <a:spLocks noGrp="1"/>
          </p:cNvSpPr>
          <p:nvPr>
            <p:ph type="title" idx="4294967295"/>
          </p:nvPr>
        </p:nvSpPr>
        <p:spPr>
          <a:xfrm>
            <a:off x="0" y="764704"/>
            <a:ext cx="7951788" cy="990600"/>
          </a:xfrm>
        </p:spPr>
        <p:txBody>
          <a:bodyPr>
            <a:noAutofit/>
          </a:bodyPr>
          <a:lstStyle/>
          <a:p>
            <a:r>
              <a:rPr lang="en-US" altLang="zh-TW" sz="3600" dirty="0">
                <a:solidFill>
                  <a:schemeClr val="tx1"/>
                </a:solidFill>
                <a:latin typeface="+mn-ea"/>
                <a:ea typeface="+mn-ea"/>
              </a:rPr>
              <a:t>WPA2 Cracking Service Providers</a:t>
            </a:r>
            <a:endParaRPr lang="zh-TW" altLang="en-US" sz="3600" dirty="0">
              <a:solidFill>
                <a:schemeClr val="tx1"/>
              </a:solidFill>
              <a:latin typeface="+mn-ea"/>
              <a:ea typeface="+mn-ea"/>
            </a:endParaRPr>
          </a:p>
        </p:txBody>
      </p:sp>
      <p:pic>
        <p:nvPicPr>
          <p:cNvPr id="6" name="圖片 5"/>
          <p:cNvPicPr>
            <a:picLocks noChangeAspect="1"/>
          </p:cNvPicPr>
          <p:nvPr/>
        </p:nvPicPr>
        <p:blipFill>
          <a:blip r:embed="rId2"/>
          <a:stretch>
            <a:fillRect/>
          </a:stretch>
        </p:blipFill>
        <p:spPr>
          <a:xfrm>
            <a:off x="1" y="1793422"/>
            <a:ext cx="5784651" cy="3934618"/>
          </a:xfrm>
          <a:prstGeom prst="rect">
            <a:avLst/>
          </a:prstGeom>
        </p:spPr>
      </p:pic>
      <p:pic>
        <p:nvPicPr>
          <p:cNvPr id="7" name="圖片 6"/>
          <p:cNvPicPr>
            <a:picLocks noChangeAspect="1"/>
          </p:cNvPicPr>
          <p:nvPr/>
        </p:nvPicPr>
        <p:blipFill>
          <a:blip r:embed="rId3"/>
          <a:stretch>
            <a:fillRect/>
          </a:stretch>
        </p:blipFill>
        <p:spPr>
          <a:xfrm>
            <a:off x="3479007" y="2147207"/>
            <a:ext cx="5665454" cy="3853543"/>
          </a:xfrm>
          <a:prstGeom prst="rect">
            <a:avLst/>
          </a:prstGeom>
        </p:spPr>
      </p:pic>
      <p:sp>
        <p:nvSpPr>
          <p:cNvPr id="8" name="矩形 7"/>
          <p:cNvSpPr/>
          <p:nvPr/>
        </p:nvSpPr>
        <p:spPr>
          <a:xfrm>
            <a:off x="1161768" y="3707879"/>
            <a:ext cx="5384506" cy="1754326"/>
          </a:xfrm>
          <a:prstGeom prst="rect">
            <a:avLst/>
          </a:prstGeom>
          <a:solidFill>
            <a:schemeClr val="bg1">
              <a:lumMod val="95000"/>
            </a:schemeClr>
          </a:solidFill>
        </p:spPr>
        <p:txBody>
          <a:bodyPr wrap="square">
            <a:spAutoFit/>
          </a:bodyPr>
          <a:lstStyle/>
          <a:p>
            <a:pPr defTabSz="342900"/>
            <a:r>
              <a:rPr lang="zh-TW" altLang="en-US" sz="2700" dirty="0">
                <a:latin typeface="+mn-ea"/>
              </a:rPr>
              <a:t>若設定的</a:t>
            </a:r>
            <a:r>
              <a:rPr lang="en-US" altLang="zh-TW" sz="2700" dirty="0">
                <a:latin typeface="+mn-ea"/>
              </a:rPr>
              <a:t>WPA2</a:t>
            </a:r>
            <a:r>
              <a:rPr lang="zh-TW" altLang="en-US" sz="2700" dirty="0">
                <a:latin typeface="+mn-ea"/>
              </a:rPr>
              <a:t>密碼太長或太複雜</a:t>
            </a:r>
            <a:endParaRPr lang="en-US" altLang="zh-TW" sz="2700" dirty="0">
              <a:latin typeface="+mn-ea"/>
            </a:endParaRPr>
          </a:p>
          <a:p>
            <a:pPr defTabSz="342900"/>
            <a:r>
              <a:rPr lang="zh-TW" altLang="en-US" sz="2700" dirty="0">
                <a:latin typeface="+mn-ea"/>
              </a:rPr>
              <a:t>自己的電腦可能解不出來</a:t>
            </a:r>
            <a:endParaRPr lang="en-US" altLang="zh-TW" sz="2700" dirty="0">
              <a:latin typeface="+mn-ea"/>
            </a:endParaRPr>
          </a:p>
          <a:p>
            <a:pPr defTabSz="342900"/>
            <a:r>
              <a:rPr lang="zh-TW" altLang="en-US" sz="2700" dirty="0">
                <a:latin typeface="+mn-ea"/>
              </a:rPr>
              <a:t>可由專業的破解服務網站</a:t>
            </a:r>
            <a:endParaRPr lang="en-US" altLang="zh-TW" sz="2700" dirty="0">
              <a:latin typeface="+mn-ea"/>
            </a:endParaRPr>
          </a:p>
          <a:p>
            <a:pPr defTabSz="342900"/>
            <a:r>
              <a:rPr lang="zh-TW" altLang="en-US" sz="2700" dirty="0">
                <a:latin typeface="+mn-ea"/>
              </a:rPr>
              <a:t>付出費用就給您破解出來的密碼</a:t>
            </a:r>
            <a:endParaRPr lang="en-US" altLang="zh-TW" sz="2700" dirty="0">
              <a:latin typeface="+mn-ea"/>
            </a:endParaRPr>
          </a:p>
        </p:txBody>
      </p:sp>
    </p:spTree>
    <p:extLst>
      <p:ext uri="{BB962C8B-B14F-4D97-AF65-F5344CB8AC3E}">
        <p14:creationId xmlns:p14="http://schemas.microsoft.com/office/powerpoint/2010/main" val="18677606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0" y="857250"/>
            <a:ext cx="9144000" cy="5143500"/>
            <a:chOff x="804334" y="1282700"/>
            <a:chExt cx="8790516" cy="5575300"/>
          </a:xfrm>
        </p:grpSpPr>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4" y="1282700"/>
              <a:ext cx="8790516" cy="5575300"/>
            </a:xfrm>
            <a:prstGeom prst="rect">
              <a:avLst/>
            </a:prstGeom>
          </p:spPr>
        </p:pic>
        <p:sp>
          <p:nvSpPr>
            <p:cNvPr id="7" name="橢圓 6"/>
            <p:cNvSpPr/>
            <p:nvPr/>
          </p:nvSpPr>
          <p:spPr>
            <a:xfrm>
              <a:off x="5729185" y="2181166"/>
              <a:ext cx="939125" cy="5229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sp>
          <p:nvSpPr>
            <p:cNvPr id="8" name="矩形 7"/>
            <p:cNvSpPr/>
            <p:nvPr/>
          </p:nvSpPr>
          <p:spPr>
            <a:xfrm>
              <a:off x="2913615" y="4340387"/>
              <a:ext cx="4321370" cy="900760"/>
            </a:xfrm>
            <a:prstGeom prst="rect">
              <a:avLst/>
            </a:prstGeom>
          </p:spPr>
          <p:txBody>
            <a:bodyPr wrap="none">
              <a:spAutoFit/>
            </a:bodyPr>
            <a:lstStyle/>
            <a:p>
              <a:pPr algn="ctr" defTabSz="342900"/>
              <a:r>
                <a:rPr lang="en-US" altLang="zh-TW" sz="2400" b="1" dirty="0">
                  <a:solidFill>
                    <a:srgbClr val="FF0000"/>
                  </a:solidFill>
                </a:rPr>
                <a:t>https </a:t>
              </a:r>
              <a:r>
                <a:rPr lang="zh-TW" altLang="en-US" sz="2400" b="1" dirty="0">
                  <a:solidFill>
                    <a:srgbClr val="FF0000"/>
                  </a:solidFill>
                </a:rPr>
                <a:t>的網站並沒有比較安全 ！</a:t>
              </a:r>
              <a:endParaRPr lang="en-US" altLang="zh-TW" sz="2400" b="1" dirty="0">
                <a:solidFill>
                  <a:srgbClr val="FF0000"/>
                </a:solidFill>
              </a:endParaRPr>
            </a:p>
            <a:p>
              <a:pPr algn="ctr" defTabSz="342900"/>
              <a:r>
                <a:rPr lang="en-US" altLang="zh-TW" sz="2400" b="1" dirty="0">
                  <a:solidFill>
                    <a:srgbClr val="FF0000"/>
                  </a:solidFill>
                </a:rPr>
                <a:t>SSL</a:t>
              </a:r>
              <a:r>
                <a:rPr lang="zh-TW" altLang="en-US" sz="2400" b="1" dirty="0">
                  <a:solidFill>
                    <a:srgbClr val="FF0000"/>
                  </a:solidFill>
                </a:rPr>
                <a:t>沒有保護您的帳號密碼！</a:t>
              </a:r>
              <a:endParaRPr lang="zh-TW" altLang="en-US" sz="2400" b="1" dirty="0">
                <a:solidFill>
                  <a:prstClr val="black"/>
                </a:solidFill>
              </a:endParaRPr>
            </a:p>
          </p:txBody>
        </p:sp>
        <p:sp>
          <p:nvSpPr>
            <p:cNvPr id="2" name="圓角矩形 1"/>
            <p:cNvSpPr/>
            <p:nvPr/>
          </p:nvSpPr>
          <p:spPr>
            <a:xfrm>
              <a:off x="5859518" y="2523111"/>
              <a:ext cx="502371" cy="80389"/>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grpSp>
      <p:sp>
        <p:nvSpPr>
          <p:cNvPr id="5" name="投影片編號版面配置區 4"/>
          <p:cNvSpPr>
            <a:spLocks noGrp="1"/>
          </p:cNvSpPr>
          <p:nvPr>
            <p:ph type="sldNum" sz="quarter" idx="12"/>
          </p:nvPr>
        </p:nvSpPr>
        <p:spPr/>
        <p:txBody>
          <a:bodyPr/>
          <a:lstStyle/>
          <a:p>
            <a:fld id="{D57F1E4F-1CFF-5643-939E-217C01CDF565}" type="slidenum">
              <a:rPr lang="en-US" smtClean="0">
                <a:solidFill>
                  <a:schemeClr val="tx1"/>
                </a:solidFill>
                <a:effectLst/>
              </a:rPr>
              <a:pPr/>
              <a:t>84</a:t>
            </a:fld>
            <a:endParaRPr lang="en-US" dirty="0">
              <a:solidFill>
                <a:schemeClr val="tx1"/>
              </a:solidFill>
              <a:effectLst/>
            </a:endParaRPr>
          </a:p>
        </p:txBody>
      </p:sp>
      <p:sp>
        <p:nvSpPr>
          <p:cNvPr id="3" name="標題 2"/>
          <p:cNvSpPr>
            <a:spLocks noGrp="1"/>
          </p:cNvSpPr>
          <p:nvPr>
            <p:ph type="title" idx="4294967295"/>
          </p:nvPr>
        </p:nvSpPr>
        <p:spPr>
          <a:xfrm>
            <a:off x="936625" y="2762250"/>
            <a:ext cx="8207375" cy="990600"/>
          </a:xfrm>
        </p:spPr>
        <p:txBody>
          <a:bodyPr>
            <a:normAutofit/>
          </a:bodyPr>
          <a:lstStyle/>
          <a:p>
            <a:r>
              <a:rPr lang="zh-TW" altLang="en-US" sz="2400" b="1" dirty="0">
                <a:solidFill>
                  <a:srgbClr val="FF0000"/>
                </a:solidFill>
              </a:rPr>
              <a:t>隔空取得</a:t>
            </a:r>
            <a:r>
              <a:rPr lang="en-US" altLang="zh-TW" sz="2400" b="1" dirty="0">
                <a:solidFill>
                  <a:srgbClr val="FF0000"/>
                </a:solidFill>
              </a:rPr>
              <a:t>Gmail</a:t>
            </a:r>
            <a:r>
              <a:rPr lang="zh-TW" altLang="en-US" sz="2400" b="1" dirty="0">
                <a:solidFill>
                  <a:srgbClr val="FF0000"/>
                </a:solidFill>
              </a:rPr>
              <a:t>、</a:t>
            </a:r>
            <a:r>
              <a:rPr lang="en-US" altLang="zh-TW" sz="2400" b="1" dirty="0">
                <a:solidFill>
                  <a:srgbClr val="FF0000"/>
                </a:solidFill>
              </a:rPr>
              <a:t>Yahoo </a:t>
            </a:r>
            <a:r>
              <a:rPr lang="zh-TW" altLang="en-US" sz="2400" b="1" dirty="0">
                <a:solidFill>
                  <a:srgbClr val="FF0000"/>
                </a:solidFill>
              </a:rPr>
              <a:t>、</a:t>
            </a:r>
            <a:r>
              <a:rPr lang="en-US" altLang="zh-TW" sz="2400" b="1" dirty="0" err="1">
                <a:solidFill>
                  <a:srgbClr val="FF0000"/>
                </a:solidFill>
              </a:rPr>
              <a:t>Pchome</a:t>
            </a:r>
            <a:r>
              <a:rPr lang="zh-TW" altLang="en-US" sz="2400" b="1" dirty="0">
                <a:solidFill>
                  <a:srgbClr val="FF0000"/>
                </a:solidFill>
              </a:rPr>
              <a:t>、</a:t>
            </a:r>
            <a:r>
              <a:rPr lang="en-US" altLang="zh-TW" sz="2400" b="1" dirty="0">
                <a:solidFill>
                  <a:srgbClr val="FF0000"/>
                </a:solidFill>
              </a:rPr>
              <a:t>Facebook… </a:t>
            </a:r>
            <a:r>
              <a:rPr lang="zh-TW" altLang="en-US" sz="2400" b="1" dirty="0">
                <a:solidFill>
                  <a:srgbClr val="FF0000"/>
                </a:solidFill>
              </a:rPr>
              <a:t>的密碼 </a:t>
            </a:r>
            <a:r>
              <a:rPr lang="en-US" altLang="zh-TW" sz="2400" b="1" dirty="0">
                <a:solidFill>
                  <a:srgbClr val="FF0000"/>
                </a:solidFill>
              </a:rPr>
              <a:t>! </a:t>
            </a:r>
            <a:endParaRPr lang="zh-TW" altLang="en-US" sz="2400" b="1" dirty="0">
              <a:solidFill>
                <a:srgbClr val="FF0000"/>
              </a:solidFill>
            </a:endParaRPr>
          </a:p>
        </p:txBody>
      </p:sp>
    </p:spTree>
    <p:extLst>
      <p:ext uri="{BB962C8B-B14F-4D97-AF65-F5344CB8AC3E}">
        <p14:creationId xmlns:p14="http://schemas.microsoft.com/office/powerpoint/2010/main" val="15178829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1" cy="5143501"/>
          </a:xfrm>
          <a:prstGeom prst="rect">
            <a:avLst/>
          </a:prstGeom>
        </p:spPr>
      </p:pic>
      <p:sp>
        <p:nvSpPr>
          <p:cNvPr id="2" name="內容版面配置區 1"/>
          <p:cNvSpPr>
            <a:spLocks noGrp="1"/>
          </p:cNvSpPr>
          <p:nvPr>
            <p:ph idx="4294967295"/>
          </p:nvPr>
        </p:nvSpPr>
        <p:spPr>
          <a:xfrm>
            <a:off x="0" y="2479675"/>
            <a:ext cx="9024938" cy="2711450"/>
          </a:xfrm>
        </p:spPr>
        <p:txBody>
          <a:bodyPr>
            <a:noAutofit/>
          </a:bodyPr>
          <a:lstStyle/>
          <a:p>
            <a:pPr lvl="1"/>
            <a:r>
              <a:rPr lang="zh-TW" altLang="en-US" sz="2400" dirty="0">
                <a:solidFill>
                  <a:schemeClr val="bg1"/>
                </a:solidFill>
                <a:effectLst>
                  <a:glow rad="190500">
                    <a:schemeClr val="tx1"/>
                  </a:glow>
                </a:effectLst>
              </a:rPr>
              <a:t>設計有</a:t>
            </a:r>
            <a:r>
              <a:rPr lang="zh-TW" altLang="zh-TW" sz="2400" dirty="0">
                <a:solidFill>
                  <a:schemeClr val="bg1"/>
                </a:solidFill>
                <a:effectLst>
                  <a:glow rad="190500">
                    <a:schemeClr val="tx1"/>
                  </a:glow>
                </a:effectLst>
              </a:rPr>
              <a:t>漏洞、</a:t>
            </a:r>
            <a:r>
              <a:rPr lang="zh-TW" altLang="en-US" sz="2400" dirty="0">
                <a:solidFill>
                  <a:schemeClr val="bg1"/>
                </a:solidFill>
                <a:effectLst>
                  <a:glow rad="190500">
                    <a:schemeClr val="tx1"/>
                  </a:glow>
                </a:effectLst>
              </a:rPr>
              <a:t>預設</a:t>
            </a:r>
            <a:r>
              <a:rPr lang="zh-TW" altLang="zh-TW" sz="2400" dirty="0">
                <a:solidFill>
                  <a:schemeClr val="bg1"/>
                </a:solidFill>
                <a:effectLst>
                  <a:glow rad="190500">
                    <a:schemeClr val="tx1"/>
                  </a:glow>
                </a:effectLst>
              </a:rPr>
              <a:t>密碼</a:t>
            </a:r>
            <a:r>
              <a:rPr lang="zh-TW" altLang="en-US" sz="2400" dirty="0">
                <a:solidFill>
                  <a:schemeClr val="bg1"/>
                </a:solidFill>
                <a:effectLst>
                  <a:glow rad="190500">
                    <a:schemeClr val="tx1"/>
                  </a:glow>
                </a:effectLst>
              </a:rPr>
              <a:t>太</a:t>
            </a:r>
            <a:r>
              <a:rPr lang="zh-TW" altLang="zh-TW" sz="2400" dirty="0">
                <a:solidFill>
                  <a:schemeClr val="bg1"/>
                </a:solidFill>
                <a:effectLst>
                  <a:glow rad="190500">
                    <a:schemeClr val="tx1"/>
                  </a:glow>
                </a:effectLst>
              </a:rPr>
              <a:t>弱，駭客們輕易獲得管理員</a:t>
            </a:r>
            <a:r>
              <a:rPr lang="zh-TW" altLang="en-US" sz="2400" dirty="0">
                <a:solidFill>
                  <a:schemeClr val="bg1"/>
                </a:solidFill>
                <a:effectLst>
                  <a:glow rad="190500">
                    <a:schemeClr val="tx1"/>
                  </a:glow>
                </a:effectLst>
              </a:rPr>
              <a:t>權限</a:t>
            </a:r>
            <a:endParaRPr lang="en-US" altLang="zh-TW" sz="2400" dirty="0">
              <a:solidFill>
                <a:schemeClr val="bg1"/>
              </a:solidFill>
              <a:effectLst>
                <a:glow rad="190500">
                  <a:schemeClr val="tx1"/>
                </a:glow>
              </a:effectLst>
            </a:endParaRPr>
          </a:p>
          <a:p>
            <a:pPr lvl="1"/>
            <a:r>
              <a:rPr lang="zh-TW" altLang="zh-TW" sz="2400" dirty="0">
                <a:solidFill>
                  <a:schemeClr val="bg1"/>
                </a:solidFill>
                <a:effectLst>
                  <a:glow rad="190500">
                    <a:schemeClr val="tx1"/>
                  </a:glow>
                </a:effectLst>
              </a:rPr>
              <a:t>有後門</a:t>
            </a:r>
            <a:r>
              <a:rPr lang="zh-TW" altLang="en-US" sz="2400" dirty="0">
                <a:solidFill>
                  <a:schemeClr val="bg1"/>
                </a:solidFill>
                <a:effectLst>
                  <a:glow rad="190500">
                    <a:schemeClr val="tx1"/>
                  </a:glow>
                </a:effectLst>
              </a:rPr>
              <a:t>（可遠端維護）</a:t>
            </a:r>
            <a:r>
              <a:rPr lang="en-US" altLang="zh-TW" sz="2100" b="1" dirty="0" err="1">
                <a:solidFill>
                  <a:schemeClr val="bg1"/>
                </a:solidFill>
                <a:effectLst>
                  <a:glow rad="190500">
                    <a:schemeClr val="tx1"/>
                  </a:glow>
                </a:effectLst>
              </a:rPr>
              <a:t>AlphaNetwork</a:t>
            </a:r>
            <a:r>
              <a:rPr lang="zh-TW" altLang="en-US" sz="1500" b="1" dirty="0">
                <a:solidFill>
                  <a:schemeClr val="bg1"/>
                </a:solidFill>
                <a:effectLst>
                  <a:glow rad="190500">
                    <a:schemeClr val="tx1"/>
                  </a:glow>
                </a:effectLst>
              </a:rPr>
              <a:t>：</a:t>
            </a:r>
            <a:r>
              <a:rPr lang="en-US" altLang="zh-TW" sz="1500" b="1" dirty="0">
                <a:solidFill>
                  <a:schemeClr val="bg1"/>
                </a:solidFill>
                <a:effectLst>
                  <a:glow rad="190500">
                    <a:schemeClr val="tx1"/>
                  </a:glow>
                </a:effectLst>
              </a:rPr>
              <a:t>edit by 04482 </a:t>
            </a:r>
            <a:r>
              <a:rPr lang="en-US" altLang="zh-TW" sz="1500" b="1" dirty="0" err="1">
                <a:solidFill>
                  <a:schemeClr val="bg1"/>
                </a:solidFill>
                <a:effectLst>
                  <a:glow rad="190500">
                    <a:schemeClr val="tx1"/>
                  </a:glow>
                </a:effectLst>
              </a:rPr>
              <a:t>joel</a:t>
            </a:r>
            <a:r>
              <a:rPr lang="en-US" altLang="zh-TW" sz="1500" b="1" dirty="0">
                <a:solidFill>
                  <a:schemeClr val="bg1"/>
                </a:solidFill>
                <a:effectLst>
                  <a:glow rad="190500">
                    <a:schemeClr val="tx1"/>
                  </a:glow>
                </a:effectLst>
              </a:rPr>
              <a:t> backdoor</a:t>
            </a:r>
          </a:p>
          <a:p>
            <a:pPr lvl="1"/>
            <a:r>
              <a:rPr lang="zh-TW" altLang="en-US" sz="2400" dirty="0">
                <a:solidFill>
                  <a:schemeClr val="bg1"/>
                </a:solidFill>
                <a:effectLst>
                  <a:glow rad="190500">
                    <a:schemeClr val="tx1"/>
                  </a:glow>
                </a:effectLst>
              </a:rPr>
              <a:t>預設</a:t>
            </a:r>
            <a:r>
              <a:rPr lang="zh-TW" altLang="zh-TW" sz="2400" dirty="0">
                <a:solidFill>
                  <a:schemeClr val="bg1"/>
                </a:solidFill>
                <a:effectLst>
                  <a:glow rad="190500">
                    <a:schemeClr val="tx1"/>
                  </a:glow>
                </a:effectLst>
              </a:rPr>
              <a:t>開啟遠端存取、暴露了路由器的公共網路</a:t>
            </a:r>
            <a:r>
              <a:rPr lang="en-US" altLang="zh-TW" sz="2400" dirty="0">
                <a:solidFill>
                  <a:schemeClr val="bg1"/>
                </a:solidFill>
                <a:effectLst>
                  <a:glow rad="190500">
                    <a:schemeClr val="tx1"/>
                  </a:glow>
                </a:effectLst>
              </a:rPr>
              <a:t> IP</a:t>
            </a:r>
          </a:p>
          <a:p>
            <a:pPr lvl="1"/>
            <a:r>
              <a:rPr lang="zh-TW" altLang="en-US" sz="2400" dirty="0">
                <a:solidFill>
                  <a:schemeClr val="bg1"/>
                </a:solidFill>
                <a:effectLst>
                  <a:glow rad="190500">
                    <a:schemeClr val="tx1"/>
                  </a:glow>
                </a:effectLst>
              </a:rPr>
              <a:t>預設</a:t>
            </a:r>
            <a:r>
              <a:rPr lang="zh-TW" altLang="zh-TW" sz="2400" dirty="0">
                <a:solidFill>
                  <a:schemeClr val="bg1"/>
                </a:solidFill>
                <a:effectLst>
                  <a:glow rad="190500">
                    <a:schemeClr val="tx1"/>
                  </a:glow>
                </a:effectLst>
              </a:rPr>
              <a:t>密碼太過簡單</a:t>
            </a:r>
            <a:r>
              <a:rPr lang="zh-TW" altLang="en-US" sz="2400" dirty="0">
                <a:solidFill>
                  <a:schemeClr val="bg1"/>
                </a:solidFill>
                <a:effectLst>
                  <a:glow rad="190500">
                    <a:schemeClr val="tx1"/>
                  </a:glow>
                </a:effectLst>
              </a:rPr>
              <a:t>一致（</a:t>
            </a:r>
            <a:r>
              <a:rPr lang="en-US" altLang="zh-TW" sz="2400" dirty="0">
                <a:solidFill>
                  <a:schemeClr val="bg1"/>
                </a:solidFill>
                <a:effectLst>
                  <a:glow rad="190500">
                    <a:schemeClr val="tx1"/>
                  </a:glow>
                </a:effectLst>
              </a:rPr>
              <a:t>0000, 1234,….)</a:t>
            </a:r>
          </a:p>
          <a:p>
            <a:pPr lvl="1"/>
            <a:r>
              <a:rPr lang="zh-TW" altLang="zh-TW" sz="2400" dirty="0">
                <a:solidFill>
                  <a:schemeClr val="bg1"/>
                </a:solidFill>
                <a:effectLst>
                  <a:glow rad="190500">
                    <a:schemeClr val="tx1"/>
                  </a:glow>
                </a:effectLst>
              </a:rPr>
              <a:t>長密碼</a:t>
            </a:r>
            <a:r>
              <a:rPr lang="zh-TW" altLang="en-US" sz="2400" dirty="0">
                <a:solidFill>
                  <a:schemeClr val="bg1"/>
                </a:solidFill>
                <a:effectLst>
                  <a:glow rad="190500">
                    <a:schemeClr val="tx1"/>
                  </a:glow>
                </a:effectLst>
              </a:rPr>
              <a:t>也沒用，</a:t>
            </a:r>
            <a:r>
              <a:rPr lang="zh-TW" altLang="zh-TW" sz="2400" dirty="0">
                <a:solidFill>
                  <a:schemeClr val="bg1"/>
                </a:solidFill>
                <a:effectLst>
                  <a:glow rad="190500">
                    <a:schemeClr val="tx1"/>
                  </a:glow>
                </a:effectLst>
              </a:rPr>
              <a:t>可以繞過驗證步驟，拿到最高管理權</a:t>
            </a:r>
            <a:r>
              <a:rPr lang="zh-TW" altLang="en-US" sz="2400" dirty="0">
                <a:solidFill>
                  <a:schemeClr val="bg1"/>
                </a:solidFill>
                <a:effectLst>
                  <a:glow rad="190500">
                    <a:schemeClr val="tx1"/>
                  </a:glow>
                </a:effectLst>
              </a:rPr>
              <a:t>限</a:t>
            </a:r>
            <a:endParaRPr lang="en-US" altLang="zh-TW" sz="2400" dirty="0">
              <a:solidFill>
                <a:schemeClr val="bg1"/>
              </a:solidFill>
              <a:effectLst>
                <a:glow rad="190500">
                  <a:schemeClr val="tx1"/>
                </a:glow>
              </a:effectLst>
            </a:endParaRPr>
          </a:p>
          <a:p>
            <a:pPr lvl="1"/>
            <a:r>
              <a:rPr lang="zh-TW" altLang="en-US" sz="2400" dirty="0">
                <a:solidFill>
                  <a:schemeClr val="bg1"/>
                </a:solidFill>
                <a:effectLst>
                  <a:glow rad="190500">
                    <a:schemeClr val="tx1"/>
                  </a:glow>
                </a:effectLst>
              </a:rPr>
              <a:t>駭</a:t>
            </a:r>
            <a:r>
              <a:rPr lang="zh-TW" altLang="zh-TW" sz="2400" dirty="0">
                <a:solidFill>
                  <a:schemeClr val="bg1"/>
                </a:solidFill>
                <a:effectLst>
                  <a:glow rad="190500">
                    <a:schemeClr val="tx1"/>
                  </a:glow>
                </a:effectLst>
              </a:rPr>
              <a:t>路由器</a:t>
            </a:r>
            <a:r>
              <a:rPr lang="en-US" altLang="zh-TW" sz="2400" dirty="0">
                <a:solidFill>
                  <a:schemeClr val="bg1"/>
                </a:solidFill>
                <a:effectLst>
                  <a:glow rad="190500">
                    <a:schemeClr val="tx1"/>
                  </a:glow>
                </a:effectLst>
              </a:rPr>
              <a:t>DNS</a:t>
            </a:r>
            <a:r>
              <a:rPr lang="zh-TW" altLang="zh-TW" sz="2400" dirty="0">
                <a:solidFill>
                  <a:schemeClr val="bg1"/>
                </a:solidFill>
                <a:effectLst>
                  <a:glow rad="190500">
                    <a:schemeClr val="tx1"/>
                  </a:glow>
                </a:effectLst>
              </a:rPr>
              <a:t>位址</a:t>
            </a:r>
            <a:r>
              <a:rPr lang="zh-TW" altLang="en-US" sz="2400" dirty="0">
                <a:solidFill>
                  <a:schemeClr val="bg1"/>
                </a:solidFill>
                <a:effectLst>
                  <a:glow rad="190500">
                    <a:schemeClr val="tx1"/>
                  </a:glow>
                </a:effectLst>
              </a:rPr>
              <a:t>，放置釣魚網站</a:t>
            </a:r>
            <a:r>
              <a:rPr lang="zh-TW" altLang="zh-TW" sz="2400" dirty="0">
                <a:solidFill>
                  <a:schemeClr val="bg1"/>
                </a:solidFill>
                <a:effectLst>
                  <a:glow rad="190500">
                    <a:schemeClr val="tx1"/>
                  </a:glow>
                </a:effectLst>
              </a:rPr>
              <a:t>，盜取網銀等重要個</a:t>
            </a:r>
            <a:r>
              <a:rPr lang="zh-TW" altLang="en-US" sz="2400" dirty="0">
                <a:solidFill>
                  <a:schemeClr val="bg1"/>
                </a:solidFill>
                <a:effectLst>
                  <a:glow rad="190500">
                    <a:schemeClr val="tx1"/>
                  </a:glow>
                </a:effectLst>
              </a:rPr>
              <a:t>資</a:t>
            </a:r>
            <a:endParaRPr lang="en-US" altLang="zh-TW" sz="2400" dirty="0">
              <a:solidFill>
                <a:schemeClr val="bg1"/>
              </a:solidFill>
              <a:effectLst>
                <a:glow rad="190500">
                  <a:schemeClr val="tx1"/>
                </a:glow>
              </a:effectLst>
            </a:endParaRPr>
          </a:p>
          <a:p>
            <a:pPr lvl="1">
              <a:lnSpc>
                <a:spcPct val="150000"/>
              </a:lnSpc>
            </a:pPr>
            <a:endParaRPr lang="en-US" altLang="zh-TW" sz="2100" dirty="0">
              <a:solidFill>
                <a:schemeClr val="accent1"/>
              </a:solidFill>
              <a:effectLst>
                <a:glow rad="190500">
                  <a:schemeClr val="tx1"/>
                </a:glow>
                <a:outerShdw blurRad="38100" dist="38100" dir="2700000" algn="tl">
                  <a:srgbClr val="000000">
                    <a:alpha val="43137"/>
                  </a:srgbClr>
                </a:outerShdw>
              </a:effectLst>
            </a:endParaRPr>
          </a:p>
          <a:p>
            <a:pPr lvl="1">
              <a:lnSpc>
                <a:spcPct val="150000"/>
              </a:lnSpc>
            </a:pPr>
            <a:endParaRPr lang="zh-TW" altLang="en-US" sz="2100" dirty="0">
              <a:solidFill>
                <a:schemeClr val="accent1"/>
              </a:solidFill>
              <a:effectLst>
                <a:glow rad="190500">
                  <a:schemeClr val="tx1"/>
                </a:glow>
                <a:outerShdw blurRad="38100" dist="38100" dir="2700000" algn="tl">
                  <a:srgbClr val="000000">
                    <a:alpha val="43137"/>
                  </a:srgbClr>
                </a:outerShdw>
              </a:effectLst>
            </a:endParaRPr>
          </a:p>
        </p:txBody>
      </p:sp>
      <p:sp>
        <p:nvSpPr>
          <p:cNvPr id="3" name="標題 2"/>
          <p:cNvSpPr>
            <a:spLocks noGrp="1"/>
          </p:cNvSpPr>
          <p:nvPr>
            <p:ph type="title" idx="4294967295"/>
          </p:nvPr>
        </p:nvSpPr>
        <p:spPr>
          <a:xfrm>
            <a:off x="271463" y="1341438"/>
            <a:ext cx="8872537" cy="1092200"/>
          </a:xfrm>
          <a:effectLst>
            <a:glow rad="101600">
              <a:schemeClr val="tx1">
                <a:alpha val="60000"/>
              </a:schemeClr>
            </a:glow>
          </a:effectLst>
        </p:spPr>
        <p:txBody>
          <a:bodyPr>
            <a:noAutofit/>
          </a:bodyPr>
          <a:lstStyle/>
          <a:p>
            <a:r>
              <a:rPr lang="zh-TW" altLang="zh-TW" sz="3300" b="1" dirty="0">
                <a:solidFill>
                  <a:schemeClr val="bg1">
                    <a:lumMod val="95000"/>
                  </a:schemeClr>
                </a:solidFill>
                <a:effectLst>
                  <a:glow rad="190500">
                    <a:schemeClr val="tx1"/>
                  </a:glow>
                  <a:outerShdw blurRad="38100" dist="38100" dir="2700000" algn="tl">
                    <a:srgbClr val="000000">
                      <a:alpha val="43137"/>
                    </a:srgbClr>
                  </a:outerShdw>
                </a:effectLst>
              </a:rPr>
              <a:t>密碼被盜，誰之過？</a:t>
            </a:r>
            <a:r>
              <a:rPr lang="en-US" altLang="zh-TW" sz="3300" b="1" dirty="0">
                <a:solidFill>
                  <a:schemeClr val="bg1">
                    <a:lumMod val="95000"/>
                  </a:schemeClr>
                </a:solidFill>
                <a:effectLst>
                  <a:glow rad="190500">
                    <a:schemeClr val="tx1"/>
                  </a:glow>
                  <a:outerShdw blurRad="38100" dist="38100" dir="2700000" algn="tl">
                    <a:srgbClr val="000000">
                      <a:alpha val="43137"/>
                    </a:srgbClr>
                  </a:outerShdw>
                </a:effectLst>
              </a:rPr>
              <a:t> </a:t>
            </a:r>
            <a:r>
              <a:rPr lang="en-US" altLang="zh-TW" sz="3000" b="1" dirty="0">
                <a:solidFill>
                  <a:schemeClr val="bg1">
                    <a:lumMod val="95000"/>
                  </a:schemeClr>
                </a:solidFill>
                <a:effectLst>
                  <a:glow rad="190500">
                    <a:schemeClr val="tx1"/>
                  </a:glow>
                  <a:outerShdw blurRad="38100" dist="38100" dir="2700000" algn="tl">
                    <a:srgbClr val="000000">
                      <a:alpha val="43137"/>
                    </a:srgbClr>
                  </a:outerShdw>
                </a:effectLst>
              </a:rPr>
              <a:t>Risks In Routers</a:t>
            </a:r>
            <a:r>
              <a:rPr lang="en-US" altLang="zh-TW" b="1" dirty="0" smtClean="0">
                <a:solidFill>
                  <a:schemeClr val="bg1">
                    <a:lumMod val="95000"/>
                  </a:schemeClr>
                </a:solidFill>
                <a:effectLst>
                  <a:glow rad="190500">
                    <a:schemeClr val="tx1"/>
                  </a:glow>
                  <a:outerShdw blurRad="38100" dist="38100" dir="2700000" algn="tl">
                    <a:srgbClr val="000000">
                      <a:alpha val="43137"/>
                    </a:srgbClr>
                  </a:outerShdw>
                </a:effectLst>
              </a:rPr>
              <a:t/>
            </a:r>
            <a:br>
              <a:rPr lang="en-US" altLang="zh-TW" b="1" dirty="0" smtClean="0">
                <a:solidFill>
                  <a:schemeClr val="bg1">
                    <a:lumMod val="95000"/>
                  </a:schemeClr>
                </a:solidFill>
                <a:effectLst>
                  <a:glow rad="190500">
                    <a:schemeClr val="tx1"/>
                  </a:glow>
                  <a:outerShdw blurRad="38100" dist="38100" dir="2700000" algn="tl">
                    <a:srgbClr val="000000">
                      <a:alpha val="43137"/>
                    </a:srgbClr>
                  </a:outerShdw>
                </a:effectLst>
              </a:rPr>
            </a:br>
            <a:r>
              <a:rPr lang="en-US" altLang="zh-TW" sz="2400" b="1" dirty="0">
                <a:solidFill>
                  <a:schemeClr val="bg1">
                    <a:lumMod val="95000"/>
                  </a:schemeClr>
                </a:solidFill>
                <a:effectLst>
                  <a:glow rad="190500">
                    <a:schemeClr val="tx1"/>
                  </a:glow>
                </a:effectLst>
              </a:rPr>
              <a:t>Cisco</a:t>
            </a:r>
            <a:r>
              <a:rPr lang="zh-TW" altLang="zh-TW" sz="2400" b="1" dirty="0">
                <a:solidFill>
                  <a:schemeClr val="bg1">
                    <a:lumMod val="95000"/>
                  </a:schemeClr>
                </a:solidFill>
                <a:effectLst>
                  <a:glow rad="190500">
                    <a:schemeClr val="tx1"/>
                  </a:glow>
                </a:effectLst>
              </a:rPr>
              <a:t>、</a:t>
            </a:r>
            <a:r>
              <a:rPr lang="en-US" altLang="zh-TW" sz="2400" b="1" dirty="0">
                <a:solidFill>
                  <a:schemeClr val="bg1">
                    <a:lumMod val="95000"/>
                  </a:schemeClr>
                </a:solidFill>
                <a:effectLst>
                  <a:glow rad="190500">
                    <a:schemeClr val="tx1"/>
                  </a:glow>
                </a:effectLst>
              </a:rPr>
              <a:t>Linksys</a:t>
            </a:r>
            <a:r>
              <a:rPr lang="zh-TW" altLang="zh-TW" sz="2400" b="1" dirty="0">
                <a:solidFill>
                  <a:schemeClr val="bg1">
                    <a:lumMod val="95000"/>
                  </a:schemeClr>
                </a:solidFill>
                <a:effectLst>
                  <a:glow rad="190500">
                    <a:schemeClr val="tx1"/>
                  </a:glow>
                </a:effectLst>
              </a:rPr>
              <a:t>、</a:t>
            </a:r>
            <a:r>
              <a:rPr lang="en-US" altLang="zh-TW" sz="2400" b="1" dirty="0" err="1">
                <a:solidFill>
                  <a:schemeClr val="bg1">
                    <a:lumMod val="95000"/>
                  </a:schemeClr>
                </a:solidFill>
                <a:effectLst>
                  <a:glow rad="190500">
                    <a:schemeClr val="tx1"/>
                  </a:glow>
                </a:effectLst>
              </a:rPr>
              <a:t>Netgear</a:t>
            </a:r>
            <a:r>
              <a:rPr lang="zh-TW" altLang="zh-TW" sz="2400" b="1" dirty="0">
                <a:solidFill>
                  <a:schemeClr val="bg1">
                    <a:lumMod val="95000"/>
                  </a:schemeClr>
                </a:solidFill>
                <a:effectLst>
                  <a:glow rad="190500">
                    <a:schemeClr val="tx1"/>
                  </a:glow>
                </a:effectLst>
              </a:rPr>
              <a:t>、</a:t>
            </a:r>
            <a:r>
              <a:rPr lang="en-US" altLang="zh-TW" sz="2400" b="1" dirty="0" err="1">
                <a:solidFill>
                  <a:schemeClr val="bg1">
                    <a:lumMod val="95000"/>
                  </a:schemeClr>
                </a:solidFill>
                <a:effectLst>
                  <a:glow rad="190500">
                    <a:schemeClr val="tx1"/>
                  </a:glow>
                </a:effectLst>
              </a:rPr>
              <a:t>Tenda</a:t>
            </a:r>
            <a:r>
              <a:rPr lang="zh-TW" altLang="zh-TW" sz="2400" b="1" dirty="0">
                <a:solidFill>
                  <a:schemeClr val="bg1">
                    <a:lumMod val="95000"/>
                  </a:schemeClr>
                </a:solidFill>
                <a:effectLst>
                  <a:glow rad="190500">
                    <a:schemeClr val="tx1"/>
                  </a:glow>
                </a:effectLst>
              </a:rPr>
              <a:t>、</a:t>
            </a:r>
            <a:r>
              <a:rPr lang="en-US" altLang="zh-TW" sz="2400" b="1" dirty="0">
                <a:solidFill>
                  <a:schemeClr val="bg1">
                    <a:lumMod val="95000"/>
                  </a:schemeClr>
                </a:solidFill>
                <a:effectLst>
                  <a:glow rad="190500">
                    <a:schemeClr val="tx1"/>
                  </a:glow>
                </a:effectLst>
              </a:rPr>
              <a:t>D-link </a:t>
            </a:r>
            <a:r>
              <a:rPr lang="zh-TW" altLang="zh-TW" sz="2400" b="1" dirty="0">
                <a:solidFill>
                  <a:schemeClr val="bg1">
                    <a:lumMod val="95000"/>
                  </a:schemeClr>
                </a:solidFill>
                <a:effectLst>
                  <a:glow rad="190500">
                    <a:schemeClr val="tx1"/>
                  </a:glow>
                </a:effectLst>
              </a:rPr>
              <a:t>等多款路由器</a:t>
            </a:r>
            <a:endParaRPr lang="zh-TW" altLang="en-US" sz="3000" b="1" dirty="0">
              <a:solidFill>
                <a:schemeClr val="bg1">
                  <a:lumMod val="95000"/>
                </a:schemeClr>
              </a:solidFill>
              <a:effectLst>
                <a:glow rad="190500">
                  <a:schemeClr val="tx1"/>
                </a:glow>
              </a:effectLst>
            </a:endParaRPr>
          </a:p>
        </p:txBody>
      </p:sp>
      <p:sp>
        <p:nvSpPr>
          <p:cNvPr id="6" name="矩形 5"/>
          <p:cNvSpPr/>
          <p:nvPr/>
        </p:nvSpPr>
        <p:spPr>
          <a:xfrm>
            <a:off x="319881" y="5235354"/>
            <a:ext cx="6811962" cy="629083"/>
          </a:xfrm>
          <a:prstGeom prst="rect">
            <a:avLst/>
          </a:prstGeom>
        </p:spPr>
        <p:txBody>
          <a:bodyPr wrap="square">
            <a:spAutoFit/>
          </a:bodyPr>
          <a:lstStyle/>
          <a:p>
            <a:pPr defTabSz="342900"/>
            <a:r>
              <a:rPr lang="zh-TW" altLang="zh-TW" sz="900" kern="100" dirty="0">
                <a:solidFill>
                  <a:prstClr val="white">
                    <a:lumMod val="95000"/>
                  </a:prstClr>
                </a:solidFill>
                <a:latin typeface="微軟正黑體" panose="020B0604030504040204" pitchFamily="34" charset="-120"/>
                <a:cs typeface="Times New Roman" panose="02020603050405020304" pitchFamily="18" charset="0"/>
              </a:rPr>
              <a:t>來源：</a:t>
            </a:r>
            <a:r>
              <a:rPr lang="en-US" altLang="zh-TW" sz="900" kern="100" dirty="0">
                <a:solidFill>
                  <a:prstClr val="white">
                    <a:lumMod val="95000"/>
                  </a:prstClr>
                </a:solidFill>
                <a:latin typeface="微軟正黑體" panose="020B0604030504040204" pitchFamily="34" charset="-120"/>
                <a:cs typeface="Times New Roman" panose="02020603050405020304" pitchFamily="18" charset="0"/>
              </a:rPr>
              <a:t> IT</a:t>
            </a:r>
            <a:r>
              <a:rPr lang="zh-TW" altLang="zh-TW" sz="900" kern="100" dirty="0">
                <a:solidFill>
                  <a:prstClr val="white">
                    <a:lumMod val="95000"/>
                  </a:prstClr>
                </a:solidFill>
                <a:latin typeface="微軟正黑體" panose="020B0604030504040204" pitchFamily="34" charset="-120"/>
                <a:cs typeface="Times New Roman" panose="02020603050405020304" pitchFamily="18" charset="0"/>
              </a:rPr>
              <a:t>時報</a:t>
            </a:r>
            <a:endParaRPr lang="en-US" altLang="zh-TW" sz="900" kern="100" dirty="0">
              <a:solidFill>
                <a:prstClr val="white">
                  <a:lumMod val="95000"/>
                </a:prstClr>
              </a:solidFill>
              <a:latin typeface="微軟正黑體" panose="020B0604030504040204" pitchFamily="34" charset="-120"/>
              <a:cs typeface="Times New Roman" panose="02020603050405020304" pitchFamily="18" charset="0"/>
            </a:endParaRPr>
          </a:p>
          <a:p>
            <a:pPr defTabSz="342900"/>
            <a:r>
              <a:rPr lang="zh-TW" altLang="zh-TW" sz="900" kern="100" dirty="0">
                <a:solidFill>
                  <a:prstClr val="white">
                    <a:lumMod val="95000"/>
                  </a:prstClr>
                </a:solidFill>
                <a:latin typeface="微軟正黑體" panose="020B0604030504040204" pitchFamily="34" charset="-120"/>
                <a:cs typeface="Times New Roman" panose="02020603050405020304" pitchFamily="18" charset="0"/>
              </a:rPr>
              <a:t>揭露路由器背後的黑色產業鏈 </a:t>
            </a:r>
            <a:r>
              <a:rPr lang="en-US" altLang="zh-TW" sz="900" kern="100" dirty="0">
                <a:solidFill>
                  <a:prstClr val="white">
                    <a:lumMod val="95000"/>
                  </a:prstClr>
                </a:solidFill>
                <a:latin typeface="微軟正黑體" panose="020B0604030504040204" pitchFamily="34" charset="-120"/>
                <a:cs typeface="Times New Roman" panose="02020603050405020304" pitchFamily="18" charset="0"/>
              </a:rPr>
              <a:t>2014-03-17 10:17:00 </a:t>
            </a:r>
            <a:r>
              <a:rPr lang="en-US" altLang="zh-TW" sz="788" dirty="0">
                <a:solidFill>
                  <a:prstClr val="white">
                    <a:lumMod val="95000"/>
                  </a:prstClr>
                </a:solidFill>
                <a:latin typeface="微軟正黑體" panose="020B0604030504040204" pitchFamily="34" charset="-120"/>
                <a:hlinkClick r:id="rId3"/>
              </a:rPr>
              <a:t>http://m.163.com/proxy?url=http://tech.163.com/14/0317/10/9NHHK6VG000915BD.html</a:t>
            </a:r>
            <a:endParaRPr lang="en-US" altLang="zh-TW" sz="788" dirty="0">
              <a:solidFill>
                <a:prstClr val="white">
                  <a:lumMod val="95000"/>
                </a:prstClr>
              </a:solidFill>
              <a:latin typeface="微軟正黑體" panose="020B0604030504040204" pitchFamily="34" charset="-120"/>
            </a:endParaRPr>
          </a:p>
          <a:p>
            <a:pPr defTabSz="342900"/>
            <a:endParaRPr lang="zh-TW" altLang="zh-TW" sz="900" dirty="0">
              <a:solidFill>
                <a:prstClr val="white">
                  <a:lumMod val="95000"/>
                </a:prstClr>
              </a:solidFill>
              <a:latin typeface="微軟正黑體" panose="020B0604030504040204" pitchFamily="34" charset="-120"/>
            </a:endParaRPr>
          </a:p>
        </p:txBody>
      </p:sp>
    </p:spTree>
    <p:extLst>
      <p:ext uri="{BB962C8B-B14F-4D97-AF65-F5344CB8AC3E}">
        <p14:creationId xmlns:p14="http://schemas.microsoft.com/office/powerpoint/2010/main" val="42446674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內容版面配置區 1"/>
          <p:cNvSpPr>
            <a:spLocks noGrp="1"/>
          </p:cNvSpPr>
          <p:nvPr>
            <p:ph idx="4294967295"/>
          </p:nvPr>
        </p:nvSpPr>
        <p:spPr>
          <a:xfrm>
            <a:off x="0" y="2457450"/>
            <a:ext cx="6726238" cy="1358900"/>
          </a:xfrm>
        </p:spPr>
        <p:txBody>
          <a:bodyPr>
            <a:noAutofit/>
          </a:bodyPr>
          <a:lstStyle/>
          <a:p>
            <a:pPr marL="0" indent="0">
              <a:buNone/>
            </a:pPr>
            <a:r>
              <a:rPr lang="en-US" altLang="zh-TW" sz="4050" b="1" dirty="0" err="1">
                <a:solidFill>
                  <a:schemeClr val="bg1">
                    <a:lumMod val="95000"/>
                  </a:schemeClr>
                </a:solidFill>
                <a:effectLst>
                  <a:glow rad="254000">
                    <a:schemeClr val="tx1"/>
                  </a:glow>
                  <a:outerShdw blurRad="38100" dist="38100" dir="2700000" algn="tl">
                    <a:srgbClr val="000000">
                      <a:alpha val="43137"/>
                    </a:srgbClr>
                  </a:outerShdw>
                </a:effectLst>
              </a:rPr>
              <a:t>SecPoint</a:t>
            </a:r>
            <a:r>
              <a:rPr lang="en-US" altLang="zh-TW" sz="3000" dirty="0">
                <a:solidFill>
                  <a:schemeClr val="bg1">
                    <a:lumMod val="95000"/>
                  </a:schemeClr>
                </a:solidFill>
                <a:effectLst>
                  <a:glow rad="254000">
                    <a:schemeClr val="tx1"/>
                  </a:glow>
                </a:effectLst>
              </a:rPr>
              <a:t> </a:t>
            </a:r>
            <a:r>
              <a:rPr lang="en-US" altLang="zh-TW" sz="4050" b="1" dirty="0">
                <a:solidFill>
                  <a:schemeClr val="bg1">
                    <a:lumMod val="95000"/>
                  </a:schemeClr>
                </a:solidFill>
                <a:effectLst>
                  <a:glow rad="254000">
                    <a:schemeClr val="tx1"/>
                  </a:glow>
                </a:effectLst>
              </a:rPr>
              <a:t>+</a:t>
            </a:r>
            <a:r>
              <a:rPr lang="en-US" altLang="zh-TW" sz="3000" dirty="0">
                <a:solidFill>
                  <a:schemeClr val="bg1">
                    <a:lumMod val="95000"/>
                  </a:schemeClr>
                </a:solidFill>
                <a:effectLst>
                  <a:glow rad="254000">
                    <a:schemeClr val="tx1"/>
                  </a:glow>
                </a:effectLst>
              </a:rPr>
              <a:t> </a:t>
            </a:r>
            <a:r>
              <a:rPr lang="en-US" altLang="zh-TW" sz="4050" b="1" dirty="0">
                <a:solidFill>
                  <a:schemeClr val="bg1">
                    <a:lumMod val="95000"/>
                  </a:schemeClr>
                </a:solidFill>
                <a:effectLst>
                  <a:glow rad="254000">
                    <a:schemeClr val="tx1"/>
                  </a:glow>
                </a:effectLst>
              </a:rPr>
              <a:t>USB </a:t>
            </a:r>
            <a:r>
              <a:rPr lang="en-US" altLang="zh-TW" sz="4050" b="1" dirty="0" err="1">
                <a:solidFill>
                  <a:schemeClr val="bg1">
                    <a:lumMod val="95000"/>
                  </a:schemeClr>
                </a:solidFill>
                <a:effectLst>
                  <a:glow rad="254000">
                    <a:schemeClr val="tx1"/>
                  </a:glow>
                </a:effectLst>
              </a:rPr>
              <a:t>WiFi</a:t>
            </a:r>
            <a:r>
              <a:rPr lang="en-US" altLang="zh-TW" sz="4050" b="1" dirty="0">
                <a:solidFill>
                  <a:schemeClr val="bg1">
                    <a:lumMod val="95000"/>
                  </a:schemeClr>
                </a:solidFill>
                <a:effectLst>
                  <a:glow rad="254000">
                    <a:schemeClr val="tx1"/>
                  </a:glow>
                </a:effectLst>
              </a:rPr>
              <a:t> card</a:t>
            </a:r>
          </a:p>
          <a:p>
            <a:pPr marL="0" indent="0">
              <a:buNone/>
            </a:pPr>
            <a:r>
              <a:rPr lang="en-US" altLang="zh-TW" sz="4050" b="1" dirty="0">
                <a:solidFill>
                  <a:schemeClr val="bg1">
                    <a:lumMod val="95000"/>
                  </a:schemeClr>
                </a:solidFill>
                <a:effectLst>
                  <a:glow rad="254000">
                    <a:schemeClr val="tx1"/>
                  </a:glow>
                  <a:outerShdw blurRad="38100" dist="38100" dir="2700000" algn="tl">
                    <a:srgbClr val="000000">
                      <a:alpha val="43137"/>
                    </a:srgbClr>
                  </a:outerShdw>
                </a:effectLst>
              </a:rPr>
              <a:t>Online WPA2 crack service</a:t>
            </a:r>
          </a:p>
          <a:p>
            <a:pPr marL="0" indent="0">
              <a:buNone/>
            </a:pPr>
            <a:r>
              <a:rPr lang="en-US" altLang="zh-TW" sz="4050" b="1" dirty="0" err="1">
                <a:solidFill>
                  <a:schemeClr val="bg1">
                    <a:lumMod val="95000"/>
                  </a:schemeClr>
                </a:solidFill>
                <a:effectLst>
                  <a:glow rad="254000">
                    <a:schemeClr val="tx1"/>
                  </a:glow>
                  <a:outerShdw blurRad="38100" dist="38100" dir="2700000" algn="tl">
                    <a:srgbClr val="000000">
                      <a:alpha val="43137"/>
                    </a:srgbClr>
                  </a:outerShdw>
                </a:effectLst>
              </a:rPr>
              <a:t>Subterfue</a:t>
            </a:r>
            <a:endParaRPr lang="en-US" altLang="zh-TW" sz="4050" b="1" dirty="0">
              <a:solidFill>
                <a:schemeClr val="bg1">
                  <a:lumMod val="95000"/>
                </a:schemeClr>
              </a:solidFill>
              <a:effectLst>
                <a:glow rad="254000">
                  <a:schemeClr val="tx1"/>
                </a:glow>
                <a:outerShdw blurRad="38100" dist="38100" dir="2700000" algn="tl">
                  <a:srgbClr val="000000">
                    <a:alpha val="43137"/>
                  </a:srgbClr>
                </a:outerShdw>
              </a:effectLst>
            </a:endParaRPr>
          </a:p>
        </p:txBody>
      </p:sp>
      <p:sp>
        <p:nvSpPr>
          <p:cNvPr id="3" name="標題 2"/>
          <p:cNvSpPr>
            <a:spLocks noGrp="1"/>
          </p:cNvSpPr>
          <p:nvPr>
            <p:ph type="title" idx="4294967295"/>
          </p:nvPr>
        </p:nvSpPr>
        <p:spPr>
          <a:xfrm>
            <a:off x="251520" y="548680"/>
            <a:ext cx="8297862" cy="531813"/>
          </a:xfrm>
        </p:spPr>
        <p:txBody>
          <a:bodyPr>
            <a:noAutofit/>
          </a:bodyPr>
          <a:lstStyle/>
          <a:p>
            <a:r>
              <a:rPr lang="en-US" altLang="zh-TW" sz="4500" b="1" dirty="0" smtClean="0">
                <a:solidFill>
                  <a:schemeClr val="tx1"/>
                </a:solidFill>
              </a:rPr>
              <a:t>Using Tool </a:t>
            </a:r>
            <a:r>
              <a:rPr lang="en-US" altLang="zh-TW" sz="4500" b="1" dirty="0">
                <a:solidFill>
                  <a:schemeClr val="tx1"/>
                </a:solidFill>
              </a:rPr>
              <a:t>Set</a:t>
            </a:r>
            <a:endParaRPr lang="zh-TW" altLang="en-US" sz="4500" b="1" dirty="0">
              <a:solidFill>
                <a:schemeClr val="tx1"/>
              </a:solidFill>
            </a:endParaRPr>
          </a:p>
        </p:txBody>
      </p:sp>
    </p:spTree>
    <p:extLst>
      <p:ext uri="{BB962C8B-B14F-4D97-AF65-F5344CB8AC3E}">
        <p14:creationId xmlns:p14="http://schemas.microsoft.com/office/powerpoint/2010/main" val="29231731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7382" y="1431712"/>
            <a:ext cx="822785" cy="731364"/>
          </a:xfrm>
          <a:prstGeom prst="rect">
            <a:avLst/>
          </a:prstGeom>
        </p:spPr>
      </p:pic>
      <p:pic>
        <p:nvPicPr>
          <p:cNvPr id="27" name="圖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469" y="4417543"/>
            <a:ext cx="376238" cy="376238"/>
          </a:xfrm>
          <a:prstGeom prst="rect">
            <a:avLst/>
          </a:prstGeom>
        </p:spPr>
      </p:pic>
      <p:pic>
        <p:nvPicPr>
          <p:cNvPr id="26" name="圖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992" y="3913343"/>
            <a:ext cx="616498" cy="461963"/>
          </a:xfrm>
          <a:prstGeom prst="rect">
            <a:avLst/>
          </a:prstGeom>
        </p:spPr>
      </p:pic>
      <p:pic>
        <p:nvPicPr>
          <p:cNvPr id="44" name="圖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1641" y="2452233"/>
            <a:ext cx="433140" cy="568971"/>
          </a:xfrm>
          <a:prstGeom prst="rect">
            <a:avLst/>
          </a:prstGeom>
        </p:spPr>
      </p:pic>
      <p:pic>
        <p:nvPicPr>
          <p:cNvPr id="23" name="圖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0523" y="2795012"/>
            <a:ext cx="779636" cy="584727"/>
          </a:xfrm>
          <a:prstGeom prst="rect">
            <a:avLst/>
          </a:prstGeom>
        </p:spPr>
      </p:pic>
      <p:sp>
        <p:nvSpPr>
          <p:cNvPr id="53" name="橢圓 52"/>
          <p:cNvSpPr/>
          <p:nvPr/>
        </p:nvSpPr>
        <p:spPr>
          <a:xfrm rot="19825587">
            <a:off x="6291103" y="1999483"/>
            <a:ext cx="795329" cy="302144"/>
          </a:xfrm>
          <a:prstGeom prst="ellipse">
            <a:avLst/>
          </a:prstGeom>
          <a:solidFill>
            <a:srgbClr val="F5C2A3">
              <a:alpha val="50196"/>
            </a:srgbClr>
          </a:solidFill>
          <a:ln w="38100">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sp>
        <p:nvSpPr>
          <p:cNvPr id="89" name="橢圓 88"/>
          <p:cNvSpPr/>
          <p:nvPr/>
        </p:nvSpPr>
        <p:spPr>
          <a:xfrm rot="19825587">
            <a:off x="5451549" y="2538880"/>
            <a:ext cx="490081" cy="302144"/>
          </a:xfrm>
          <a:prstGeom prst="ellipse">
            <a:avLst/>
          </a:prstGeom>
          <a:solidFill>
            <a:srgbClr val="F5C2A3">
              <a:alpha val="50196"/>
            </a:srgbClr>
          </a:solidFill>
          <a:ln w="38100">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sp>
        <p:nvSpPr>
          <p:cNvPr id="86" name="橢圓 85"/>
          <p:cNvSpPr/>
          <p:nvPr/>
        </p:nvSpPr>
        <p:spPr>
          <a:xfrm rot="19825587">
            <a:off x="1424314" y="4495956"/>
            <a:ext cx="1439973" cy="390680"/>
          </a:xfrm>
          <a:prstGeom prst="ellipse">
            <a:avLst/>
          </a:prstGeom>
          <a:solidFill>
            <a:srgbClr val="F5C2A3">
              <a:alpha val="50196"/>
            </a:srgbClr>
          </a:solidFill>
          <a:ln w="38100">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sp>
        <p:nvSpPr>
          <p:cNvPr id="87" name="橢圓 86"/>
          <p:cNvSpPr/>
          <p:nvPr/>
        </p:nvSpPr>
        <p:spPr>
          <a:xfrm rot="19825587">
            <a:off x="2927474" y="3791057"/>
            <a:ext cx="893381" cy="390680"/>
          </a:xfrm>
          <a:prstGeom prst="ellipse">
            <a:avLst/>
          </a:prstGeom>
          <a:solidFill>
            <a:srgbClr val="F5C2A3">
              <a:alpha val="50196"/>
            </a:srgbClr>
          </a:solidFill>
          <a:ln w="38100">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sp>
        <p:nvSpPr>
          <p:cNvPr id="88" name="橢圓 87"/>
          <p:cNvSpPr/>
          <p:nvPr/>
        </p:nvSpPr>
        <p:spPr>
          <a:xfrm rot="19825587">
            <a:off x="3858359" y="3105265"/>
            <a:ext cx="1519731" cy="390680"/>
          </a:xfrm>
          <a:prstGeom prst="ellipse">
            <a:avLst/>
          </a:prstGeom>
          <a:solidFill>
            <a:srgbClr val="F5C2A3">
              <a:alpha val="50196"/>
            </a:srgbClr>
          </a:solidFill>
          <a:ln w="38100">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pic>
        <p:nvPicPr>
          <p:cNvPr id="80" name="圖片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2138" y="1696091"/>
            <a:ext cx="779636" cy="584727"/>
          </a:xfrm>
          <a:prstGeom prst="rect">
            <a:avLst/>
          </a:prstGeom>
        </p:spPr>
      </p:pic>
      <p:sp>
        <p:nvSpPr>
          <p:cNvPr id="69" name="橢圓 68"/>
          <p:cNvSpPr/>
          <p:nvPr/>
        </p:nvSpPr>
        <p:spPr>
          <a:xfrm rot="19861537">
            <a:off x="353058" y="3029204"/>
            <a:ext cx="6531842" cy="1570202"/>
          </a:xfrm>
          <a:prstGeom prst="ellipse">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pic>
        <p:nvPicPr>
          <p:cNvPr id="25" name="圖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3680" y="3305606"/>
            <a:ext cx="433140" cy="568971"/>
          </a:xfrm>
          <a:prstGeom prst="rect">
            <a:avLst/>
          </a:prstGeom>
        </p:spPr>
      </p:pic>
      <p:cxnSp>
        <p:nvCxnSpPr>
          <p:cNvPr id="49" name="直線接點 48"/>
          <p:cNvCxnSpPr>
            <a:endCxn id="66" idx="1"/>
          </p:cNvCxnSpPr>
          <p:nvPr/>
        </p:nvCxnSpPr>
        <p:spPr>
          <a:xfrm>
            <a:off x="2916912" y="2757392"/>
            <a:ext cx="887819" cy="893363"/>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標題 2"/>
          <p:cNvSpPr>
            <a:spLocks noGrp="1"/>
          </p:cNvSpPr>
          <p:nvPr>
            <p:ph type="title"/>
          </p:nvPr>
        </p:nvSpPr>
        <p:spPr>
          <a:xfrm>
            <a:off x="307882" y="494184"/>
            <a:ext cx="7576486" cy="990600"/>
          </a:xfrm>
        </p:spPr>
        <p:txBody>
          <a:bodyPr>
            <a:noAutofit/>
          </a:bodyPr>
          <a:lstStyle/>
          <a:p>
            <a:r>
              <a:rPr lang="en-US" altLang="zh-TW" sz="3600" b="1" dirty="0">
                <a:solidFill>
                  <a:schemeClr val="tx1"/>
                </a:solidFill>
              </a:rPr>
              <a:t>ID/Password Risks </a:t>
            </a:r>
            <a:br>
              <a:rPr lang="en-US" altLang="zh-TW" sz="3600" b="1" dirty="0">
                <a:solidFill>
                  <a:schemeClr val="tx1"/>
                </a:solidFill>
              </a:rPr>
            </a:br>
            <a:r>
              <a:rPr lang="en-US" altLang="zh-TW" sz="3600" b="1" dirty="0">
                <a:solidFill>
                  <a:schemeClr val="tx1"/>
                </a:solidFill>
              </a:rPr>
              <a:t>in Networks</a:t>
            </a:r>
            <a:endParaRPr lang="zh-TW" altLang="en-US" sz="3600" b="1" dirty="0">
              <a:solidFill>
                <a:schemeClr val="tx1"/>
              </a:solidFill>
            </a:endParaRPr>
          </a:p>
        </p:txBody>
      </p:sp>
      <p:sp>
        <p:nvSpPr>
          <p:cNvPr id="4" name="日期版面配置區 3"/>
          <p:cNvSpPr>
            <a:spLocks noGrp="1"/>
          </p:cNvSpPr>
          <p:nvPr>
            <p:ph type="dt" sz="half" idx="10"/>
          </p:nvPr>
        </p:nvSpPr>
        <p:spPr/>
        <p:txBody>
          <a:bodyPr/>
          <a:lstStyle/>
          <a:p>
            <a:fld id="{32956DFA-06A7-4A92-8202-038AE4696A14}"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投影片編號版面配置區 4"/>
          <p:cNvSpPr>
            <a:spLocks noGrp="1"/>
          </p:cNvSpPr>
          <p:nvPr>
            <p:ph type="sldNum" sz="quarter" idx="12"/>
          </p:nvPr>
        </p:nvSpPr>
        <p:spPr/>
        <p:txBody>
          <a:bodyPr/>
          <a:lstStyle/>
          <a:p>
            <a:fld id="{D57F1E4F-1CFF-5643-939E-217C01CDF565}" type="slidenum">
              <a:rPr lang="en-US" smtClean="0">
                <a:solidFill>
                  <a:srgbClr val="90C226"/>
                </a:solidFill>
              </a:rPr>
              <a:pPr/>
              <a:t>87</a:t>
            </a:fld>
            <a:endParaRPr lang="en-US" dirty="0">
              <a:solidFill>
                <a:srgbClr val="90C226"/>
              </a:solidFill>
            </a:endParaRPr>
          </a:p>
        </p:txBody>
      </p:sp>
      <p:pic>
        <p:nvPicPr>
          <p:cNvPr id="6" name="圖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264" y="4918473"/>
            <a:ext cx="985370" cy="644128"/>
          </a:xfrm>
          <a:prstGeom prst="rect">
            <a:avLst/>
          </a:prstGeom>
        </p:spPr>
      </p:pic>
      <p:pic>
        <p:nvPicPr>
          <p:cNvPr id="12" name="圖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61081" y="2244206"/>
            <a:ext cx="342677" cy="447675"/>
          </a:xfrm>
          <a:prstGeom prst="rect">
            <a:avLst/>
          </a:prstGeom>
        </p:spPr>
      </p:pic>
      <p:pic>
        <p:nvPicPr>
          <p:cNvPr id="14" name="圖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31064" y="5560219"/>
            <a:ext cx="674415" cy="320716"/>
          </a:xfrm>
          <a:prstGeom prst="rect">
            <a:avLst/>
          </a:prstGeom>
        </p:spPr>
      </p:pic>
      <p:cxnSp>
        <p:nvCxnSpPr>
          <p:cNvPr id="15" name="直線單箭頭接點 14"/>
          <p:cNvCxnSpPr>
            <a:stCxn id="14" idx="0"/>
          </p:cNvCxnSpPr>
          <p:nvPr/>
        </p:nvCxnSpPr>
        <p:spPr>
          <a:xfrm flipV="1">
            <a:off x="768272" y="5403221"/>
            <a:ext cx="108347" cy="1569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文字方塊 27"/>
          <p:cNvSpPr txBox="1"/>
          <p:nvPr/>
        </p:nvSpPr>
        <p:spPr>
          <a:xfrm>
            <a:off x="1279444" y="5455908"/>
            <a:ext cx="733425" cy="323165"/>
          </a:xfrm>
          <a:prstGeom prst="rect">
            <a:avLst/>
          </a:prstGeom>
          <a:noFill/>
        </p:spPr>
        <p:txBody>
          <a:bodyPr wrap="square" rtlCol="0">
            <a:spAutoFit/>
          </a:bodyPr>
          <a:lstStyle/>
          <a:p>
            <a:pPr defTabSz="342900"/>
            <a:r>
              <a:rPr lang="en-US" altLang="zh-TW" sz="1500" dirty="0"/>
              <a:t>Client</a:t>
            </a:r>
            <a:endParaRPr lang="zh-TW" altLang="en-US" sz="1500" dirty="0"/>
          </a:p>
        </p:txBody>
      </p:sp>
      <p:sp>
        <p:nvSpPr>
          <p:cNvPr id="29" name="文字方塊 28"/>
          <p:cNvSpPr txBox="1"/>
          <p:nvPr/>
        </p:nvSpPr>
        <p:spPr>
          <a:xfrm>
            <a:off x="5865430" y="1410727"/>
            <a:ext cx="1266941" cy="323165"/>
          </a:xfrm>
          <a:prstGeom prst="rect">
            <a:avLst/>
          </a:prstGeom>
          <a:noFill/>
        </p:spPr>
        <p:txBody>
          <a:bodyPr wrap="square" rtlCol="0">
            <a:spAutoFit/>
          </a:bodyPr>
          <a:lstStyle/>
          <a:p>
            <a:pPr defTabSz="342900"/>
            <a:r>
              <a:rPr lang="en-US" altLang="zh-TW" sz="1500" b="1" dirty="0"/>
              <a:t>App. Server</a:t>
            </a:r>
          </a:p>
        </p:txBody>
      </p:sp>
      <p:sp>
        <p:nvSpPr>
          <p:cNvPr id="30" name="文字方塊 29"/>
          <p:cNvSpPr txBox="1"/>
          <p:nvPr/>
        </p:nvSpPr>
        <p:spPr>
          <a:xfrm>
            <a:off x="5443479" y="1804764"/>
            <a:ext cx="1428058" cy="323165"/>
          </a:xfrm>
          <a:prstGeom prst="rect">
            <a:avLst/>
          </a:prstGeom>
          <a:noFill/>
        </p:spPr>
        <p:txBody>
          <a:bodyPr wrap="square" rtlCol="0">
            <a:spAutoFit/>
          </a:bodyPr>
          <a:lstStyle/>
          <a:p>
            <a:pPr defTabSz="342900"/>
            <a:r>
              <a:rPr lang="en-US" altLang="zh-TW" sz="1500" dirty="0" err="1"/>
              <a:t>oCTS</a:t>
            </a:r>
            <a:r>
              <a:rPr lang="en-US" altLang="zh-TW" sz="1500" dirty="0"/>
              <a:t> Server</a:t>
            </a:r>
          </a:p>
        </p:txBody>
      </p:sp>
      <p:sp>
        <p:nvSpPr>
          <p:cNvPr id="31" name="文字方塊 30"/>
          <p:cNvSpPr txBox="1"/>
          <p:nvPr/>
        </p:nvSpPr>
        <p:spPr>
          <a:xfrm>
            <a:off x="539552" y="4371358"/>
            <a:ext cx="733425" cy="300082"/>
          </a:xfrm>
          <a:prstGeom prst="rect">
            <a:avLst/>
          </a:prstGeom>
          <a:noFill/>
        </p:spPr>
        <p:txBody>
          <a:bodyPr wrap="square" rtlCol="0">
            <a:spAutoFit/>
          </a:bodyPr>
          <a:lstStyle/>
          <a:p>
            <a:pPr defTabSz="342900"/>
            <a:r>
              <a:rPr lang="en-US" altLang="zh-TW" sz="1350" dirty="0"/>
              <a:t>Router</a:t>
            </a:r>
            <a:endParaRPr lang="zh-TW" altLang="en-US" sz="1350" dirty="0"/>
          </a:p>
        </p:txBody>
      </p:sp>
      <p:sp>
        <p:nvSpPr>
          <p:cNvPr id="32" name="文字方塊 31"/>
          <p:cNvSpPr txBox="1"/>
          <p:nvPr/>
        </p:nvSpPr>
        <p:spPr>
          <a:xfrm>
            <a:off x="1763688" y="4113406"/>
            <a:ext cx="733425" cy="300082"/>
          </a:xfrm>
          <a:prstGeom prst="rect">
            <a:avLst/>
          </a:prstGeom>
          <a:noFill/>
        </p:spPr>
        <p:txBody>
          <a:bodyPr wrap="square" rtlCol="0">
            <a:spAutoFit/>
          </a:bodyPr>
          <a:lstStyle/>
          <a:p>
            <a:pPr defTabSz="342900"/>
            <a:r>
              <a:rPr lang="en-US" altLang="zh-TW" sz="1350" dirty="0"/>
              <a:t>ISP</a:t>
            </a:r>
            <a:endParaRPr lang="zh-TW" altLang="en-US" sz="1350" dirty="0"/>
          </a:p>
        </p:txBody>
      </p:sp>
      <p:sp>
        <p:nvSpPr>
          <p:cNvPr id="33" name="文字方塊 32"/>
          <p:cNvSpPr txBox="1"/>
          <p:nvPr/>
        </p:nvSpPr>
        <p:spPr>
          <a:xfrm>
            <a:off x="2627784" y="3412231"/>
            <a:ext cx="733425" cy="300082"/>
          </a:xfrm>
          <a:prstGeom prst="rect">
            <a:avLst/>
          </a:prstGeom>
          <a:noFill/>
        </p:spPr>
        <p:txBody>
          <a:bodyPr wrap="square" rtlCol="0">
            <a:spAutoFit/>
          </a:bodyPr>
          <a:lstStyle/>
          <a:p>
            <a:pPr defTabSz="342900"/>
            <a:r>
              <a:rPr lang="en-US" altLang="zh-TW" sz="1350" dirty="0"/>
              <a:t>Proxy</a:t>
            </a:r>
            <a:endParaRPr lang="zh-TW" altLang="en-US" sz="1350" dirty="0"/>
          </a:p>
        </p:txBody>
      </p:sp>
      <p:sp>
        <p:nvSpPr>
          <p:cNvPr id="34" name="文字方塊 33"/>
          <p:cNvSpPr txBox="1"/>
          <p:nvPr/>
        </p:nvSpPr>
        <p:spPr>
          <a:xfrm>
            <a:off x="3635896" y="2947434"/>
            <a:ext cx="733425" cy="300082"/>
          </a:xfrm>
          <a:prstGeom prst="rect">
            <a:avLst/>
          </a:prstGeom>
          <a:noFill/>
        </p:spPr>
        <p:txBody>
          <a:bodyPr wrap="square" rtlCol="0">
            <a:spAutoFit/>
          </a:bodyPr>
          <a:lstStyle/>
          <a:p>
            <a:pPr defTabSz="342900"/>
            <a:r>
              <a:rPr lang="en-US" altLang="zh-TW" sz="1350" dirty="0"/>
              <a:t>DNS</a:t>
            </a:r>
            <a:endParaRPr lang="zh-TW" altLang="en-US" sz="1350" dirty="0"/>
          </a:p>
        </p:txBody>
      </p:sp>
      <p:sp>
        <p:nvSpPr>
          <p:cNvPr id="37" name="文字方塊 36"/>
          <p:cNvSpPr txBox="1"/>
          <p:nvPr/>
        </p:nvSpPr>
        <p:spPr>
          <a:xfrm>
            <a:off x="1267759" y="5673406"/>
            <a:ext cx="1912528" cy="553998"/>
          </a:xfrm>
          <a:prstGeom prst="rect">
            <a:avLst/>
          </a:prstGeom>
          <a:noFill/>
        </p:spPr>
        <p:txBody>
          <a:bodyPr wrap="square" rtlCol="0">
            <a:spAutoFit/>
          </a:bodyPr>
          <a:lstStyle/>
          <a:p>
            <a:pPr defTabSz="342900"/>
            <a:r>
              <a:rPr lang="en-US" altLang="zh-TW" sz="1500" b="1" dirty="0" err="1"/>
              <a:t>oCKS</a:t>
            </a:r>
            <a:r>
              <a:rPr lang="en-US" altLang="zh-TW" sz="1500" b="1" dirty="0"/>
              <a:t> Protects Zone</a:t>
            </a:r>
            <a:endParaRPr lang="zh-TW" altLang="en-US" sz="1500" b="1" dirty="0"/>
          </a:p>
        </p:txBody>
      </p:sp>
      <p:sp>
        <p:nvSpPr>
          <p:cNvPr id="39" name="文字方塊 38"/>
          <p:cNvSpPr txBox="1"/>
          <p:nvPr/>
        </p:nvSpPr>
        <p:spPr>
          <a:xfrm>
            <a:off x="6000721" y="2929758"/>
            <a:ext cx="1930076" cy="323165"/>
          </a:xfrm>
          <a:prstGeom prst="rect">
            <a:avLst/>
          </a:prstGeom>
          <a:noFill/>
          <a:effectLst/>
        </p:spPr>
        <p:txBody>
          <a:bodyPr wrap="square" rtlCol="0">
            <a:spAutoFit/>
          </a:bodyPr>
          <a:lstStyle/>
          <a:p>
            <a:pPr defTabSz="342900"/>
            <a:r>
              <a:rPr lang="en-US" altLang="zh-TW" sz="1500" b="1" dirty="0" err="1"/>
              <a:t>oCTS</a:t>
            </a:r>
            <a:r>
              <a:rPr lang="en-US" altLang="zh-TW" sz="1500" b="1" dirty="0"/>
              <a:t> Protect Zone</a:t>
            </a:r>
            <a:endParaRPr lang="zh-TW" altLang="en-US" sz="1500" b="1" dirty="0"/>
          </a:p>
        </p:txBody>
      </p:sp>
      <p:sp>
        <p:nvSpPr>
          <p:cNvPr id="40" name="文字方塊 39"/>
          <p:cNvSpPr txBox="1"/>
          <p:nvPr/>
        </p:nvSpPr>
        <p:spPr>
          <a:xfrm>
            <a:off x="3157682" y="5300523"/>
            <a:ext cx="4369817" cy="715581"/>
          </a:xfrm>
          <a:prstGeom prst="rect">
            <a:avLst/>
          </a:prstGeom>
          <a:noFill/>
        </p:spPr>
        <p:txBody>
          <a:bodyPr wrap="square" rtlCol="0">
            <a:spAutoFit/>
          </a:bodyPr>
          <a:lstStyle/>
          <a:p>
            <a:pPr defTabSz="342900"/>
            <a:r>
              <a:rPr lang="en-US" altLang="zh-TW" sz="1350" dirty="0">
                <a:solidFill>
                  <a:srgbClr val="0070C0"/>
                </a:solidFill>
              </a:rPr>
              <a:t>Risks:</a:t>
            </a:r>
          </a:p>
          <a:p>
            <a:pPr defTabSz="342900"/>
            <a:r>
              <a:rPr lang="en-US" altLang="zh-TW" sz="1350" dirty="0" err="1">
                <a:solidFill>
                  <a:srgbClr val="0070C0"/>
                </a:solidFill>
              </a:rPr>
              <a:t>Keylogger</a:t>
            </a:r>
            <a:r>
              <a:rPr lang="en-US" altLang="zh-TW" sz="1350" dirty="0">
                <a:solidFill>
                  <a:srgbClr val="0070C0"/>
                </a:solidFill>
              </a:rPr>
              <a:t>, cookie, clipboard, screen logger,…, </a:t>
            </a:r>
          </a:p>
          <a:p>
            <a:pPr defTabSz="342900"/>
            <a:r>
              <a:rPr lang="en-US" altLang="zh-TW" sz="1350" dirty="0">
                <a:solidFill>
                  <a:srgbClr val="0070C0"/>
                </a:solidFill>
              </a:rPr>
              <a:t>Proxy, DNS Setting</a:t>
            </a:r>
            <a:endParaRPr lang="zh-TW" altLang="en-US" sz="1350" dirty="0">
              <a:solidFill>
                <a:srgbClr val="0070C0"/>
              </a:solidFill>
            </a:endParaRPr>
          </a:p>
        </p:txBody>
      </p:sp>
      <p:sp>
        <p:nvSpPr>
          <p:cNvPr id="43" name="文字方塊 42"/>
          <p:cNvSpPr txBox="1"/>
          <p:nvPr/>
        </p:nvSpPr>
        <p:spPr>
          <a:xfrm rot="19822703">
            <a:off x="2483007" y="3912824"/>
            <a:ext cx="2766862" cy="300082"/>
          </a:xfrm>
          <a:prstGeom prst="rect">
            <a:avLst/>
          </a:prstGeom>
          <a:noFill/>
        </p:spPr>
        <p:txBody>
          <a:bodyPr wrap="square" rtlCol="0">
            <a:spAutoFit/>
          </a:bodyPr>
          <a:lstStyle/>
          <a:p>
            <a:pPr defTabSz="342900"/>
            <a:r>
              <a:rPr lang="en-US" altLang="zh-TW" sz="1350" b="1" dirty="0">
                <a:solidFill>
                  <a:srgbClr val="E76618">
                    <a:lumMod val="60000"/>
                    <a:lumOff val="40000"/>
                  </a:srgbClr>
                </a:solidFill>
              </a:rPr>
              <a:t>SSL Protect Segmentations</a:t>
            </a:r>
            <a:endParaRPr lang="zh-TW" altLang="en-US" sz="1350" b="1" dirty="0">
              <a:solidFill>
                <a:srgbClr val="E76618">
                  <a:lumMod val="60000"/>
                  <a:lumOff val="40000"/>
                </a:srgbClr>
              </a:solidFill>
            </a:endParaRPr>
          </a:p>
        </p:txBody>
      </p:sp>
      <p:sp>
        <p:nvSpPr>
          <p:cNvPr id="45" name="文字方塊 44"/>
          <p:cNvSpPr txBox="1"/>
          <p:nvPr/>
        </p:nvSpPr>
        <p:spPr>
          <a:xfrm>
            <a:off x="2040405" y="2215645"/>
            <a:ext cx="733425" cy="507831"/>
          </a:xfrm>
          <a:prstGeom prst="rect">
            <a:avLst/>
          </a:prstGeom>
          <a:noFill/>
        </p:spPr>
        <p:txBody>
          <a:bodyPr wrap="square" rtlCol="0">
            <a:spAutoFit/>
          </a:bodyPr>
          <a:lstStyle/>
          <a:p>
            <a:pPr defTabSz="342900"/>
            <a:r>
              <a:rPr lang="en-US" altLang="zh-TW" sz="1350" dirty="0">
                <a:solidFill>
                  <a:srgbClr val="FF0000"/>
                </a:solidFill>
              </a:rPr>
              <a:t>Fake</a:t>
            </a:r>
          </a:p>
          <a:p>
            <a:pPr defTabSz="342900"/>
            <a:r>
              <a:rPr lang="en-US" altLang="zh-TW" sz="1350" dirty="0">
                <a:solidFill>
                  <a:srgbClr val="FF0000"/>
                </a:solidFill>
              </a:rPr>
              <a:t>Proxy</a:t>
            </a:r>
            <a:endParaRPr lang="zh-TW" altLang="en-US" sz="1350" dirty="0">
              <a:solidFill>
                <a:srgbClr val="FF0000"/>
              </a:solidFill>
            </a:endParaRPr>
          </a:p>
        </p:txBody>
      </p:sp>
      <p:pic>
        <p:nvPicPr>
          <p:cNvPr id="46" name="圖片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0396" y="1997809"/>
            <a:ext cx="779636" cy="584727"/>
          </a:xfrm>
          <a:prstGeom prst="rect">
            <a:avLst/>
          </a:prstGeom>
        </p:spPr>
      </p:pic>
      <p:sp>
        <p:nvSpPr>
          <p:cNvPr id="47" name="文字方塊 46"/>
          <p:cNvSpPr txBox="1"/>
          <p:nvPr/>
        </p:nvSpPr>
        <p:spPr>
          <a:xfrm>
            <a:off x="3111130" y="2001292"/>
            <a:ext cx="733425" cy="507831"/>
          </a:xfrm>
          <a:prstGeom prst="rect">
            <a:avLst/>
          </a:prstGeom>
          <a:noFill/>
        </p:spPr>
        <p:txBody>
          <a:bodyPr wrap="square" rtlCol="0">
            <a:spAutoFit/>
          </a:bodyPr>
          <a:lstStyle/>
          <a:p>
            <a:pPr defTabSz="342900"/>
            <a:r>
              <a:rPr lang="en-US" altLang="zh-TW" sz="1350" dirty="0">
                <a:solidFill>
                  <a:srgbClr val="FF0000"/>
                </a:solidFill>
              </a:rPr>
              <a:t>Fake</a:t>
            </a:r>
          </a:p>
          <a:p>
            <a:pPr defTabSz="342900"/>
            <a:r>
              <a:rPr lang="en-US" altLang="zh-TW" sz="1350" dirty="0">
                <a:solidFill>
                  <a:srgbClr val="FF0000"/>
                </a:solidFill>
              </a:rPr>
              <a:t>DNS</a:t>
            </a:r>
            <a:endParaRPr lang="zh-TW" altLang="en-US" sz="1350" dirty="0">
              <a:solidFill>
                <a:srgbClr val="FF0000"/>
              </a:solidFill>
            </a:endParaRPr>
          </a:p>
        </p:txBody>
      </p:sp>
      <p:cxnSp>
        <p:nvCxnSpPr>
          <p:cNvPr id="50" name="直線接點 49"/>
          <p:cNvCxnSpPr/>
          <p:nvPr/>
        </p:nvCxnSpPr>
        <p:spPr>
          <a:xfrm>
            <a:off x="3883629" y="2416724"/>
            <a:ext cx="783466" cy="726463"/>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橢圓 58"/>
          <p:cNvSpPr/>
          <p:nvPr/>
        </p:nvSpPr>
        <p:spPr>
          <a:xfrm>
            <a:off x="233363" y="4773785"/>
            <a:ext cx="1143800" cy="1184103"/>
          </a:xfrm>
          <a:prstGeom prst="ellipse">
            <a:avLst/>
          </a:prstGeom>
          <a:solidFill>
            <a:srgbClr val="00B050">
              <a:alpha val="21961"/>
            </a:srgbClr>
          </a:solid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sp>
        <p:nvSpPr>
          <p:cNvPr id="63" name="文字方塊 62"/>
          <p:cNvSpPr txBox="1"/>
          <p:nvPr/>
        </p:nvSpPr>
        <p:spPr>
          <a:xfrm>
            <a:off x="1016158" y="2545422"/>
            <a:ext cx="1266562" cy="507831"/>
          </a:xfrm>
          <a:prstGeom prst="rect">
            <a:avLst/>
          </a:prstGeom>
          <a:noFill/>
        </p:spPr>
        <p:txBody>
          <a:bodyPr wrap="square" rtlCol="0">
            <a:spAutoFit/>
          </a:bodyPr>
          <a:lstStyle/>
          <a:p>
            <a:pPr defTabSz="342900"/>
            <a:r>
              <a:rPr lang="en-US" altLang="zh-TW" sz="1350" dirty="0">
                <a:solidFill>
                  <a:srgbClr val="FF0000"/>
                </a:solidFill>
              </a:rPr>
              <a:t>Government</a:t>
            </a:r>
          </a:p>
          <a:p>
            <a:pPr defTabSz="342900"/>
            <a:r>
              <a:rPr lang="en-US" altLang="zh-TW" sz="1350" dirty="0">
                <a:solidFill>
                  <a:srgbClr val="FF0000"/>
                </a:solidFill>
              </a:rPr>
              <a:t>monitoring</a:t>
            </a:r>
            <a:endParaRPr lang="zh-TW" altLang="en-US" sz="1350" dirty="0">
              <a:solidFill>
                <a:srgbClr val="FF0000"/>
              </a:solidFill>
            </a:endParaRPr>
          </a:p>
        </p:txBody>
      </p:sp>
      <p:pic>
        <p:nvPicPr>
          <p:cNvPr id="64" name="圖片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6371" y="3099167"/>
            <a:ext cx="616498" cy="461963"/>
          </a:xfrm>
          <a:prstGeom prst="rect">
            <a:avLst/>
          </a:prstGeom>
        </p:spPr>
      </p:pic>
      <p:cxnSp>
        <p:nvCxnSpPr>
          <p:cNvPr id="61" name="直線接點 60"/>
          <p:cNvCxnSpPr>
            <a:endCxn id="71" idx="1"/>
          </p:cNvCxnSpPr>
          <p:nvPr/>
        </p:nvCxnSpPr>
        <p:spPr>
          <a:xfrm>
            <a:off x="1944442" y="3314053"/>
            <a:ext cx="852673" cy="879662"/>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直線接點 64"/>
          <p:cNvCxnSpPr/>
          <p:nvPr/>
        </p:nvCxnSpPr>
        <p:spPr>
          <a:xfrm>
            <a:off x="826426" y="4054079"/>
            <a:ext cx="453018" cy="408546"/>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7" name="圖片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307" y="3314806"/>
            <a:ext cx="1257252" cy="707153"/>
          </a:xfrm>
          <a:prstGeom prst="rect">
            <a:avLst/>
          </a:prstGeom>
        </p:spPr>
      </p:pic>
      <p:sp>
        <p:nvSpPr>
          <p:cNvPr id="68" name="文字方塊 67"/>
          <p:cNvSpPr txBox="1"/>
          <p:nvPr/>
        </p:nvSpPr>
        <p:spPr>
          <a:xfrm>
            <a:off x="-5315" y="2843560"/>
            <a:ext cx="1395835" cy="507831"/>
          </a:xfrm>
          <a:prstGeom prst="rect">
            <a:avLst/>
          </a:prstGeom>
          <a:noFill/>
        </p:spPr>
        <p:txBody>
          <a:bodyPr wrap="square" rtlCol="0">
            <a:spAutoFit/>
          </a:bodyPr>
          <a:lstStyle/>
          <a:p>
            <a:pPr defTabSz="342900"/>
            <a:r>
              <a:rPr lang="en-US" altLang="zh-TW" sz="1350" dirty="0">
                <a:solidFill>
                  <a:srgbClr val="FF0000"/>
                </a:solidFill>
              </a:rPr>
              <a:t>Hacker C&amp;C (Intranet, </a:t>
            </a:r>
            <a:r>
              <a:rPr lang="en-US" altLang="zh-TW" sz="1350" dirty="0" err="1">
                <a:solidFill>
                  <a:srgbClr val="FF0000"/>
                </a:solidFill>
              </a:rPr>
              <a:t>Wifi</a:t>
            </a:r>
            <a:r>
              <a:rPr lang="en-US" altLang="zh-TW" sz="1350" dirty="0">
                <a:solidFill>
                  <a:srgbClr val="FF0000"/>
                </a:solidFill>
              </a:rPr>
              <a:t>)</a:t>
            </a:r>
            <a:endParaRPr lang="zh-TW" altLang="en-US" sz="1350" dirty="0">
              <a:solidFill>
                <a:srgbClr val="FF0000"/>
              </a:solidFill>
            </a:endParaRPr>
          </a:p>
        </p:txBody>
      </p:sp>
      <p:cxnSp>
        <p:nvCxnSpPr>
          <p:cNvPr id="81" name="直線接點 80"/>
          <p:cNvCxnSpPr>
            <a:endCxn id="62" idx="1"/>
          </p:cNvCxnSpPr>
          <p:nvPr/>
        </p:nvCxnSpPr>
        <p:spPr>
          <a:xfrm>
            <a:off x="4579738" y="2066974"/>
            <a:ext cx="734943" cy="741716"/>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2" name="文字方塊 81"/>
          <p:cNvSpPr txBox="1"/>
          <p:nvPr/>
        </p:nvSpPr>
        <p:spPr>
          <a:xfrm>
            <a:off x="4604152" y="1771482"/>
            <a:ext cx="895100" cy="507831"/>
          </a:xfrm>
          <a:prstGeom prst="rect">
            <a:avLst/>
          </a:prstGeom>
          <a:noFill/>
        </p:spPr>
        <p:txBody>
          <a:bodyPr wrap="square" rtlCol="0">
            <a:spAutoFit/>
          </a:bodyPr>
          <a:lstStyle/>
          <a:p>
            <a:pPr defTabSz="342900"/>
            <a:r>
              <a:rPr lang="en-US" altLang="zh-TW" sz="1350" dirty="0">
                <a:solidFill>
                  <a:srgbClr val="FF0000"/>
                </a:solidFill>
              </a:rPr>
              <a:t>Backbone</a:t>
            </a:r>
          </a:p>
        </p:txBody>
      </p:sp>
      <p:pic>
        <p:nvPicPr>
          <p:cNvPr id="48" name="圖片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9521" y="3370581"/>
            <a:ext cx="822785" cy="731364"/>
          </a:xfrm>
          <a:prstGeom prst="rect">
            <a:avLst/>
          </a:prstGeom>
        </p:spPr>
      </p:pic>
      <p:sp>
        <p:nvSpPr>
          <p:cNvPr id="51" name="文字方塊 50"/>
          <p:cNvSpPr txBox="1"/>
          <p:nvPr/>
        </p:nvSpPr>
        <p:spPr>
          <a:xfrm>
            <a:off x="6593981" y="3614578"/>
            <a:ext cx="2518958" cy="507831"/>
          </a:xfrm>
          <a:prstGeom prst="rect">
            <a:avLst/>
          </a:prstGeom>
          <a:noFill/>
        </p:spPr>
        <p:txBody>
          <a:bodyPr wrap="square" rtlCol="0">
            <a:spAutoFit/>
          </a:bodyPr>
          <a:lstStyle/>
          <a:p>
            <a:pPr defTabSz="342900"/>
            <a:r>
              <a:rPr lang="en-US" altLang="zh-TW" sz="1350" dirty="0">
                <a:solidFill>
                  <a:srgbClr val="FF0000"/>
                </a:solidFill>
              </a:rPr>
              <a:t>Fake App. Server</a:t>
            </a:r>
          </a:p>
          <a:p>
            <a:pPr defTabSz="342900"/>
            <a:r>
              <a:rPr lang="en-US" altLang="zh-TW" sz="1350" dirty="0">
                <a:solidFill>
                  <a:srgbClr val="FF0000"/>
                </a:solidFill>
              </a:rPr>
              <a:t>(phishing, pharming websites)</a:t>
            </a:r>
          </a:p>
        </p:txBody>
      </p:sp>
      <p:cxnSp>
        <p:nvCxnSpPr>
          <p:cNvPr id="52" name="直線接點 51"/>
          <p:cNvCxnSpPr>
            <a:stCxn id="62" idx="5"/>
          </p:cNvCxnSpPr>
          <p:nvPr/>
        </p:nvCxnSpPr>
        <p:spPr>
          <a:xfrm>
            <a:off x="5456121" y="2947434"/>
            <a:ext cx="530254" cy="518702"/>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0" name="橢圓 69"/>
          <p:cNvSpPr/>
          <p:nvPr/>
        </p:nvSpPr>
        <p:spPr>
          <a:xfrm>
            <a:off x="1246970" y="4438750"/>
            <a:ext cx="200025" cy="1962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a:solidFill>
                  <a:prstClr val="white"/>
                </a:solidFill>
              </a:rPr>
              <a:t>3</a:t>
            </a:r>
            <a:endParaRPr lang="zh-TW" altLang="en-US" sz="1350" dirty="0">
              <a:solidFill>
                <a:prstClr val="white"/>
              </a:solidFill>
            </a:endParaRPr>
          </a:p>
        </p:txBody>
      </p:sp>
      <p:sp>
        <p:nvSpPr>
          <p:cNvPr id="72" name="橢圓 71"/>
          <p:cNvSpPr/>
          <p:nvPr/>
        </p:nvSpPr>
        <p:spPr>
          <a:xfrm>
            <a:off x="1116032" y="5093666"/>
            <a:ext cx="200025" cy="1962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a:solidFill>
                  <a:prstClr val="white"/>
                </a:solidFill>
              </a:rPr>
              <a:t>2</a:t>
            </a:r>
            <a:endParaRPr lang="zh-TW" altLang="en-US" sz="1350" dirty="0">
              <a:solidFill>
                <a:prstClr val="white"/>
              </a:solidFill>
            </a:endParaRPr>
          </a:p>
        </p:txBody>
      </p:sp>
      <p:sp>
        <p:nvSpPr>
          <p:cNvPr id="73" name="橢圓 72"/>
          <p:cNvSpPr/>
          <p:nvPr/>
        </p:nvSpPr>
        <p:spPr>
          <a:xfrm>
            <a:off x="839512" y="5278251"/>
            <a:ext cx="200025" cy="1962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a:solidFill>
                  <a:prstClr val="white"/>
                </a:solidFill>
              </a:rPr>
              <a:t>1</a:t>
            </a:r>
            <a:endParaRPr lang="zh-TW" altLang="en-US" sz="1350" dirty="0">
              <a:solidFill>
                <a:prstClr val="white"/>
              </a:solidFill>
            </a:endParaRPr>
          </a:p>
        </p:txBody>
      </p:sp>
      <p:cxnSp>
        <p:nvCxnSpPr>
          <p:cNvPr id="8" name="直線單箭頭接點 7"/>
          <p:cNvCxnSpPr/>
          <p:nvPr/>
        </p:nvCxnSpPr>
        <p:spPr>
          <a:xfrm flipV="1">
            <a:off x="1340634" y="1960242"/>
            <a:ext cx="5663962" cy="3177332"/>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橢圓 70"/>
          <p:cNvSpPr/>
          <p:nvPr/>
        </p:nvSpPr>
        <p:spPr>
          <a:xfrm>
            <a:off x="2767822" y="4164979"/>
            <a:ext cx="200025" cy="1962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a:solidFill>
                  <a:prstClr val="white"/>
                </a:solidFill>
              </a:rPr>
              <a:t>4</a:t>
            </a:r>
            <a:endParaRPr lang="zh-TW" altLang="en-US" sz="1350" dirty="0">
              <a:solidFill>
                <a:prstClr val="white"/>
              </a:solidFill>
            </a:endParaRPr>
          </a:p>
        </p:txBody>
      </p:sp>
      <p:sp>
        <p:nvSpPr>
          <p:cNvPr id="66" name="橢圓 65"/>
          <p:cNvSpPr/>
          <p:nvPr/>
        </p:nvSpPr>
        <p:spPr>
          <a:xfrm>
            <a:off x="3775438" y="3622020"/>
            <a:ext cx="200025" cy="1962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a:solidFill>
                  <a:prstClr val="white"/>
                </a:solidFill>
              </a:rPr>
              <a:t>5</a:t>
            </a:r>
            <a:endParaRPr lang="zh-TW" altLang="en-US" sz="1350" dirty="0">
              <a:solidFill>
                <a:prstClr val="white"/>
              </a:solidFill>
            </a:endParaRPr>
          </a:p>
        </p:txBody>
      </p:sp>
      <p:sp>
        <p:nvSpPr>
          <p:cNvPr id="62" name="橢圓 61"/>
          <p:cNvSpPr/>
          <p:nvPr/>
        </p:nvSpPr>
        <p:spPr>
          <a:xfrm>
            <a:off x="5285388" y="2779955"/>
            <a:ext cx="200025" cy="1962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a:solidFill>
                  <a:prstClr val="white"/>
                </a:solidFill>
              </a:rPr>
              <a:t>8</a:t>
            </a:r>
            <a:endParaRPr lang="zh-TW" altLang="en-US" sz="1350" dirty="0">
              <a:solidFill>
                <a:prstClr val="white"/>
              </a:solidFill>
            </a:endParaRPr>
          </a:p>
        </p:txBody>
      </p:sp>
      <p:sp>
        <p:nvSpPr>
          <p:cNvPr id="58" name="橢圓 57"/>
          <p:cNvSpPr/>
          <p:nvPr/>
        </p:nvSpPr>
        <p:spPr>
          <a:xfrm>
            <a:off x="6546980" y="2079496"/>
            <a:ext cx="200025" cy="1962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a:solidFill>
                  <a:prstClr val="white"/>
                </a:solidFill>
              </a:rPr>
              <a:t>9</a:t>
            </a:r>
            <a:endParaRPr lang="zh-TW" altLang="en-US" sz="1350" dirty="0">
              <a:solidFill>
                <a:prstClr val="white"/>
              </a:solidFill>
            </a:endParaRPr>
          </a:p>
        </p:txBody>
      </p:sp>
      <p:sp>
        <p:nvSpPr>
          <p:cNvPr id="60" name="橢圓 59"/>
          <p:cNvSpPr/>
          <p:nvPr/>
        </p:nvSpPr>
        <p:spPr>
          <a:xfrm>
            <a:off x="4652408" y="3141642"/>
            <a:ext cx="200025" cy="1962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a:solidFill>
                  <a:prstClr val="white"/>
                </a:solidFill>
              </a:rPr>
              <a:t>7</a:t>
            </a:r>
            <a:endParaRPr lang="zh-TW" altLang="en-US" sz="1350" dirty="0">
              <a:solidFill>
                <a:prstClr val="white"/>
              </a:solidFill>
            </a:endParaRPr>
          </a:p>
        </p:txBody>
      </p:sp>
      <p:pic>
        <p:nvPicPr>
          <p:cNvPr id="74" name="圖片 7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31553" y="4057160"/>
            <a:ext cx="1257252" cy="707153"/>
          </a:xfrm>
          <a:prstGeom prst="rect">
            <a:avLst/>
          </a:prstGeom>
        </p:spPr>
      </p:pic>
      <p:sp>
        <p:nvSpPr>
          <p:cNvPr id="75" name="文字方塊 74"/>
          <p:cNvSpPr txBox="1"/>
          <p:nvPr/>
        </p:nvSpPr>
        <p:spPr>
          <a:xfrm>
            <a:off x="4652979" y="4729057"/>
            <a:ext cx="2850695" cy="507831"/>
          </a:xfrm>
          <a:prstGeom prst="rect">
            <a:avLst/>
          </a:prstGeom>
          <a:noFill/>
        </p:spPr>
        <p:txBody>
          <a:bodyPr wrap="square" rtlCol="0">
            <a:spAutoFit/>
          </a:bodyPr>
          <a:lstStyle/>
          <a:p>
            <a:pPr defTabSz="342900"/>
            <a:r>
              <a:rPr lang="en-US" altLang="zh-TW" sz="1350" dirty="0">
                <a:solidFill>
                  <a:srgbClr val="FF0000"/>
                </a:solidFill>
              </a:rPr>
              <a:t>Hacker C&amp;C</a:t>
            </a:r>
          </a:p>
          <a:p>
            <a:pPr defTabSz="342900"/>
            <a:r>
              <a:rPr lang="en-US" altLang="zh-TW" sz="1350" dirty="0">
                <a:solidFill>
                  <a:srgbClr val="FF0000"/>
                </a:solidFill>
              </a:rPr>
              <a:t>(Internet Remote)</a:t>
            </a:r>
            <a:endParaRPr lang="zh-TW" altLang="en-US" sz="1350" dirty="0">
              <a:solidFill>
                <a:srgbClr val="FF0000"/>
              </a:solidFill>
            </a:endParaRPr>
          </a:p>
        </p:txBody>
      </p:sp>
      <p:cxnSp>
        <p:nvCxnSpPr>
          <p:cNvPr id="76" name="直線接點 75"/>
          <p:cNvCxnSpPr/>
          <p:nvPr/>
        </p:nvCxnSpPr>
        <p:spPr>
          <a:xfrm>
            <a:off x="4449480" y="3503298"/>
            <a:ext cx="547750" cy="556685"/>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3" name="橢圓 82"/>
          <p:cNvSpPr/>
          <p:nvPr/>
        </p:nvSpPr>
        <p:spPr>
          <a:xfrm>
            <a:off x="4262803" y="3327539"/>
            <a:ext cx="200025" cy="1962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a:solidFill>
                  <a:prstClr val="white"/>
                </a:solidFill>
              </a:rPr>
              <a:t>6</a:t>
            </a:r>
            <a:endParaRPr lang="zh-TW" altLang="en-US" sz="1350" dirty="0">
              <a:solidFill>
                <a:prstClr val="white"/>
              </a:solidFill>
            </a:endParaRPr>
          </a:p>
        </p:txBody>
      </p:sp>
      <p:sp>
        <p:nvSpPr>
          <p:cNvPr id="42" name="文字方塊 41"/>
          <p:cNvSpPr txBox="1"/>
          <p:nvPr/>
        </p:nvSpPr>
        <p:spPr>
          <a:xfrm>
            <a:off x="1393557" y="4700542"/>
            <a:ext cx="3593815" cy="300082"/>
          </a:xfrm>
          <a:prstGeom prst="rect">
            <a:avLst/>
          </a:prstGeom>
          <a:noFill/>
        </p:spPr>
        <p:txBody>
          <a:bodyPr wrap="square" rtlCol="0">
            <a:spAutoFit/>
          </a:bodyPr>
          <a:lstStyle/>
          <a:p>
            <a:pPr defTabSz="342900"/>
            <a:r>
              <a:rPr lang="en-US" altLang="zh-TW" sz="1350" dirty="0">
                <a:solidFill>
                  <a:srgbClr val="0070C0"/>
                </a:solidFill>
              </a:rPr>
              <a:t>Risks</a:t>
            </a:r>
            <a:r>
              <a:rPr lang="zh-TW" altLang="en-US" sz="1350" dirty="0">
                <a:solidFill>
                  <a:srgbClr val="0070C0"/>
                </a:solidFill>
              </a:rPr>
              <a:t>：</a:t>
            </a:r>
            <a:r>
              <a:rPr lang="en-US" altLang="zh-TW" sz="1350" dirty="0" err="1">
                <a:solidFill>
                  <a:srgbClr val="0070C0"/>
                </a:solidFill>
              </a:rPr>
              <a:t>WiFi</a:t>
            </a:r>
            <a:r>
              <a:rPr lang="en-US" altLang="zh-TW" sz="1350" dirty="0">
                <a:solidFill>
                  <a:srgbClr val="0070C0"/>
                </a:solidFill>
              </a:rPr>
              <a:t>, ARP, DNS, DHCP, backdoor…</a:t>
            </a:r>
            <a:endParaRPr lang="zh-TW" altLang="en-US" sz="1350" dirty="0">
              <a:solidFill>
                <a:srgbClr val="0070C0"/>
              </a:solidFill>
            </a:endParaRPr>
          </a:p>
        </p:txBody>
      </p:sp>
      <p:sp>
        <p:nvSpPr>
          <p:cNvPr id="84" name="文字方塊 83"/>
          <p:cNvSpPr txBox="1"/>
          <p:nvPr/>
        </p:nvSpPr>
        <p:spPr>
          <a:xfrm>
            <a:off x="1376745" y="5083618"/>
            <a:ext cx="3115312" cy="300082"/>
          </a:xfrm>
          <a:prstGeom prst="rect">
            <a:avLst/>
          </a:prstGeom>
          <a:noFill/>
        </p:spPr>
        <p:txBody>
          <a:bodyPr wrap="square" rtlCol="0">
            <a:spAutoFit/>
          </a:bodyPr>
          <a:lstStyle/>
          <a:p>
            <a:pPr defTabSz="342900"/>
            <a:r>
              <a:rPr lang="en-US" altLang="zh-TW" sz="1350" dirty="0">
                <a:solidFill>
                  <a:srgbClr val="0070C0"/>
                </a:solidFill>
              </a:rPr>
              <a:t>Risks</a:t>
            </a:r>
            <a:r>
              <a:rPr lang="zh-TW" altLang="en-US" sz="1350" dirty="0">
                <a:solidFill>
                  <a:srgbClr val="0070C0"/>
                </a:solidFill>
              </a:rPr>
              <a:t>：</a:t>
            </a:r>
            <a:r>
              <a:rPr lang="en-US" altLang="zh-TW" sz="1350" dirty="0">
                <a:solidFill>
                  <a:srgbClr val="0070C0"/>
                </a:solidFill>
              </a:rPr>
              <a:t>NDIS network monitor</a:t>
            </a:r>
            <a:endParaRPr lang="zh-TW" altLang="en-US" sz="1350" dirty="0">
              <a:solidFill>
                <a:srgbClr val="0070C0"/>
              </a:solidFill>
            </a:endParaRPr>
          </a:p>
        </p:txBody>
      </p:sp>
      <p:sp>
        <p:nvSpPr>
          <p:cNvPr id="77" name="橢圓 76"/>
          <p:cNvSpPr/>
          <p:nvPr/>
        </p:nvSpPr>
        <p:spPr>
          <a:xfrm>
            <a:off x="4379713" y="790679"/>
            <a:ext cx="200025" cy="1962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dirty="0">
              <a:solidFill>
                <a:prstClr val="white"/>
              </a:solidFill>
            </a:endParaRPr>
          </a:p>
        </p:txBody>
      </p:sp>
      <p:sp>
        <p:nvSpPr>
          <p:cNvPr id="78" name="文字方塊 77"/>
          <p:cNvSpPr txBox="1"/>
          <p:nvPr/>
        </p:nvSpPr>
        <p:spPr>
          <a:xfrm>
            <a:off x="6674894" y="2170134"/>
            <a:ext cx="1301948" cy="715581"/>
          </a:xfrm>
          <a:prstGeom prst="rect">
            <a:avLst/>
          </a:prstGeom>
          <a:noFill/>
        </p:spPr>
        <p:txBody>
          <a:bodyPr wrap="square" rtlCol="0">
            <a:spAutoFit/>
          </a:bodyPr>
          <a:lstStyle/>
          <a:p>
            <a:pPr defTabSz="342900"/>
            <a:r>
              <a:rPr lang="en-US" altLang="zh-TW" sz="1350" dirty="0">
                <a:solidFill>
                  <a:srgbClr val="FF0000"/>
                </a:solidFill>
              </a:rPr>
              <a:t>VPN,</a:t>
            </a:r>
          </a:p>
          <a:p>
            <a:pPr defTabSz="342900"/>
            <a:r>
              <a:rPr lang="en-US" altLang="zh-TW" sz="1350" dirty="0">
                <a:solidFill>
                  <a:srgbClr val="FF0000"/>
                </a:solidFill>
              </a:rPr>
              <a:t>Cable,</a:t>
            </a:r>
          </a:p>
          <a:p>
            <a:pPr defTabSz="342900"/>
            <a:r>
              <a:rPr lang="en-US" altLang="zh-TW" sz="1350" dirty="0">
                <a:solidFill>
                  <a:srgbClr val="FF0000"/>
                </a:solidFill>
              </a:rPr>
              <a:t>LAN</a:t>
            </a:r>
          </a:p>
        </p:txBody>
      </p:sp>
    </p:spTree>
    <p:extLst>
      <p:ext uri="{BB962C8B-B14F-4D97-AF65-F5344CB8AC3E}">
        <p14:creationId xmlns:p14="http://schemas.microsoft.com/office/powerpoint/2010/main" val="10093912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ctrTitle"/>
          </p:nvPr>
        </p:nvSpPr>
        <p:spPr>
          <a:xfrm>
            <a:off x="899592" y="2996952"/>
            <a:ext cx="6189213" cy="2178050"/>
          </a:xfrm>
        </p:spPr>
        <p:txBody>
          <a:bodyPr/>
          <a:lstStyle/>
          <a:p>
            <a:pPr algn="l"/>
            <a:r>
              <a:rPr lang="en-US" altLang="zh-TW" sz="5400" b="1" dirty="0" smtClean="0">
                <a:solidFill>
                  <a:schemeClr val="tx1"/>
                </a:solidFill>
              </a:rPr>
              <a:t>How to</a:t>
            </a:r>
            <a:br>
              <a:rPr lang="en-US" altLang="zh-TW" sz="5400" b="1" dirty="0" smtClean="0">
                <a:solidFill>
                  <a:schemeClr val="tx1"/>
                </a:solidFill>
              </a:rPr>
            </a:br>
            <a:r>
              <a:rPr lang="en-US" altLang="zh-TW" sz="8800" b="1" dirty="0" smtClean="0">
                <a:solidFill>
                  <a:schemeClr val="tx1"/>
                </a:solidFill>
              </a:rPr>
              <a:t>Proactive </a:t>
            </a:r>
            <a:r>
              <a:rPr lang="en-US" altLang="zh-TW" sz="5400" b="1" dirty="0" smtClean="0">
                <a:solidFill>
                  <a:schemeClr val="tx1"/>
                </a:solidFill>
              </a:rPr>
              <a:t/>
            </a:r>
            <a:br>
              <a:rPr lang="en-US" altLang="zh-TW" sz="5400" b="1" dirty="0" smtClean="0">
                <a:solidFill>
                  <a:schemeClr val="tx1"/>
                </a:solidFill>
              </a:rPr>
            </a:br>
            <a:r>
              <a:rPr lang="en-US" altLang="zh-TW" sz="5400" b="1" dirty="0" smtClean="0">
                <a:solidFill>
                  <a:schemeClr val="tx1"/>
                </a:solidFill>
              </a:rPr>
              <a:t>Protect Your IPs in Servers</a:t>
            </a:r>
            <a:endParaRPr lang="zh-TW" altLang="en-US" sz="5400" b="1" dirty="0">
              <a:solidFill>
                <a:schemeClr val="tx1"/>
              </a:solidFill>
            </a:endParaRPr>
          </a:p>
        </p:txBody>
      </p:sp>
      <p:sp>
        <p:nvSpPr>
          <p:cNvPr id="5" name="投影片編號版面配置區 4"/>
          <p:cNvSpPr>
            <a:spLocks noGrp="1"/>
          </p:cNvSpPr>
          <p:nvPr>
            <p:ph type="sldNum" sz="quarter" idx="12"/>
          </p:nvPr>
        </p:nvSpPr>
        <p:spPr>
          <a:xfrm>
            <a:off x="2483768" y="188640"/>
            <a:ext cx="512504" cy="365125"/>
          </a:xfrm>
        </p:spPr>
        <p:txBody>
          <a:bodyPr/>
          <a:lstStyle/>
          <a:p>
            <a:fld id="{D57F1E4F-1CFF-5643-939E-217C01CDF565}" type="slidenum">
              <a:rPr lang="en-US" smtClean="0">
                <a:solidFill>
                  <a:srgbClr val="90C226"/>
                </a:solidFill>
              </a:rPr>
              <a:pPr/>
              <a:t>88</a:t>
            </a:fld>
            <a:endParaRPr lang="en-US" dirty="0">
              <a:solidFill>
                <a:srgbClr val="90C226"/>
              </a:solidFill>
            </a:endParaRPr>
          </a:p>
        </p:txBody>
      </p:sp>
    </p:spTree>
    <p:extLst>
      <p:ext uri="{BB962C8B-B14F-4D97-AF65-F5344CB8AC3E}">
        <p14:creationId xmlns:p14="http://schemas.microsoft.com/office/powerpoint/2010/main" val="356294397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2293354" y="188640"/>
            <a:ext cx="512504" cy="365125"/>
          </a:xfrm>
        </p:spPr>
        <p:txBody>
          <a:bodyPr/>
          <a:lstStyle/>
          <a:p>
            <a:fld id="{D57F1E4F-1CFF-5643-939E-217C01CDF565}" type="slidenum">
              <a:rPr lang="en-US" smtClean="0">
                <a:solidFill>
                  <a:schemeClr val="tx1"/>
                </a:solidFill>
              </a:rPr>
              <a:pPr/>
              <a:t>89</a:t>
            </a:fld>
            <a:endParaRPr lang="en-US" dirty="0">
              <a:solidFill>
                <a:schemeClr val="tx1"/>
              </a:solidFill>
            </a:endParaRPr>
          </a:p>
        </p:txBody>
      </p:sp>
      <p:sp>
        <p:nvSpPr>
          <p:cNvPr id="6" name="標題 2"/>
          <p:cNvSpPr txBox="1">
            <a:spLocks/>
          </p:cNvSpPr>
          <p:nvPr/>
        </p:nvSpPr>
        <p:spPr>
          <a:xfrm>
            <a:off x="342900" y="1428003"/>
            <a:ext cx="6172200" cy="85725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sz="2700" b="1" dirty="0" err="1">
                <a:solidFill>
                  <a:schemeClr val="tx1"/>
                </a:solidFill>
                <a:latin typeface="Arial" pitchFamily="34" charset="0"/>
                <a:ea typeface="標楷體" pitchFamily="65" charset="-120"/>
                <a:cs typeface="Arial" pitchFamily="34" charset="0"/>
              </a:rPr>
              <a:t>oCKS</a:t>
            </a:r>
            <a:r>
              <a:rPr lang="en-US" altLang="zh-TW" sz="2700" b="1" dirty="0">
                <a:solidFill>
                  <a:schemeClr val="tx1"/>
                </a:solidFill>
                <a:latin typeface="Arial" pitchFamily="34" charset="0"/>
                <a:ea typeface="標楷體" pitchFamily="65" charset="-120"/>
                <a:cs typeface="Arial" pitchFamily="34" charset="0"/>
              </a:rPr>
              <a:t>-Pro: 2 Levels Defense to APT</a:t>
            </a:r>
            <a:endParaRPr lang="zh-TW" altLang="en-US" sz="2700" b="1" dirty="0">
              <a:solidFill>
                <a:schemeClr val="tx1"/>
              </a:solidFill>
              <a:latin typeface="Arial" pitchFamily="34" charset="0"/>
              <a:ea typeface="標楷體" pitchFamily="65" charset="-120"/>
              <a:cs typeface="Arial" pitchFamily="34" charset="0"/>
            </a:endParaRPr>
          </a:p>
        </p:txBody>
      </p:sp>
      <p:grpSp>
        <p:nvGrpSpPr>
          <p:cNvPr id="2" name="群組 1"/>
          <p:cNvGrpSpPr/>
          <p:nvPr/>
        </p:nvGrpSpPr>
        <p:grpSpPr>
          <a:xfrm>
            <a:off x="219548" y="2074088"/>
            <a:ext cx="8888956" cy="4235232"/>
            <a:chOff x="-380804" y="1628800"/>
            <a:chExt cx="10650266" cy="4896544"/>
          </a:xfrm>
        </p:grpSpPr>
        <p:pic>
          <p:nvPicPr>
            <p:cNvPr id="7" name="Picture 2" descr="D:\P\Show\2013_資安人\DM\CKS_Pro_Anti-Hackers.png"/>
            <p:cNvPicPr>
              <a:picLocks noChangeAspect="1" noChangeArrowheads="1"/>
            </p:cNvPicPr>
            <p:nvPr/>
          </p:nvPicPr>
          <p:blipFill>
            <a:blip r:embed="rId2" cstate="print"/>
            <a:srcRect/>
            <a:stretch>
              <a:fillRect/>
            </a:stretch>
          </p:blipFill>
          <p:spPr bwMode="auto">
            <a:xfrm>
              <a:off x="2267744" y="1628800"/>
              <a:ext cx="4905151" cy="4896544"/>
            </a:xfrm>
            <a:prstGeom prst="rect">
              <a:avLst/>
            </a:prstGeom>
            <a:noFill/>
          </p:spPr>
        </p:pic>
        <p:sp>
          <p:nvSpPr>
            <p:cNvPr id="8" name="矩形 7"/>
            <p:cNvSpPr/>
            <p:nvPr/>
          </p:nvSpPr>
          <p:spPr>
            <a:xfrm>
              <a:off x="7278490" y="2172719"/>
              <a:ext cx="2990972" cy="691674"/>
            </a:xfrm>
            <a:prstGeom prst="rect">
              <a:avLst/>
            </a:prstGeom>
          </p:spPr>
          <p:txBody>
            <a:bodyPr wrap="none">
              <a:spAutoFit/>
            </a:bodyPr>
            <a:lstStyle/>
            <a:p>
              <a:pPr defTabSz="342900"/>
              <a:r>
                <a:rPr lang="en-US" altLang="zh-TW" sz="3000" dirty="0">
                  <a:latin typeface="Arial" pitchFamily="34" charset="0"/>
                  <a:ea typeface="標楷體" pitchFamily="65" charset="-120"/>
                  <a:cs typeface="Arial" pitchFamily="34" charset="0"/>
                </a:rPr>
                <a:t>Level 1: AKL</a:t>
              </a:r>
              <a:endParaRPr lang="zh-TW" altLang="en-US" sz="3000" dirty="0"/>
            </a:p>
          </p:txBody>
        </p:sp>
        <p:sp>
          <p:nvSpPr>
            <p:cNvPr id="9" name="矩形 8"/>
            <p:cNvSpPr/>
            <p:nvPr/>
          </p:nvSpPr>
          <p:spPr>
            <a:xfrm>
              <a:off x="-380804" y="5366046"/>
              <a:ext cx="2766428" cy="634034"/>
            </a:xfrm>
            <a:prstGeom prst="rect">
              <a:avLst/>
            </a:prstGeom>
          </p:spPr>
          <p:txBody>
            <a:bodyPr wrap="none">
              <a:spAutoFit/>
            </a:bodyPr>
            <a:lstStyle/>
            <a:p>
              <a:pPr defTabSz="342900"/>
              <a:r>
                <a:rPr lang="en-US" altLang="zh-TW" sz="2700" dirty="0">
                  <a:latin typeface="Arial" pitchFamily="34" charset="0"/>
                  <a:ea typeface="標楷體" pitchFamily="65" charset="-120"/>
                  <a:cs typeface="Arial" pitchFamily="34" charset="0"/>
                </a:rPr>
                <a:t>Level 2: AFC</a:t>
              </a:r>
              <a:endParaRPr lang="zh-TW" altLang="en-US" sz="2700" dirty="0"/>
            </a:p>
          </p:txBody>
        </p:sp>
      </p:grpSp>
      <p:pic>
        <p:nvPicPr>
          <p:cNvPr id="10" name="Picture 5" descr="D:\P\Show\2013_資安人\DM\CKS_Pro_API.png"/>
          <p:cNvPicPr>
            <a:picLocks noChangeAspect="1" noChangeArrowheads="1"/>
          </p:cNvPicPr>
          <p:nvPr/>
        </p:nvPicPr>
        <p:blipFill>
          <a:blip r:embed="rId3" cstate="print"/>
          <a:srcRect/>
          <a:stretch>
            <a:fillRect/>
          </a:stretch>
        </p:blipFill>
        <p:spPr bwMode="auto">
          <a:xfrm>
            <a:off x="219547" y="2752116"/>
            <a:ext cx="1991126" cy="1943717"/>
          </a:xfrm>
          <a:prstGeom prst="rect">
            <a:avLst/>
          </a:prstGeom>
          <a:noFill/>
        </p:spPr>
      </p:pic>
      <p:sp>
        <p:nvSpPr>
          <p:cNvPr id="3" name="矩形 2"/>
          <p:cNvSpPr/>
          <p:nvPr/>
        </p:nvSpPr>
        <p:spPr>
          <a:xfrm>
            <a:off x="342901" y="2267367"/>
            <a:ext cx="2768707" cy="507831"/>
          </a:xfrm>
          <a:prstGeom prst="rect">
            <a:avLst/>
          </a:prstGeom>
        </p:spPr>
        <p:txBody>
          <a:bodyPr wrap="none">
            <a:spAutoFit/>
          </a:bodyPr>
          <a:lstStyle/>
          <a:p>
            <a:pPr defTabSz="342900"/>
            <a:r>
              <a:rPr lang="en-US" altLang="zh-TW" sz="2700" b="1" dirty="0" err="1">
                <a:latin typeface="Arial" pitchFamily="34" charset="0"/>
                <a:ea typeface="標楷體" pitchFamily="65" charset="-120"/>
                <a:cs typeface="Arial" pitchFamily="34" charset="0"/>
              </a:rPr>
              <a:t>oCKS</a:t>
            </a:r>
            <a:r>
              <a:rPr lang="en-US" altLang="zh-TW" sz="2700" b="1" dirty="0">
                <a:latin typeface="Arial" pitchFamily="34" charset="0"/>
                <a:ea typeface="標楷體" pitchFamily="65" charset="-120"/>
                <a:cs typeface="Arial" pitchFamily="34" charset="0"/>
              </a:rPr>
              <a:t>-Pro APIs </a:t>
            </a:r>
          </a:p>
        </p:txBody>
      </p:sp>
    </p:spTree>
    <p:extLst>
      <p:ext uri="{BB962C8B-B14F-4D97-AF65-F5344CB8AC3E}">
        <p14:creationId xmlns:p14="http://schemas.microsoft.com/office/powerpoint/2010/main" val="1458233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title"/>
          </p:nvPr>
        </p:nvSpPr>
        <p:spPr>
          <a:xfrm>
            <a:off x="457200" y="5445224"/>
            <a:ext cx="8229600" cy="1143000"/>
          </a:xfrm>
        </p:spPr>
        <p:txBody>
          <a:bodyPr>
            <a:noAutofit/>
          </a:bodyPr>
          <a:lstStyle/>
          <a:p>
            <a:r>
              <a:rPr lang="en-US" altLang="zh-TW" sz="8000" b="1" dirty="0">
                <a:solidFill>
                  <a:srgbClr val="FF0000"/>
                </a:solidFill>
              </a:rPr>
              <a:t>Four Freedoms</a:t>
            </a:r>
            <a:endParaRPr lang="zh-TW" altLang="en-US" sz="8000" dirty="0">
              <a:solidFill>
                <a:srgbClr val="FF0000"/>
              </a:solidFill>
            </a:endParaRPr>
          </a:p>
        </p:txBody>
      </p:sp>
      <p:sp>
        <p:nvSpPr>
          <p:cNvPr id="4" name="投影片編號版面配置區 3"/>
          <p:cNvSpPr>
            <a:spLocks noGrp="1"/>
          </p:cNvSpPr>
          <p:nvPr>
            <p:ph type="sldNum" sz="quarter" idx="12"/>
          </p:nvPr>
        </p:nvSpPr>
        <p:spPr/>
        <p:txBody>
          <a:bodyPr/>
          <a:lstStyle/>
          <a:p>
            <a:fld id="{4E651430-B6A4-4141-B39C-884D6F29B339}" type="slidenum">
              <a:rPr lang="en-US" altLang="zh-TW" smtClean="0"/>
              <a:pPr/>
              <a:t>9</a:t>
            </a:fld>
            <a:endParaRPr lang="en-US" altLang="zh-TW"/>
          </a:p>
        </p:txBody>
      </p:sp>
    </p:spTree>
    <p:extLst>
      <p:ext uri="{BB962C8B-B14F-4D97-AF65-F5344CB8AC3E}">
        <p14:creationId xmlns:p14="http://schemas.microsoft.com/office/powerpoint/2010/main" val="63863080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D57F1E4F-1CFF-5643-939E-217C01CDF565}" type="slidenum">
              <a:rPr lang="en-US" smtClean="0">
                <a:solidFill>
                  <a:srgbClr val="90C226"/>
                </a:solidFill>
              </a:rPr>
              <a:pPr/>
              <a:t>90</a:t>
            </a:fld>
            <a:endParaRPr lang="en-US" dirty="0">
              <a:solidFill>
                <a:srgbClr val="90C226"/>
              </a:solidFill>
            </a:endParaRPr>
          </a:p>
        </p:txBody>
      </p:sp>
      <p:sp>
        <p:nvSpPr>
          <p:cNvPr id="6" name="標題 2"/>
          <p:cNvSpPr txBox="1">
            <a:spLocks/>
          </p:cNvSpPr>
          <p:nvPr/>
        </p:nvSpPr>
        <p:spPr>
          <a:xfrm>
            <a:off x="342900" y="836712"/>
            <a:ext cx="7397452" cy="1935596"/>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sz="3200" b="1" dirty="0" err="1">
                <a:solidFill>
                  <a:schemeClr val="tx1"/>
                </a:solidFill>
                <a:latin typeface="Arial" pitchFamily="34" charset="0"/>
                <a:ea typeface="標楷體" pitchFamily="65" charset="-120"/>
                <a:cs typeface="Arial" pitchFamily="34" charset="0"/>
              </a:rPr>
              <a:t>oCKS</a:t>
            </a:r>
            <a:r>
              <a:rPr lang="en-US" altLang="zh-TW" sz="3200" b="1" dirty="0">
                <a:solidFill>
                  <a:schemeClr val="tx1"/>
                </a:solidFill>
                <a:latin typeface="Arial" pitchFamily="34" charset="0"/>
                <a:ea typeface="標楷體" pitchFamily="65" charset="-120"/>
                <a:cs typeface="Arial" pitchFamily="34" charset="0"/>
              </a:rPr>
              <a:t>-Pro Proactive Anti-APT</a:t>
            </a:r>
          </a:p>
          <a:p>
            <a:endParaRPr lang="en-US" altLang="zh-TW" sz="2400" b="1" dirty="0">
              <a:solidFill>
                <a:schemeClr val="tx1"/>
              </a:solidFill>
              <a:latin typeface="Arial" pitchFamily="34" charset="0"/>
              <a:ea typeface="標楷體" pitchFamily="65" charset="-120"/>
              <a:cs typeface="Arial" pitchFamily="34" charset="0"/>
            </a:endParaRPr>
          </a:p>
          <a:p>
            <a:r>
              <a:rPr lang="en-US" altLang="zh-TW" sz="2400" dirty="0">
                <a:solidFill>
                  <a:schemeClr val="tx1"/>
                </a:solidFill>
                <a:latin typeface="Arial" pitchFamily="34" charset="0"/>
                <a:ea typeface="標楷體" pitchFamily="65" charset="-120"/>
                <a:cs typeface="Arial" pitchFamily="34" charset="0"/>
              </a:rPr>
              <a:t>We Provide  Hardware and APIs for your internal advanced network system protection and control.</a:t>
            </a:r>
            <a:endParaRPr lang="zh-TW" altLang="en-US" sz="2400" dirty="0">
              <a:solidFill>
                <a:schemeClr val="tx1"/>
              </a:solidFill>
              <a:latin typeface="標楷體" pitchFamily="65" charset="-120"/>
              <a:ea typeface="標楷體" pitchFamily="65" charset="-120"/>
            </a:endParaRPr>
          </a:p>
        </p:txBody>
      </p:sp>
      <p:grpSp>
        <p:nvGrpSpPr>
          <p:cNvPr id="3" name="群組 2"/>
          <p:cNvGrpSpPr/>
          <p:nvPr/>
        </p:nvGrpSpPr>
        <p:grpSpPr>
          <a:xfrm>
            <a:off x="1" y="3028945"/>
            <a:ext cx="9144000" cy="2971805"/>
            <a:chOff x="1" y="2895593"/>
            <a:chExt cx="12192000" cy="3962407"/>
          </a:xfrm>
        </p:grpSpPr>
        <p:pic>
          <p:nvPicPr>
            <p:cNvPr id="7" name="Picture 2" descr="D:\P\Show\2013_資安人\DM\CKS_Pro_Hackers_Free_Zone.png"/>
            <p:cNvPicPr>
              <a:picLocks noChangeAspect="1" noChangeArrowheads="1"/>
            </p:cNvPicPr>
            <p:nvPr/>
          </p:nvPicPr>
          <p:blipFill>
            <a:blip r:embed="rId2" cstate="print"/>
            <a:srcRect/>
            <a:stretch>
              <a:fillRect/>
            </a:stretch>
          </p:blipFill>
          <p:spPr bwMode="auto">
            <a:xfrm>
              <a:off x="1" y="2908796"/>
              <a:ext cx="12192000" cy="3949204"/>
            </a:xfrm>
            <a:prstGeom prst="rect">
              <a:avLst/>
            </a:prstGeom>
            <a:noFill/>
          </p:spPr>
        </p:pic>
        <p:sp>
          <p:nvSpPr>
            <p:cNvPr id="2" name="文字方塊 1"/>
            <p:cNvSpPr txBox="1"/>
            <p:nvPr/>
          </p:nvSpPr>
          <p:spPr>
            <a:xfrm>
              <a:off x="9728201" y="2895593"/>
              <a:ext cx="2463799" cy="984885"/>
            </a:xfrm>
            <a:prstGeom prst="rect">
              <a:avLst/>
            </a:prstGeom>
            <a:solidFill>
              <a:schemeClr val="bg1"/>
            </a:solidFill>
          </p:spPr>
          <p:txBody>
            <a:bodyPr wrap="square" rtlCol="0">
              <a:spAutoFit/>
            </a:bodyPr>
            <a:lstStyle/>
            <a:p>
              <a:pPr algn="ctr" defTabSz="342900"/>
              <a:r>
                <a:rPr lang="en-US" altLang="zh-TW" sz="2100" dirty="0">
                  <a:solidFill>
                    <a:srgbClr val="002060"/>
                  </a:solidFill>
                </a:rPr>
                <a:t>     Keystrokes</a:t>
              </a:r>
              <a:endParaRPr lang="zh-TW" altLang="en-US" sz="2100" dirty="0">
                <a:solidFill>
                  <a:srgbClr val="002060"/>
                </a:solidFill>
              </a:endParaRPr>
            </a:p>
          </p:txBody>
        </p:sp>
      </p:grpSp>
    </p:spTree>
    <p:extLst>
      <p:ext uri="{BB962C8B-B14F-4D97-AF65-F5344CB8AC3E}">
        <p14:creationId xmlns:p14="http://schemas.microsoft.com/office/powerpoint/2010/main" val="7499727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685800" y="692696"/>
            <a:ext cx="6172200" cy="857250"/>
          </a:xfrm>
        </p:spPr>
        <p:txBody>
          <a:bodyPr>
            <a:noAutofit/>
          </a:bodyPr>
          <a:lstStyle/>
          <a:p>
            <a:r>
              <a:rPr lang="en-US" altLang="zh-TW" sz="3300" b="1" dirty="0">
                <a:solidFill>
                  <a:schemeClr val="tx1"/>
                </a:solidFill>
                <a:latin typeface="Arial" pitchFamily="34" charset="0"/>
                <a:ea typeface="標楷體" pitchFamily="65" charset="-120"/>
                <a:cs typeface="Arial" pitchFamily="34" charset="0"/>
              </a:rPr>
              <a:t>How To Anti-APT By CKS-Pro</a:t>
            </a:r>
            <a:endParaRPr lang="zh-TW" altLang="en-US" sz="3300" b="1" dirty="0">
              <a:solidFill>
                <a:schemeClr val="tx1"/>
              </a:solidFill>
              <a:latin typeface="Arial" pitchFamily="34" charset="0"/>
              <a:ea typeface="標楷體" pitchFamily="65" charset="-120"/>
              <a:cs typeface="Arial" pitchFamily="34" charset="0"/>
            </a:endParaRPr>
          </a:p>
        </p:txBody>
      </p:sp>
      <p:sp>
        <p:nvSpPr>
          <p:cNvPr id="4" name="內容版面配置區 3"/>
          <p:cNvSpPr>
            <a:spLocks noGrp="1"/>
          </p:cNvSpPr>
          <p:nvPr>
            <p:ph idx="1"/>
          </p:nvPr>
        </p:nvSpPr>
        <p:spPr>
          <a:xfrm>
            <a:off x="685800" y="1952836"/>
            <a:ext cx="7181491" cy="3780420"/>
          </a:xfrm>
        </p:spPr>
        <p:txBody>
          <a:bodyPr>
            <a:noAutofit/>
          </a:bodyPr>
          <a:lstStyle/>
          <a:p>
            <a:pPr marL="428625" lvl="1" indent="-428625">
              <a:buClr>
                <a:schemeClr val="tx1"/>
              </a:buClr>
              <a:buFont typeface="Wingdings" panose="05000000000000000000" pitchFamily="2" charset="2"/>
              <a:buChar char="ü"/>
            </a:pPr>
            <a:r>
              <a:rPr lang="en-US" altLang="zh-TW" sz="2800" dirty="0">
                <a:solidFill>
                  <a:schemeClr val="tx1"/>
                </a:solidFill>
                <a:latin typeface="Arial" pitchFamily="34" charset="0"/>
                <a:ea typeface="標楷體" pitchFamily="65" charset="-120"/>
                <a:cs typeface="Arial" pitchFamily="34" charset="0"/>
              </a:rPr>
              <a:t>Anti-</a:t>
            </a:r>
            <a:r>
              <a:rPr lang="en-US" altLang="zh-TW" sz="2800" dirty="0" err="1">
                <a:solidFill>
                  <a:schemeClr val="tx1"/>
                </a:solidFill>
                <a:latin typeface="Arial" pitchFamily="34" charset="0"/>
                <a:ea typeface="標楷體" pitchFamily="65" charset="-120"/>
                <a:cs typeface="Arial" pitchFamily="34" charset="0"/>
              </a:rPr>
              <a:t>keylogger</a:t>
            </a:r>
            <a:r>
              <a:rPr lang="en-US" altLang="zh-TW" sz="2800" dirty="0">
                <a:solidFill>
                  <a:schemeClr val="tx1"/>
                </a:solidFill>
                <a:latin typeface="Arial" pitchFamily="34" charset="0"/>
                <a:ea typeface="標楷體" pitchFamily="65" charset="-120"/>
                <a:cs typeface="Arial" pitchFamily="34" charset="0"/>
              </a:rPr>
              <a:t>(AKL)</a:t>
            </a:r>
          </a:p>
          <a:p>
            <a:pPr marL="557213" lvl="2" indent="-257175">
              <a:buClr>
                <a:schemeClr val="tx1"/>
              </a:buClr>
              <a:buFont typeface="Wingdings" pitchFamily="2" charset="2"/>
              <a:buChar char="ü"/>
            </a:pPr>
            <a:r>
              <a:rPr lang="en-US" altLang="zh-TW" sz="2000" dirty="0">
                <a:solidFill>
                  <a:schemeClr val="tx1"/>
                </a:solidFill>
                <a:latin typeface="Arial" pitchFamily="34" charset="0"/>
                <a:ea typeface="標楷體" pitchFamily="65" charset="-120"/>
                <a:cs typeface="Arial" pitchFamily="34" charset="0"/>
              </a:rPr>
              <a:t>Hardware Keyboard Encryption</a:t>
            </a:r>
          </a:p>
          <a:p>
            <a:pPr marL="557213" lvl="2" indent="-257175">
              <a:buClr>
                <a:schemeClr val="tx1"/>
              </a:buClr>
              <a:buFont typeface="Wingdings" pitchFamily="2" charset="2"/>
              <a:buChar char="ü"/>
            </a:pPr>
            <a:r>
              <a:rPr lang="en-US" altLang="zh-TW" sz="2000" dirty="0">
                <a:solidFill>
                  <a:schemeClr val="tx1"/>
                </a:solidFill>
                <a:latin typeface="Arial" pitchFamily="34" charset="0"/>
                <a:ea typeface="標楷體" pitchFamily="65" charset="-120"/>
                <a:cs typeface="Arial" pitchFamily="34" charset="0"/>
              </a:rPr>
              <a:t>Prevent ID/Password From Logging By Hackers</a:t>
            </a:r>
          </a:p>
          <a:p>
            <a:pPr marL="557213" lvl="2" indent="-257175">
              <a:buClr>
                <a:schemeClr val="tx1"/>
              </a:buClr>
              <a:buFont typeface="Wingdings" pitchFamily="2" charset="2"/>
              <a:buChar char="ü"/>
            </a:pPr>
            <a:r>
              <a:rPr lang="en-US" altLang="zh-TW" sz="2000" dirty="0">
                <a:solidFill>
                  <a:schemeClr val="tx1"/>
                </a:solidFill>
                <a:latin typeface="Arial" pitchFamily="34" charset="0"/>
                <a:ea typeface="標楷體" pitchFamily="65" charset="-120"/>
                <a:cs typeface="Arial" pitchFamily="34" charset="0"/>
              </a:rPr>
              <a:t>Hackers Can’t Login Servers</a:t>
            </a:r>
          </a:p>
          <a:p>
            <a:pPr>
              <a:buClr>
                <a:schemeClr val="tx1"/>
              </a:buClr>
              <a:buFont typeface="Wingdings" panose="05000000000000000000" pitchFamily="2" charset="2"/>
              <a:buChar char="ü"/>
            </a:pPr>
            <a:r>
              <a:rPr lang="en-US" altLang="zh-TW" sz="2800" dirty="0">
                <a:solidFill>
                  <a:schemeClr val="tx1"/>
                </a:solidFill>
                <a:latin typeface="Arial" pitchFamily="34" charset="0"/>
                <a:ea typeface="標楷體" pitchFamily="65" charset="-120"/>
                <a:cs typeface="Arial" pitchFamily="34" charset="0"/>
              </a:rPr>
              <a:t>Anti-Fake Commands &amp; Controls(AFC)</a:t>
            </a:r>
          </a:p>
          <a:p>
            <a:pPr lvl="1">
              <a:buClr>
                <a:schemeClr val="tx1"/>
              </a:buClr>
              <a:buFont typeface="Wingdings" pitchFamily="2" charset="2"/>
              <a:buChar char="ü"/>
            </a:pPr>
            <a:r>
              <a:rPr lang="en-US" altLang="zh-TW" sz="2000" dirty="0">
                <a:solidFill>
                  <a:schemeClr val="tx1"/>
                </a:solidFill>
                <a:latin typeface="Arial" pitchFamily="34" charset="0"/>
                <a:ea typeface="標楷體" pitchFamily="65" charset="-120"/>
                <a:cs typeface="Arial" pitchFamily="34" charset="0"/>
              </a:rPr>
              <a:t>By Predefined Keyboard (Keyboard UID)</a:t>
            </a:r>
          </a:p>
          <a:p>
            <a:pPr lvl="1">
              <a:buClr>
                <a:schemeClr val="tx1"/>
              </a:buClr>
              <a:buFont typeface="Wingdings" pitchFamily="2" charset="2"/>
              <a:buChar char="ü"/>
            </a:pPr>
            <a:r>
              <a:rPr lang="en-US" altLang="zh-TW" sz="2000" dirty="0">
                <a:solidFill>
                  <a:schemeClr val="tx1"/>
                </a:solidFill>
                <a:latin typeface="Arial" pitchFamily="34" charset="0"/>
                <a:ea typeface="標楷體" pitchFamily="65" charset="-120"/>
                <a:cs typeface="Arial" pitchFamily="34" charset="0"/>
              </a:rPr>
              <a:t>Servers Only Allow The KB To Login</a:t>
            </a:r>
          </a:p>
          <a:p>
            <a:pPr lvl="1">
              <a:buClr>
                <a:schemeClr val="tx1"/>
              </a:buClr>
              <a:buFont typeface="Wingdings" pitchFamily="2" charset="2"/>
              <a:buChar char="ü"/>
            </a:pPr>
            <a:r>
              <a:rPr lang="en-US" altLang="zh-TW" sz="2000" dirty="0">
                <a:solidFill>
                  <a:schemeClr val="tx1"/>
                </a:solidFill>
                <a:latin typeface="Arial" pitchFamily="34" charset="0"/>
                <a:ea typeface="標楷體" pitchFamily="65" charset="-120"/>
                <a:cs typeface="Arial" pitchFamily="34" charset="0"/>
              </a:rPr>
              <a:t>Servers Only Allow The KB To Do Something</a:t>
            </a:r>
          </a:p>
          <a:p>
            <a:pPr lvl="1">
              <a:buClr>
                <a:schemeClr val="tx1"/>
              </a:buClr>
              <a:buFont typeface="Wingdings" pitchFamily="2" charset="2"/>
              <a:buChar char="ü"/>
            </a:pPr>
            <a:r>
              <a:rPr lang="en-US" altLang="zh-TW" sz="2000" dirty="0">
                <a:solidFill>
                  <a:schemeClr val="tx1"/>
                </a:solidFill>
                <a:latin typeface="Arial" pitchFamily="34" charset="0"/>
                <a:ea typeface="標楷體" pitchFamily="65" charset="-120"/>
                <a:cs typeface="Arial" pitchFamily="34" charset="0"/>
              </a:rPr>
              <a:t>Hackers Can’t Do Anything In The Servers</a:t>
            </a:r>
          </a:p>
          <a:p>
            <a:pPr>
              <a:buClr>
                <a:schemeClr val="tx1"/>
              </a:buClr>
            </a:pPr>
            <a:endParaRPr lang="en-US" altLang="zh-TW" sz="1200" dirty="0" smtClean="0">
              <a:solidFill>
                <a:schemeClr val="tx1"/>
              </a:solidFill>
              <a:latin typeface="Arial" pitchFamily="34" charset="0"/>
              <a:ea typeface="標楷體" pitchFamily="65" charset="-120"/>
              <a:cs typeface="Arial" pitchFamily="34" charset="0"/>
            </a:endParaRPr>
          </a:p>
        </p:txBody>
      </p:sp>
      <p:sp>
        <p:nvSpPr>
          <p:cNvPr id="5" name="投影片編號版面配置區 3"/>
          <p:cNvSpPr>
            <a:spLocks noGrp="1"/>
          </p:cNvSpPr>
          <p:nvPr>
            <p:ph type="sldNum" sz="quarter" idx="12"/>
          </p:nvPr>
        </p:nvSpPr>
        <p:spPr>
          <a:xfrm>
            <a:off x="2339752" y="231738"/>
            <a:ext cx="1600200" cy="273844"/>
          </a:xfrm>
          <a:prstGeom prst="rect">
            <a:avLst/>
          </a:prstGeom>
        </p:spPr>
        <p:txBody>
          <a:bodyPr/>
          <a:lstStyle/>
          <a:p>
            <a:pPr algn="l"/>
            <a:fld id="{4E651430-B6A4-4141-B39C-884D6F29B339}" type="slidenum">
              <a:rPr lang="en-US" altLang="zh-TW" smtClean="0">
                <a:solidFill>
                  <a:schemeClr val="tx1"/>
                </a:solidFill>
              </a:rPr>
              <a:pPr algn="l"/>
              <a:t>91</a:t>
            </a:fld>
            <a:endParaRPr lang="en-US" altLang="zh-TW" dirty="0">
              <a:solidFill>
                <a:schemeClr val="tx1"/>
              </a:solidFill>
            </a:endParaRPr>
          </a:p>
        </p:txBody>
      </p:sp>
    </p:spTree>
    <p:extLst>
      <p:ext uri="{BB962C8B-B14F-4D97-AF65-F5344CB8AC3E}">
        <p14:creationId xmlns:p14="http://schemas.microsoft.com/office/powerpoint/2010/main" val="162937707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23528" y="764704"/>
            <a:ext cx="8640960" cy="857250"/>
          </a:xfrm>
        </p:spPr>
        <p:txBody>
          <a:bodyPr>
            <a:noAutofit/>
          </a:bodyPr>
          <a:lstStyle/>
          <a:p>
            <a:r>
              <a:rPr lang="en-US" altLang="zh-TW" sz="3600" b="1" dirty="0" err="1">
                <a:solidFill>
                  <a:schemeClr val="tx1"/>
                </a:solidFill>
                <a:latin typeface="Arial" pitchFamily="34" charset="0"/>
                <a:ea typeface="標楷體" pitchFamily="65" charset="-120"/>
                <a:cs typeface="Arial" pitchFamily="34" charset="0"/>
              </a:rPr>
              <a:t>oCKS</a:t>
            </a:r>
            <a:r>
              <a:rPr lang="en-US" altLang="zh-TW" sz="3600" b="1" dirty="0">
                <a:solidFill>
                  <a:schemeClr val="tx1"/>
                </a:solidFill>
                <a:latin typeface="Arial" pitchFamily="34" charset="0"/>
                <a:ea typeface="標楷體" pitchFamily="65" charset="-120"/>
                <a:cs typeface="Arial" pitchFamily="34" charset="0"/>
              </a:rPr>
              <a:t>-Pro Integration In System</a:t>
            </a:r>
            <a:endParaRPr lang="zh-TW" altLang="en-US" sz="3600" b="1" dirty="0">
              <a:solidFill>
                <a:schemeClr val="tx1"/>
              </a:solidFill>
              <a:latin typeface="標楷體" pitchFamily="65" charset="-120"/>
              <a:ea typeface="標楷體" pitchFamily="65" charset="-120"/>
            </a:endParaRPr>
          </a:p>
        </p:txBody>
      </p:sp>
      <p:sp>
        <p:nvSpPr>
          <p:cNvPr id="5" name="投影片編號版面配置區 3"/>
          <p:cNvSpPr>
            <a:spLocks noGrp="1"/>
          </p:cNvSpPr>
          <p:nvPr>
            <p:ph type="sldNum" sz="quarter" idx="12"/>
          </p:nvPr>
        </p:nvSpPr>
        <p:spPr>
          <a:xfrm>
            <a:off x="2411760" y="240342"/>
            <a:ext cx="1600200" cy="273844"/>
          </a:xfrm>
        </p:spPr>
        <p:txBody>
          <a:bodyPr/>
          <a:lstStyle/>
          <a:p>
            <a:pPr algn="l"/>
            <a:fld id="{4E651430-B6A4-4141-B39C-884D6F29B339}" type="slidenum">
              <a:rPr lang="en-US" altLang="zh-TW" smtClean="0">
                <a:solidFill>
                  <a:schemeClr val="tx1"/>
                </a:solidFill>
              </a:rPr>
              <a:pPr algn="l"/>
              <a:t>92</a:t>
            </a:fld>
            <a:endParaRPr lang="en-US" altLang="zh-TW" dirty="0">
              <a:solidFill>
                <a:schemeClr val="tx1"/>
              </a:solidFill>
            </a:endParaRPr>
          </a:p>
        </p:txBody>
      </p:sp>
      <p:sp>
        <p:nvSpPr>
          <p:cNvPr id="7" name="TextBox 6"/>
          <p:cNvSpPr txBox="1"/>
          <p:nvPr/>
        </p:nvSpPr>
        <p:spPr>
          <a:xfrm>
            <a:off x="267456" y="1265741"/>
            <a:ext cx="8985064" cy="4955203"/>
          </a:xfrm>
          <a:prstGeom prst="rect">
            <a:avLst/>
          </a:prstGeom>
          <a:noFill/>
        </p:spPr>
        <p:txBody>
          <a:bodyPr wrap="square" rtlCol="0">
            <a:spAutoFit/>
          </a:bodyPr>
          <a:lstStyle/>
          <a:p>
            <a:pPr marL="53579" indent="342900" defTabSz="342900"/>
            <a:endParaRPr lang="en-US" altLang="ko-KR" sz="1600" dirty="0">
              <a:latin typeface="맑은 고딕" pitchFamily="50" charset="-127"/>
              <a:ea typeface="맑은 고딕" pitchFamily="50" charset="-127"/>
            </a:endParaRPr>
          </a:p>
          <a:p>
            <a:pPr marL="53579" indent="342900" defTabSz="342900">
              <a:buFont typeface="Wingdings" pitchFamily="2" charset="2"/>
              <a:buChar char="ü"/>
            </a:pPr>
            <a:r>
              <a:rPr lang="en-US" altLang="ko-KR" sz="2400" b="1" dirty="0">
                <a:latin typeface="맑은 고딕" pitchFamily="50" charset="-127"/>
                <a:ea typeface="맑은 고딕" pitchFamily="50" charset="-127"/>
              </a:rPr>
              <a:t>Level 1: Server don’t change anything</a:t>
            </a:r>
          </a:p>
          <a:p>
            <a:pPr marL="396479" lvl="1" indent="342900" defTabSz="342900">
              <a:buFont typeface="Wingdings" pitchFamily="2" charset="2"/>
              <a:buChar char="ü"/>
            </a:pPr>
            <a:r>
              <a:rPr lang="en-US" altLang="ko-KR" sz="1600" dirty="0">
                <a:latin typeface="맑은 고딕" pitchFamily="50" charset="-127"/>
                <a:ea typeface="맑은 고딕" pitchFamily="50" charset="-127"/>
              </a:rPr>
              <a:t>Only anti-</a:t>
            </a:r>
            <a:r>
              <a:rPr lang="en-US" altLang="ko-KR" sz="1600" dirty="0" err="1">
                <a:latin typeface="맑은 고딕" pitchFamily="50" charset="-127"/>
                <a:ea typeface="맑은 고딕" pitchFamily="50" charset="-127"/>
              </a:rPr>
              <a:t>keylogger</a:t>
            </a:r>
            <a:r>
              <a:rPr lang="en-US" altLang="ko-KR" sz="1600" dirty="0">
                <a:latin typeface="맑은 고딕" pitchFamily="50" charset="-127"/>
                <a:ea typeface="맑은 고딕" pitchFamily="50" charset="-127"/>
              </a:rPr>
              <a:t> function: by CKS software directly. </a:t>
            </a:r>
          </a:p>
          <a:p>
            <a:pPr marL="396479" lvl="1" indent="342900" defTabSz="342900">
              <a:buFont typeface="Wingdings" pitchFamily="2" charset="2"/>
              <a:buChar char="ü"/>
            </a:pPr>
            <a:r>
              <a:rPr lang="en-US" altLang="ko-KR" sz="1600" dirty="0">
                <a:latin typeface="맑은 고딕" pitchFamily="50" charset="-127"/>
                <a:ea typeface="맑은 고딕" pitchFamily="50" charset="-127"/>
              </a:rPr>
              <a:t>Prevent system ID/password/commands from being logged.</a:t>
            </a:r>
          </a:p>
          <a:p>
            <a:pPr marL="396479" lvl="1" indent="342900" defTabSz="342900">
              <a:buFont typeface="Wingdings" pitchFamily="2" charset="2"/>
              <a:buChar char="ü"/>
            </a:pPr>
            <a:r>
              <a:rPr lang="en-US" altLang="ko-KR" sz="1600" dirty="0">
                <a:latin typeface="맑은 고딕" pitchFamily="50" charset="-127"/>
                <a:ea typeface="맑은 고딕" pitchFamily="50" charset="-127"/>
              </a:rPr>
              <a:t>No anti-fake authentication, command and control function.</a:t>
            </a:r>
          </a:p>
          <a:p>
            <a:pPr marL="53579" indent="342900" defTabSz="342900"/>
            <a:endParaRPr lang="en-US" altLang="ko-KR" sz="1600" b="1" dirty="0">
              <a:latin typeface="맑은 고딕" pitchFamily="50" charset="-127"/>
              <a:ea typeface="맑은 고딕" pitchFamily="50" charset="-127"/>
            </a:endParaRPr>
          </a:p>
          <a:p>
            <a:pPr marL="53579" indent="342900" defTabSz="342900">
              <a:buFont typeface="Wingdings" pitchFamily="2" charset="2"/>
              <a:buChar char="ü"/>
            </a:pPr>
            <a:r>
              <a:rPr lang="en-US" altLang="ko-KR" sz="2400" b="1" dirty="0">
                <a:latin typeface="맑은 고딕" pitchFamily="50" charset="-127"/>
                <a:ea typeface="맑은 고딕" pitchFamily="50" charset="-127"/>
              </a:rPr>
              <a:t>Level 2 : Server minor change</a:t>
            </a:r>
          </a:p>
          <a:p>
            <a:pPr marL="396479" lvl="1" indent="342900" defTabSz="342900">
              <a:buFont typeface="Wingdings" pitchFamily="2" charset="2"/>
              <a:buChar char="ü"/>
            </a:pPr>
            <a:r>
              <a:rPr lang="en-US" altLang="ko-KR" sz="1400" dirty="0">
                <a:latin typeface="맑은 고딕" pitchFamily="50" charset="-127"/>
                <a:ea typeface="맑은 고딕" pitchFamily="50" charset="-127"/>
              </a:rPr>
              <a:t>Sever recognizes CKS UID to accept the authentication, command and control in following.</a:t>
            </a:r>
          </a:p>
          <a:p>
            <a:pPr marL="396479" lvl="1" indent="342900" defTabSz="342900">
              <a:buFont typeface="Wingdings" pitchFamily="2" charset="2"/>
              <a:buChar char="ü"/>
            </a:pPr>
            <a:r>
              <a:rPr lang="en-US" altLang="ko-KR" sz="1400" dirty="0">
                <a:latin typeface="맑은 고딕" pitchFamily="50" charset="-127"/>
                <a:ea typeface="맑은 고딕" pitchFamily="50" charset="-127"/>
              </a:rPr>
              <a:t>Anti-fake authentication, command and control by a step in server side to check CKS UID. </a:t>
            </a:r>
          </a:p>
          <a:p>
            <a:pPr marL="396479" lvl="1" indent="342900" defTabSz="342900">
              <a:buFont typeface="Wingdings" pitchFamily="2" charset="2"/>
              <a:buChar char="ü"/>
            </a:pPr>
            <a:r>
              <a:rPr lang="en-US" altLang="ko-KR" sz="1600" dirty="0">
                <a:latin typeface="맑은 고딕" pitchFamily="50" charset="-127"/>
                <a:ea typeface="맑은 고딕" pitchFamily="50" charset="-127"/>
              </a:rPr>
              <a:t>Hackers can’t generate/fake the CKS UID.</a:t>
            </a:r>
          </a:p>
          <a:p>
            <a:pPr marL="53579" indent="342900" defTabSz="342900">
              <a:buFont typeface="Wingdings" pitchFamily="2" charset="2"/>
              <a:buChar char="ü"/>
            </a:pPr>
            <a:endParaRPr lang="en-US" altLang="ko-KR" sz="1600" dirty="0">
              <a:latin typeface="맑은 고딕" pitchFamily="50" charset="-127"/>
              <a:ea typeface="맑은 고딕" pitchFamily="50" charset="-127"/>
            </a:endParaRPr>
          </a:p>
          <a:p>
            <a:pPr marL="53579" indent="342900" defTabSz="342900">
              <a:buFont typeface="Wingdings" pitchFamily="2" charset="2"/>
              <a:buChar char="ü"/>
            </a:pPr>
            <a:r>
              <a:rPr lang="en-US" altLang="ko-KR" sz="2400" b="1" dirty="0">
                <a:latin typeface="맑은 고딕" pitchFamily="50" charset="-127"/>
                <a:ea typeface="맑은 고딕" pitchFamily="50" charset="-127"/>
              </a:rPr>
              <a:t>Level 3 : Server changes more</a:t>
            </a:r>
          </a:p>
          <a:p>
            <a:pPr marL="396479" lvl="1" indent="342900" defTabSz="342900">
              <a:buFont typeface="Wingdings" pitchFamily="2" charset="2"/>
              <a:buChar char="ü"/>
            </a:pPr>
            <a:r>
              <a:rPr lang="en-US" altLang="ko-KR" sz="1600" dirty="0">
                <a:latin typeface="맑은 고딕" pitchFamily="50" charset="-127"/>
                <a:ea typeface="맑은 고딕" pitchFamily="50" charset="-127"/>
              </a:rPr>
              <a:t>Sever recognizes CKS UID in each keyboard input data.</a:t>
            </a:r>
          </a:p>
          <a:p>
            <a:pPr marL="396479" lvl="2" indent="342900" defTabSz="342900">
              <a:buFont typeface="Wingdings" pitchFamily="2" charset="2"/>
              <a:buChar char="ü"/>
            </a:pPr>
            <a:r>
              <a:rPr lang="en-US" altLang="ko-KR" sz="1600" dirty="0">
                <a:latin typeface="맑은 고딕" pitchFamily="50" charset="-127"/>
                <a:ea typeface="맑은 고딕" pitchFamily="50" charset="-127"/>
              </a:rPr>
              <a:t>Anti-fake authentication, command and control by CKS UID in each keystroke data. </a:t>
            </a:r>
          </a:p>
          <a:p>
            <a:pPr marL="396479" lvl="2" indent="342900" defTabSz="342900">
              <a:buFont typeface="Wingdings" pitchFamily="2" charset="2"/>
              <a:buChar char="ü"/>
            </a:pPr>
            <a:r>
              <a:rPr lang="en-US" altLang="ko-KR" sz="1600" dirty="0">
                <a:latin typeface="맑은 고딕" pitchFamily="50" charset="-127"/>
                <a:ea typeface="맑은 고딕" pitchFamily="50" charset="-127"/>
              </a:rPr>
              <a:t>Hackers can’t generate/fake the keystroke data with CKS UID.</a:t>
            </a:r>
          </a:p>
          <a:p>
            <a:pPr marL="396479" lvl="2" defTabSz="342900"/>
            <a:endParaRPr lang="en-US" altLang="ko-KR" sz="1600" dirty="0">
              <a:latin typeface="맑은 고딕" pitchFamily="50" charset="-127"/>
              <a:ea typeface="맑은 고딕" pitchFamily="50" charset="-127"/>
            </a:endParaRPr>
          </a:p>
          <a:p>
            <a:pPr marL="267891" lvl="1" indent="-214313" defTabSz="342900">
              <a:buFont typeface="Wingdings" panose="05000000000000000000" pitchFamily="2" charset="2"/>
              <a:buChar char="ü"/>
            </a:pPr>
            <a:r>
              <a:rPr lang="en-US" altLang="ko-KR" sz="2400" b="1" dirty="0" err="1">
                <a:latin typeface="맑은 고딕" pitchFamily="50" charset="-127"/>
                <a:ea typeface="맑은 고딕" pitchFamily="50" charset="-127"/>
              </a:rPr>
              <a:t>oCTS</a:t>
            </a:r>
            <a:r>
              <a:rPr lang="en-US" altLang="ko-KR" sz="2400" b="1" dirty="0">
                <a:latin typeface="맑은 고딕" pitchFamily="50" charset="-127"/>
                <a:ea typeface="맑은 고딕" pitchFamily="50" charset="-127"/>
              </a:rPr>
              <a:t> Server can reduce the works during the integration</a:t>
            </a:r>
          </a:p>
          <a:p>
            <a:pPr marL="53579" indent="342900" defTabSz="342900"/>
            <a:endParaRPr lang="ko-KR" altLang="en-US" sz="1600" dirty="0">
              <a:latin typeface="맑은 고딕" pitchFamily="50" charset="-127"/>
              <a:ea typeface="맑은 고딕" pitchFamily="50" charset="-127"/>
            </a:endParaRPr>
          </a:p>
        </p:txBody>
      </p:sp>
    </p:spTree>
    <p:extLst>
      <p:ext uri="{BB962C8B-B14F-4D97-AF65-F5344CB8AC3E}">
        <p14:creationId xmlns:p14="http://schemas.microsoft.com/office/powerpoint/2010/main" val="40995836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05249" y="908720"/>
            <a:ext cx="8662526" cy="990600"/>
          </a:xfrm>
        </p:spPr>
        <p:txBody>
          <a:bodyPr>
            <a:normAutofit/>
          </a:bodyPr>
          <a:lstStyle/>
          <a:p>
            <a:r>
              <a:rPr lang="en-US" altLang="zh-TW" sz="3300" b="1" dirty="0">
                <a:solidFill>
                  <a:schemeClr val="tx1"/>
                </a:solidFill>
              </a:rPr>
              <a:t>Conclusion : </a:t>
            </a:r>
            <a:r>
              <a:rPr lang="en-US" altLang="zh-TW" sz="3300" b="1" dirty="0" err="1">
                <a:solidFill>
                  <a:schemeClr val="tx1"/>
                </a:solidFill>
              </a:rPr>
              <a:t>oCTS</a:t>
            </a:r>
            <a:r>
              <a:rPr lang="en-US" altLang="zh-TW" sz="3300" b="1" dirty="0">
                <a:solidFill>
                  <a:schemeClr val="tx1"/>
                </a:solidFill>
              </a:rPr>
              <a:t> Network Topology</a:t>
            </a:r>
            <a:endParaRPr lang="zh-TW" altLang="en-US" sz="3300" b="1" dirty="0">
              <a:solidFill>
                <a:schemeClr val="tx1"/>
              </a:solidFill>
            </a:endParaRPr>
          </a:p>
        </p:txBody>
      </p:sp>
      <p:sp>
        <p:nvSpPr>
          <p:cNvPr id="4" name="日期版面配置區 3"/>
          <p:cNvSpPr>
            <a:spLocks noGrp="1"/>
          </p:cNvSpPr>
          <p:nvPr>
            <p:ph type="dt" sz="half" idx="10"/>
          </p:nvPr>
        </p:nvSpPr>
        <p:spPr/>
        <p:txBody>
          <a:bodyPr/>
          <a:lstStyle/>
          <a:p>
            <a:fld id="{32956DFA-06A7-4A92-8202-038AE4696A14}" type="datetime1">
              <a:rPr lang="zh-TW" altLang="en-US" smtClean="0">
                <a:solidFill>
                  <a:prstClr val="black">
                    <a:tint val="75000"/>
                  </a:prstClr>
                </a:solidFill>
              </a:rPr>
              <a:pPr/>
              <a:t>2014/8/21</a:t>
            </a:fld>
            <a:endParaRPr lang="en-US" dirty="0">
              <a:solidFill>
                <a:prstClr val="black">
                  <a:tint val="75000"/>
                </a:prstClr>
              </a:solidFill>
            </a:endParaRPr>
          </a:p>
        </p:txBody>
      </p:sp>
      <p:sp>
        <p:nvSpPr>
          <p:cNvPr id="5" name="投影片編號版面配置區 4"/>
          <p:cNvSpPr>
            <a:spLocks noGrp="1"/>
          </p:cNvSpPr>
          <p:nvPr>
            <p:ph type="sldNum" sz="quarter" idx="12"/>
          </p:nvPr>
        </p:nvSpPr>
        <p:spPr/>
        <p:txBody>
          <a:bodyPr/>
          <a:lstStyle/>
          <a:p>
            <a:fld id="{D57F1E4F-1CFF-5643-939E-217C01CDF565}" type="slidenum">
              <a:rPr lang="en-US" smtClean="0">
                <a:solidFill>
                  <a:srgbClr val="90C226"/>
                </a:solidFill>
              </a:rPr>
              <a:pPr/>
              <a:t>93</a:t>
            </a:fld>
            <a:endParaRPr lang="en-US" dirty="0">
              <a:solidFill>
                <a:srgbClr val="90C226"/>
              </a:solidFill>
            </a:endParaRPr>
          </a:p>
        </p:txBody>
      </p:sp>
      <p:grpSp>
        <p:nvGrpSpPr>
          <p:cNvPr id="2" name="群組 1"/>
          <p:cNvGrpSpPr/>
          <p:nvPr/>
        </p:nvGrpSpPr>
        <p:grpSpPr>
          <a:xfrm>
            <a:off x="6400061" y="2106935"/>
            <a:ext cx="2268252" cy="1188132"/>
            <a:chOff x="6012160" y="1196752"/>
            <a:chExt cx="3024336" cy="1584176"/>
          </a:xfrm>
        </p:grpSpPr>
        <p:sp>
          <p:nvSpPr>
            <p:cNvPr id="9" name="圓角矩形 8"/>
            <p:cNvSpPr/>
            <p:nvPr/>
          </p:nvSpPr>
          <p:spPr>
            <a:xfrm>
              <a:off x="6300192" y="1700808"/>
              <a:ext cx="2448272" cy="28803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err="1">
                  <a:solidFill>
                    <a:prstClr val="white"/>
                  </a:solidFill>
                </a:rPr>
                <a:t>oCTS</a:t>
              </a:r>
              <a:endParaRPr lang="zh-TW" altLang="en-US" sz="1350" dirty="0">
                <a:solidFill>
                  <a:prstClr val="white"/>
                </a:solidFill>
              </a:endParaRPr>
            </a:p>
          </p:txBody>
        </p:sp>
        <p:sp>
          <p:nvSpPr>
            <p:cNvPr id="10" name="圓角矩形 9"/>
            <p:cNvSpPr/>
            <p:nvPr/>
          </p:nvSpPr>
          <p:spPr>
            <a:xfrm>
              <a:off x="6516216" y="1196752"/>
              <a:ext cx="2016224" cy="288032"/>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a:solidFill>
                    <a:prstClr val="white"/>
                  </a:solidFill>
                </a:rPr>
                <a:t>https://</a:t>
              </a:r>
              <a:r>
                <a:rPr lang="en-US" altLang="zh-TW" sz="1050" dirty="0">
                  <a:solidFill>
                    <a:prstClr val="white"/>
                  </a:solidFill>
                </a:rPr>
                <a:t>www.banks</a:t>
              </a:r>
              <a:endParaRPr lang="zh-TW" altLang="en-US" sz="1350" dirty="0">
                <a:solidFill>
                  <a:prstClr val="white"/>
                </a:solidFill>
              </a:endParaRPr>
            </a:p>
          </p:txBody>
        </p:sp>
        <p:sp>
          <p:nvSpPr>
            <p:cNvPr id="11" name="圓角矩形 10"/>
            <p:cNvSpPr/>
            <p:nvPr/>
          </p:nvSpPr>
          <p:spPr>
            <a:xfrm>
              <a:off x="6012160" y="2204864"/>
              <a:ext cx="3024336" cy="288032"/>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350" dirty="0">
                  <a:solidFill>
                    <a:prstClr val="white"/>
                  </a:solidFill>
                </a:rPr>
                <a:t>TCPIP, SSL, SSH, TLS</a:t>
              </a:r>
              <a:endParaRPr lang="zh-TW" altLang="en-US" sz="1350" dirty="0">
                <a:solidFill>
                  <a:prstClr val="white"/>
                </a:solidFill>
              </a:endParaRPr>
            </a:p>
          </p:txBody>
        </p:sp>
        <p:sp>
          <p:nvSpPr>
            <p:cNvPr id="12" name="圓角矩形 11"/>
            <p:cNvSpPr/>
            <p:nvPr/>
          </p:nvSpPr>
          <p:spPr>
            <a:xfrm>
              <a:off x="6444208" y="2492896"/>
              <a:ext cx="432048" cy="288032"/>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sp>
          <p:nvSpPr>
            <p:cNvPr id="13" name="圓角矩形 12"/>
            <p:cNvSpPr/>
            <p:nvPr/>
          </p:nvSpPr>
          <p:spPr>
            <a:xfrm>
              <a:off x="8244408" y="2492896"/>
              <a:ext cx="432048" cy="288032"/>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grpSp>
      <p:grpSp>
        <p:nvGrpSpPr>
          <p:cNvPr id="6" name="群組 5"/>
          <p:cNvGrpSpPr/>
          <p:nvPr/>
        </p:nvGrpSpPr>
        <p:grpSpPr>
          <a:xfrm>
            <a:off x="95250" y="2106936"/>
            <a:ext cx="7205663" cy="3860347"/>
            <a:chOff x="179512" y="1412776"/>
            <a:chExt cx="7937376" cy="5400600"/>
          </a:xfrm>
        </p:grpSpPr>
        <p:graphicFrame>
          <p:nvGraphicFramePr>
            <p:cNvPr id="7" name="物件 6"/>
            <p:cNvGraphicFramePr>
              <a:graphicFrameLocks noChangeAspect="1"/>
            </p:cNvGraphicFramePr>
            <p:nvPr>
              <p:extLst/>
            </p:nvPr>
          </p:nvGraphicFramePr>
          <p:xfrm>
            <a:off x="1027113" y="1771476"/>
            <a:ext cx="7089775" cy="5041900"/>
          </p:xfrm>
          <a:graphic>
            <a:graphicData uri="http://schemas.openxmlformats.org/presentationml/2006/ole">
              <mc:AlternateContent xmlns:mc="http://schemas.openxmlformats.org/markup-compatibility/2006">
                <mc:Choice xmlns:v="urn:schemas-microsoft-com:vml" Requires="v">
                  <p:oleObj spid="_x0000_s7195" name="Visio" r:id="rId3" imgW="7090449" imgH="5041900" progId="Visio.Drawing.11">
                    <p:embed/>
                  </p:oleObj>
                </mc:Choice>
                <mc:Fallback>
                  <p:oleObj name="Visio" r:id="rId3" imgW="7090449" imgH="504190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113" y="1771476"/>
                          <a:ext cx="7089775"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sp>
          <p:nvSpPr>
            <p:cNvPr id="14" name="橢圓 13"/>
            <p:cNvSpPr/>
            <p:nvPr/>
          </p:nvSpPr>
          <p:spPr>
            <a:xfrm>
              <a:off x="179512" y="1412776"/>
              <a:ext cx="6480720" cy="5184576"/>
            </a:xfrm>
            <a:prstGeom prst="ellipse">
              <a:avLst/>
            </a:prstGeom>
            <a:solidFill>
              <a:srgbClr val="FF0000">
                <a:alpha val="1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prstClr val="white"/>
                </a:solidFill>
              </a:endParaRPr>
            </a:p>
          </p:txBody>
        </p:sp>
      </p:grpSp>
      <p:sp>
        <p:nvSpPr>
          <p:cNvPr id="15" name="文字方塊 14"/>
          <p:cNvSpPr txBox="1"/>
          <p:nvPr/>
        </p:nvSpPr>
        <p:spPr>
          <a:xfrm>
            <a:off x="205249" y="1843198"/>
            <a:ext cx="2543417" cy="507831"/>
          </a:xfrm>
          <a:prstGeom prst="rect">
            <a:avLst/>
          </a:prstGeom>
          <a:noFill/>
        </p:spPr>
        <p:txBody>
          <a:bodyPr wrap="square" rtlCol="0">
            <a:spAutoFit/>
          </a:bodyPr>
          <a:lstStyle/>
          <a:p>
            <a:pPr defTabSz="342900"/>
            <a:r>
              <a:rPr lang="en-US" altLang="zh-TW" sz="2700" b="1" dirty="0">
                <a:solidFill>
                  <a:srgbClr val="FF0000"/>
                </a:solidFill>
              </a:rPr>
              <a:t>Safe Zone</a:t>
            </a:r>
            <a:endParaRPr lang="zh-TW" altLang="en-US" sz="2700" b="1" dirty="0">
              <a:solidFill>
                <a:srgbClr val="FF0000"/>
              </a:solidFill>
            </a:endParaRPr>
          </a:p>
        </p:txBody>
      </p:sp>
    </p:spTree>
    <p:extLst>
      <p:ext uri="{BB962C8B-B14F-4D97-AF65-F5344CB8AC3E}">
        <p14:creationId xmlns:p14="http://schemas.microsoft.com/office/powerpoint/2010/main" val="30931830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5"/>
          <p:cNvSpPr/>
          <p:nvPr/>
        </p:nvSpPr>
        <p:spPr>
          <a:xfrm>
            <a:off x="1357545" y="2911480"/>
            <a:ext cx="4893153" cy="2605937"/>
          </a:xfrm>
          <a:prstGeom prst="roundRect">
            <a:avLst>
              <a:gd name="adj" fmla="val 9738"/>
            </a:avLst>
          </a:prstGeom>
          <a:solidFill>
            <a:srgbClr val="92D050">
              <a:alpha val="2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zh-TW" altLang="en-US" sz="1200">
              <a:solidFill>
                <a:prstClr val="white"/>
              </a:solidFill>
            </a:endParaRPr>
          </a:p>
        </p:txBody>
      </p:sp>
      <p:sp>
        <p:nvSpPr>
          <p:cNvPr id="2" name="標題 1"/>
          <p:cNvSpPr>
            <a:spLocks noGrp="1"/>
          </p:cNvSpPr>
          <p:nvPr>
            <p:ph type="title"/>
          </p:nvPr>
        </p:nvSpPr>
        <p:spPr>
          <a:xfrm>
            <a:off x="508001" y="476672"/>
            <a:ext cx="8600503" cy="2461184"/>
          </a:xfrm>
        </p:spPr>
        <p:txBody>
          <a:bodyPr>
            <a:normAutofit/>
          </a:bodyPr>
          <a:lstStyle/>
          <a:p>
            <a:r>
              <a:rPr lang="en-US" altLang="zh-TW" sz="3600" b="1" dirty="0" smtClean="0">
                <a:solidFill>
                  <a:schemeClr val="tx1"/>
                </a:solidFill>
              </a:rPr>
              <a:t>Proactive </a:t>
            </a:r>
            <a:br>
              <a:rPr lang="en-US" altLang="zh-TW" sz="3600" b="1" dirty="0" smtClean="0">
                <a:solidFill>
                  <a:schemeClr val="tx1"/>
                </a:solidFill>
              </a:rPr>
            </a:br>
            <a:r>
              <a:rPr lang="en-US" altLang="zh-TW" sz="3600" b="1" dirty="0" smtClean="0">
                <a:solidFill>
                  <a:schemeClr val="tx1"/>
                </a:solidFill>
              </a:rPr>
              <a:t>Anti-Phishing/Anti-Pharming</a:t>
            </a:r>
            <a:br>
              <a:rPr lang="en-US" altLang="zh-TW" sz="3600" b="1" dirty="0" smtClean="0">
                <a:solidFill>
                  <a:schemeClr val="tx1"/>
                </a:solidFill>
              </a:rPr>
            </a:br>
            <a:r>
              <a:rPr lang="en-US" altLang="zh-TW" sz="3600" b="1" dirty="0" smtClean="0">
                <a:solidFill>
                  <a:schemeClr val="tx1"/>
                </a:solidFill>
              </a:rPr>
              <a:t>How-To</a:t>
            </a:r>
            <a:endParaRPr lang="zh-TW" altLang="en-US" sz="3600" b="1" dirty="0">
              <a:solidFill>
                <a:schemeClr val="tx1"/>
              </a:solidFill>
            </a:endParaRPr>
          </a:p>
        </p:txBody>
      </p:sp>
      <p:sp>
        <p:nvSpPr>
          <p:cNvPr id="4" name="日期版面配置區 3"/>
          <p:cNvSpPr>
            <a:spLocks noGrp="1"/>
          </p:cNvSpPr>
          <p:nvPr>
            <p:ph type="dt" sz="half" idx="10"/>
          </p:nvPr>
        </p:nvSpPr>
        <p:spPr>
          <a:xfrm>
            <a:off x="5131961" y="5742751"/>
            <a:ext cx="683954" cy="273844"/>
          </a:xfrm>
        </p:spPr>
        <p:txBody>
          <a:bodyPr/>
          <a:lstStyle/>
          <a:p>
            <a:fld id="{32956DFA-06A7-4A92-8202-038AE4696A14}" type="datetime1">
              <a:rPr lang="zh-TW" altLang="en-US" sz="600">
                <a:solidFill>
                  <a:prstClr val="black">
                    <a:tint val="75000"/>
                  </a:prstClr>
                </a:solidFill>
              </a:rPr>
              <a:pPr/>
              <a:t>2014/8/21</a:t>
            </a:fld>
            <a:endParaRPr lang="en-US" sz="600" dirty="0">
              <a:solidFill>
                <a:prstClr val="black">
                  <a:tint val="75000"/>
                </a:prstClr>
              </a:solidFill>
            </a:endParaRPr>
          </a:p>
        </p:txBody>
      </p:sp>
      <p:sp>
        <p:nvSpPr>
          <p:cNvPr id="5" name="投影片編號版面配置區 4"/>
          <p:cNvSpPr>
            <a:spLocks noGrp="1"/>
          </p:cNvSpPr>
          <p:nvPr>
            <p:ph type="sldNum" sz="quarter" idx="12"/>
          </p:nvPr>
        </p:nvSpPr>
        <p:spPr>
          <a:xfrm>
            <a:off x="6171109" y="5742751"/>
            <a:ext cx="512504" cy="273844"/>
          </a:xfrm>
        </p:spPr>
        <p:txBody>
          <a:bodyPr/>
          <a:lstStyle/>
          <a:p>
            <a:fld id="{D57F1E4F-1CFF-5643-939E-217C01CDF565}" type="slidenum">
              <a:rPr lang="en-US" sz="600">
                <a:solidFill>
                  <a:srgbClr val="90C226"/>
                </a:solidFill>
              </a:rPr>
              <a:pPr/>
              <a:t>94</a:t>
            </a:fld>
            <a:endParaRPr lang="en-US" sz="600" dirty="0">
              <a:solidFill>
                <a:srgbClr val="90C226"/>
              </a:solidFill>
            </a:endParaRPr>
          </a:p>
        </p:txBody>
      </p:sp>
      <p:cxnSp>
        <p:nvCxnSpPr>
          <p:cNvPr id="7" name="직선 연결선 73"/>
          <p:cNvCxnSpPr>
            <a:endCxn id="28" idx="1"/>
          </p:cNvCxnSpPr>
          <p:nvPr/>
        </p:nvCxnSpPr>
        <p:spPr bwMode="auto">
          <a:xfrm>
            <a:off x="1214851" y="3904081"/>
            <a:ext cx="5225387" cy="40835"/>
          </a:xfrm>
          <a:prstGeom prst="line">
            <a:avLst/>
          </a:prstGeom>
          <a:ln w="38100">
            <a:solidFill>
              <a:srgbClr val="00B050"/>
            </a:solidFill>
            <a:prstDash val="sysDash"/>
            <a:headEnd type="none" w="med" len="med"/>
            <a:tailEnd type="triangle" w="med" len="med"/>
          </a:ln>
        </p:spPr>
        <p:style>
          <a:lnRef idx="1">
            <a:schemeClr val="accent2"/>
          </a:lnRef>
          <a:fillRef idx="0">
            <a:schemeClr val="accent2"/>
          </a:fillRef>
          <a:effectRef idx="0">
            <a:schemeClr val="accent2"/>
          </a:effectRef>
          <a:fontRef idx="minor">
            <a:schemeClr val="tx1"/>
          </a:fontRef>
        </p:style>
      </p:cxnSp>
      <p:grpSp>
        <p:nvGrpSpPr>
          <p:cNvPr id="8" name="Group 1198"/>
          <p:cNvGrpSpPr>
            <a:grpSpLocks/>
          </p:cNvGrpSpPr>
          <p:nvPr/>
        </p:nvGrpSpPr>
        <p:grpSpPr bwMode="auto">
          <a:xfrm>
            <a:off x="2859050" y="3388898"/>
            <a:ext cx="2176835" cy="1034506"/>
            <a:chOff x="199" y="727"/>
            <a:chExt cx="870" cy="453"/>
          </a:xfrm>
        </p:grpSpPr>
        <p:sp>
          <p:nvSpPr>
            <p:cNvPr id="9" name="Freeform 1199"/>
            <p:cNvSpPr>
              <a:spLocks/>
            </p:cNvSpPr>
            <p:nvPr/>
          </p:nvSpPr>
          <p:spPr bwMode="auto">
            <a:xfrm>
              <a:off x="259" y="826"/>
              <a:ext cx="753" cy="290"/>
            </a:xfrm>
            <a:custGeom>
              <a:avLst/>
              <a:gdLst>
                <a:gd name="T0" fmla="*/ 346 w 11292"/>
                <a:gd name="T1" fmla="*/ 11 h 4348"/>
                <a:gd name="T2" fmla="*/ 156 w 11292"/>
                <a:gd name="T3" fmla="*/ 14 h 4348"/>
                <a:gd name="T4" fmla="*/ 0 w 11292"/>
                <a:gd name="T5" fmla="*/ 117 h 4348"/>
                <a:gd name="T6" fmla="*/ 166 w 11292"/>
                <a:gd name="T7" fmla="*/ 230 h 4348"/>
                <a:gd name="T8" fmla="*/ 371 w 11292"/>
                <a:gd name="T9" fmla="*/ 290 h 4348"/>
                <a:gd name="T10" fmla="*/ 707 w 11292"/>
                <a:gd name="T11" fmla="*/ 212 h 4348"/>
                <a:gd name="T12" fmla="*/ 753 w 11292"/>
                <a:gd name="T13" fmla="*/ 131 h 4348"/>
                <a:gd name="T14" fmla="*/ 573 w 11292"/>
                <a:gd name="T15" fmla="*/ 0 h 4348"/>
                <a:gd name="T16" fmla="*/ 346 w 11292"/>
                <a:gd name="T17" fmla="*/ 11 h 43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92"/>
                <a:gd name="T28" fmla="*/ 0 h 4348"/>
                <a:gd name="T29" fmla="*/ 11292 w 11292"/>
                <a:gd name="T30" fmla="*/ 4348 h 43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92" h="4348">
                  <a:moveTo>
                    <a:pt x="5195" y="160"/>
                  </a:moveTo>
                  <a:lnTo>
                    <a:pt x="2333" y="213"/>
                  </a:lnTo>
                  <a:lnTo>
                    <a:pt x="0" y="1750"/>
                  </a:lnTo>
                  <a:lnTo>
                    <a:pt x="2492" y="3447"/>
                  </a:lnTo>
                  <a:lnTo>
                    <a:pt x="5566" y="4348"/>
                  </a:lnTo>
                  <a:lnTo>
                    <a:pt x="10602" y="3182"/>
                  </a:lnTo>
                  <a:lnTo>
                    <a:pt x="11292" y="1963"/>
                  </a:lnTo>
                  <a:lnTo>
                    <a:pt x="8588" y="0"/>
                  </a:lnTo>
                  <a:lnTo>
                    <a:pt x="5195" y="160"/>
                  </a:lnTo>
                  <a:close/>
                </a:path>
              </a:pathLst>
            </a:custGeom>
            <a:solidFill>
              <a:srgbClr val="99CCFF"/>
            </a:solidFill>
            <a:ln w="6350">
              <a:solidFill>
                <a:srgbClr val="003399"/>
              </a:solidFill>
              <a:round/>
              <a:headEnd/>
              <a:tailEnd/>
            </a:ln>
          </p:spPr>
          <p:txBody>
            <a:bodyPr/>
            <a:lstStyle/>
            <a:p>
              <a:pPr algn="ctr" defTabSz="342900"/>
              <a:endParaRPr lang="en-US" altLang="ko-KR" sz="1200" dirty="0">
                <a:solidFill>
                  <a:prstClr val="black"/>
                </a:solidFill>
                <a:latin typeface="맑은 고딕" pitchFamily="50" charset="-127"/>
                <a:ea typeface="맑은 고딕" pitchFamily="50" charset="-127"/>
              </a:endParaRPr>
            </a:p>
            <a:p>
              <a:pPr algn="ctr" defTabSz="342900"/>
              <a:endParaRPr lang="ko-KR" altLang="en-US" sz="1200" dirty="0">
                <a:solidFill>
                  <a:srgbClr val="54A021"/>
                </a:solidFill>
                <a:latin typeface="맑은 고딕" pitchFamily="50" charset="-127"/>
                <a:ea typeface="맑은 고딕" pitchFamily="50" charset="-127"/>
              </a:endParaRPr>
            </a:p>
          </p:txBody>
        </p:sp>
        <p:sp>
          <p:nvSpPr>
            <p:cNvPr id="10" name="Arc 1200"/>
            <p:cNvSpPr>
              <a:spLocks/>
            </p:cNvSpPr>
            <p:nvPr/>
          </p:nvSpPr>
          <p:spPr bwMode="auto">
            <a:xfrm>
              <a:off x="199" y="801"/>
              <a:ext cx="295" cy="166"/>
            </a:xfrm>
            <a:custGeom>
              <a:avLst/>
              <a:gdLst>
                <a:gd name="T0" fmla="*/ 0 w 37898"/>
                <a:gd name="T1" fmla="*/ 1 h 32667"/>
                <a:gd name="T2" fmla="*/ 2 w 37898"/>
                <a:gd name="T3" fmla="*/ 0 h 32667"/>
                <a:gd name="T4" fmla="*/ 1 w 37898"/>
                <a:gd name="T5" fmla="*/ 1 h 32667"/>
                <a:gd name="T6" fmla="*/ 0 60000 65536"/>
                <a:gd name="T7" fmla="*/ 0 60000 65536"/>
                <a:gd name="T8" fmla="*/ 0 60000 65536"/>
                <a:gd name="T9" fmla="*/ 0 w 37898"/>
                <a:gd name="T10" fmla="*/ 0 h 32667"/>
                <a:gd name="T11" fmla="*/ 37898 w 37898"/>
                <a:gd name="T12" fmla="*/ 32667 h 32667"/>
              </a:gdLst>
              <a:ahLst/>
              <a:cxnLst>
                <a:cxn ang="T6">
                  <a:pos x="T0" y="T1"/>
                </a:cxn>
                <a:cxn ang="T7">
                  <a:pos x="T2" y="T3"/>
                </a:cxn>
                <a:cxn ang="T8">
                  <a:pos x="T4" y="T5"/>
                </a:cxn>
              </a:cxnLst>
              <a:rect l="T9" t="T10" r="T11" b="T12"/>
              <a:pathLst>
                <a:path w="37898" h="32667" fill="none" extrusionOk="0">
                  <a:moveTo>
                    <a:pt x="3050" y="32667"/>
                  </a:moveTo>
                  <a:cubicBezTo>
                    <a:pt x="1054" y="29320"/>
                    <a:pt x="0" y="25496"/>
                    <a:pt x="0" y="21600"/>
                  </a:cubicBezTo>
                  <a:cubicBezTo>
                    <a:pt x="0" y="9670"/>
                    <a:pt x="9670" y="0"/>
                    <a:pt x="21600" y="0"/>
                  </a:cubicBezTo>
                  <a:cubicBezTo>
                    <a:pt x="27850" y="-1"/>
                    <a:pt x="33795" y="2707"/>
                    <a:pt x="37897" y="7424"/>
                  </a:cubicBezTo>
                </a:path>
                <a:path w="37898" h="32667" stroke="0" extrusionOk="0">
                  <a:moveTo>
                    <a:pt x="3050" y="32667"/>
                  </a:moveTo>
                  <a:cubicBezTo>
                    <a:pt x="1054" y="29320"/>
                    <a:pt x="0" y="25496"/>
                    <a:pt x="0" y="21600"/>
                  </a:cubicBezTo>
                  <a:cubicBezTo>
                    <a:pt x="0" y="9670"/>
                    <a:pt x="9670" y="0"/>
                    <a:pt x="21600" y="0"/>
                  </a:cubicBezTo>
                  <a:cubicBezTo>
                    <a:pt x="27850" y="-1"/>
                    <a:pt x="33795" y="2707"/>
                    <a:pt x="37897" y="7424"/>
                  </a:cubicBezTo>
                  <a:lnTo>
                    <a:pt x="21600" y="21600"/>
                  </a:lnTo>
                  <a:close/>
                </a:path>
              </a:pathLst>
            </a:custGeom>
            <a:solidFill>
              <a:srgbClr val="99CCFF"/>
            </a:solidFill>
            <a:ln w="6350">
              <a:solidFill>
                <a:srgbClr val="003399"/>
              </a:solidFill>
              <a:round/>
              <a:headEnd/>
              <a:tailEnd/>
            </a:ln>
          </p:spPr>
          <p:txBody>
            <a:bodyPr/>
            <a:lstStyle/>
            <a:p>
              <a:pPr defTabSz="342900"/>
              <a:endParaRPr lang="ko-KR" altLang="en-US" sz="1200">
                <a:solidFill>
                  <a:prstClr val="black"/>
                </a:solidFill>
              </a:endParaRPr>
            </a:p>
          </p:txBody>
        </p:sp>
        <p:sp>
          <p:nvSpPr>
            <p:cNvPr id="11" name="Arc 1201"/>
            <p:cNvSpPr>
              <a:spLocks/>
            </p:cNvSpPr>
            <p:nvPr/>
          </p:nvSpPr>
          <p:spPr bwMode="auto">
            <a:xfrm>
              <a:off x="206" y="808"/>
              <a:ext cx="282" cy="156"/>
            </a:xfrm>
            <a:custGeom>
              <a:avLst/>
              <a:gdLst>
                <a:gd name="T0" fmla="*/ 0 w 37796"/>
                <a:gd name="T1" fmla="*/ 1 h 32695"/>
                <a:gd name="T2" fmla="*/ 2 w 37796"/>
                <a:gd name="T3" fmla="*/ 0 h 32695"/>
                <a:gd name="T4" fmla="*/ 1 w 37796"/>
                <a:gd name="T5" fmla="*/ 0 h 32695"/>
                <a:gd name="T6" fmla="*/ 0 60000 65536"/>
                <a:gd name="T7" fmla="*/ 0 60000 65536"/>
                <a:gd name="T8" fmla="*/ 0 60000 65536"/>
                <a:gd name="T9" fmla="*/ 0 w 37796"/>
                <a:gd name="T10" fmla="*/ 0 h 32695"/>
                <a:gd name="T11" fmla="*/ 37796 w 37796"/>
                <a:gd name="T12" fmla="*/ 32695 h 32695"/>
              </a:gdLst>
              <a:ahLst/>
              <a:cxnLst>
                <a:cxn ang="T6">
                  <a:pos x="T0" y="T1"/>
                </a:cxn>
                <a:cxn ang="T7">
                  <a:pos x="T2" y="T3"/>
                </a:cxn>
                <a:cxn ang="T8">
                  <a:pos x="T4" y="T5"/>
                </a:cxn>
              </a:cxnLst>
              <a:rect l="T9" t="T10" r="T11" b="T12"/>
              <a:pathLst>
                <a:path w="37796" h="32695" fill="none" extrusionOk="0">
                  <a:moveTo>
                    <a:pt x="3067" y="32694"/>
                  </a:moveTo>
                  <a:cubicBezTo>
                    <a:pt x="1060" y="29342"/>
                    <a:pt x="0" y="25507"/>
                    <a:pt x="0" y="21600"/>
                  </a:cubicBezTo>
                  <a:cubicBezTo>
                    <a:pt x="0" y="9670"/>
                    <a:pt x="9670" y="0"/>
                    <a:pt x="21600" y="0"/>
                  </a:cubicBezTo>
                  <a:cubicBezTo>
                    <a:pt x="27797" y="-1"/>
                    <a:pt x="33695" y="2661"/>
                    <a:pt x="37796" y="7308"/>
                  </a:cubicBezTo>
                </a:path>
                <a:path w="37796" h="32695" stroke="0" extrusionOk="0">
                  <a:moveTo>
                    <a:pt x="3067" y="32694"/>
                  </a:moveTo>
                  <a:cubicBezTo>
                    <a:pt x="1060" y="29342"/>
                    <a:pt x="0" y="25507"/>
                    <a:pt x="0" y="21600"/>
                  </a:cubicBezTo>
                  <a:cubicBezTo>
                    <a:pt x="0" y="9670"/>
                    <a:pt x="9670" y="0"/>
                    <a:pt x="21600" y="0"/>
                  </a:cubicBezTo>
                  <a:cubicBezTo>
                    <a:pt x="27797" y="-1"/>
                    <a:pt x="33695" y="2661"/>
                    <a:pt x="37796" y="7308"/>
                  </a:cubicBezTo>
                  <a:lnTo>
                    <a:pt x="21600" y="21600"/>
                  </a:lnTo>
                  <a:close/>
                </a:path>
              </a:pathLst>
            </a:custGeom>
            <a:solidFill>
              <a:srgbClr val="99CCFF"/>
            </a:solidFill>
            <a:ln w="6350">
              <a:solidFill>
                <a:srgbClr val="003399"/>
              </a:solidFill>
              <a:round/>
              <a:headEnd/>
              <a:tailEnd/>
            </a:ln>
          </p:spPr>
          <p:txBody>
            <a:bodyPr/>
            <a:lstStyle/>
            <a:p>
              <a:pPr defTabSz="342900"/>
              <a:endParaRPr lang="ko-KR" altLang="en-US" sz="1200">
                <a:solidFill>
                  <a:prstClr val="black"/>
                </a:solidFill>
              </a:endParaRPr>
            </a:p>
          </p:txBody>
        </p:sp>
        <p:sp>
          <p:nvSpPr>
            <p:cNvPr id="12" name="Arc 1202"/>
            <p:cNvSpPr>
              <a:spLocks/>
            </p:cNvSpPr>
            <p:nvPr/>
          </p:nvSpPr>
          <p:spPr bwMode="auto">
            <a:xfrm>
              <a:off x="422" y="727"/>
              <a:ext cx="426" cy="138"/>
            </a:xfrm>
            <a:custGeom>
              <a:avLst/>
              <a:gdLst>
                <a:gd name="T0" fmla="*/ 0 w 43088"/>
                <a:gd name="T1" fmla="*/ 1 h 21600"/>
                <a:gd name="T2" fmla="*/ 4 w 43088"/>
                <a:gd name="T3" fmla="*/ 1 h 21600"/>
                <a:gd name="T4" fmla="*/ 2 w 43088"/>
                <a:gd name="T5" fmla="*/ 1 h 21600"/>
                <a:gd name="T6" fmla="*/ 0 60000 65536"/>
                <a:gd name="T7" fmla="*/ 0 60000 65536"/>
                <a:gd name="T8" fmla="*/ 0 60000 65536"/>
                <a:gd name="T9" fmla="*/ 0 w 43088"/>
                <a:gd name="T10" fmla="*/ 0 h 21600"/>
                <a:gd name="T11" fmla="*/ 43088 w 43088"/>
                <a:gd name="T12" fmla="*/ 21600 h 21600"/>
              </a:gdLst>
              <a:ahLst/>
              <a:cxnLst>
                <a:cxn ang="T6">
                  <a:pos x="T0" y="T1"/>
                </a:cxn>
                <a:cxn ang="T7">
                  <a:pos x="T2" y="T3"/>
                </a:cxn>
                <a:cxn ang="T8">
                  <a:pos x="T4" y="T5"/>
                </a:cxn>
              </a:cxnLst>
              <a:rect l="T9" t="T10" r="T11" b="T12"/>
              <a:pathLst>
                <a:path w="43088" h="21600" fill="none" extrusionOk="0">
                  <a:moveTo>
                    <a:pt x="0" y="21600"/>
                  </a:moveTo>
                  <a:cubicBezTo>
                    <a:pt x="0" y="9670"/>
                    <a:pt x="9670" y="0"/>
                    <a:pt x="21600" y="0"/>
                  </a:cubicBezTo>
                  <a:cubicBezTo>
                    <a:pt x="32679" y="0"/>
                    <a:pt x="41962" y="8382"/>
                    <a:pt x="43088" y="19404"/>
                  </a:cubicBezTo>
                </a:path>
                <a:path w="43088" h="21600" stroke="0" extrusionOk="0">
                  <a:moveTo>
                    <a:pt x="0" y="21600"/>
                  </a:moveTo>
                  <a:cubicBezTo>
                    <a:pt x="0" y="9670"/>
                    <a:pt x="9670" y="0"/>
                    <a:pt x="21600" y="0"/>
                  </a:cubicBezTo>
                  <a:cubicBezTo>
                    <a:pt x="32679" y="0"/>
                    <a:pt x="41962" y="8382"/>
                    <a:pt x="43088" y="19404"/>
                  </a:cubicBezTo>
                  <a:lnTo>
                    <a:pt x="21600" y="21600"/>
                  </a:lnTo>
                  <a:close/>
                </a:path>
              </a:pathLst>
            </a:custGeom>
            <a:solidFill>
              <a:srgbClr val="99CCFF"/>
            </a:solidFill>
            <a:ln w="6350">
              <a:solidFill>
                <a:srgbClr val="003399"/>
              </a:solidFill>
              <a:round/>
              <a:headEnd/>
              <a:tailEnd/>
            </a:ln>
          </p:spPr>
          <p:txBody>
            <a:bodyPr/>
            <a:lstStyle/>
            <a:p>
              <a:pPr defTabSz="342900"/>
              <a:endParaRPr lang="ko-KR" altLang="en-US" sz="1200">
                <a:solidFill>
                  <a:prstClr val="black"/>
                </a:solidFill>
              </a:endParaRPr>
            </a:p>
          </p:txBody>
        </p:sp>
        <p:sp>
          <p:nvSpPr>
            <p:cNvPr id="13" name="Arc 1203"/>
            <p:cNvSpPr>
              <a:spLocks/>
            </p:cNvSpPr>
            <p:nvPr/>
          </p:nvSpPr>
          <p:spPr bwMode="auto">
            <a:xfrm>
              <a:off x="428" y="734"/>
              <a:ext cx="414" cy="131"/>
            </a:xfrm>
            <a:custGeom>
              <a:avLst/>
              <a:gdLst>
                <a:gd name="T0" fmla="*/ 0 w 43079"/>
                <a:gd name="T1" fmla="*/ 1 h 21600"/>
                <a:gd name="T2" fmla="*/ 4 w 43079"/>
                <a:gd name="T3" fmla="*/ 1 h 21600"/>
                <a:gd name="T4" fmla="*/ 2 w 43079"/>
                <a:gd name="T5" fmla="*/ 1 h 21600"/>
                <a:gd name="T6" fmla="*/ 0 60000 65536"/>
                <a:gd name="T7" fmla="*/ 0 60000 65536"/>
                <a:gd name="T8" fmla="*/ 0 60000 65536"/>
                <a:gd name="T9" fmla="*/ 0 w 43079"/>
                <a:gd name="T10" fmla="*/ 0 h 21600"/>
                <a:gd name="T11" fmla="*/ 43079 w 43079"/>
                <a:gd name="T12" fmla="*/ 21600 h 21600"/>
              </a:gdLst>
              <a:ahLst/>
              <a:cxnLst>
                <a:cxn ang="T6">
                  <a:pos x="T0" y="T1"/>
                </a:cxn>
                <a:cxn ang="T7">
                  <a:pos x="T2" y="T3"/>
                </a:cxn>
                <a:cxn ang="T8">
                  <a:pos x="T4" y="T5"/>
                </a:cxn>
              </a:cxnLst>
              <a:rect l="T9" t="T10" r="T11" b="T12"/>
              <a:pathLst>
                <a:path w="43079" h="21600" fill="none" extrusionOk="0">
                  <a:moveTo>
                    <a:pt x="0" y="21600"/>
                  </a:moveTo>
                  <a:cubicBezTo>
                    <a:pt x="0" y="9670"/>
                    <a:pt x="9670" y="0"/>
                    <a:pt x="21600" y="0"/>
                  </a:cubicBezTo>
                  <a:cubicBezTo>
                    <a:pt x="32647" y="0"/>
                    <a:pt x="41913" y="8335"/>
                    <a:pt x="43079" y="19320"/>
                  </a:cubicBezTo>
                </a:path>
                <a:path w="43079" h="21600" stroke="0" extrusionOk="0">
                  <a:moveTo>
                    <a:pt x="0" y="21600"/>
                  </a:moveTo>
                  <a:cubicBezTo>
                    <a:pt x="0" y="9670"/>
                    <a:pt x="9670" y="0"/>
                    <a:pt x="21600" y="0"/>
                  </a:cubicBezTo>
                  <a:cubicBezTo>
                    <a:pt x="32647" y="0"/>
                    <a:pt x="41913" y="8335"/>
                    <a:pt x="43079" y="19320"/>
                  </a:cubicBezTo>
                  <a:lnTo>
                    <a:pt x="21600" y="21600"/>
                  </a:lnTo>
                  <a:close/>
                </a:path>
              </a:pathLst>
            </a:custGeom>
            <a:solidFill>
              <a:srgbClr val="99CCFF"/>
            </a:solidFill>
            <a:ln w="6350">
              <a:solidFill>
                <a:srgbClr val="003399"/>
              </a:solidFill>
              <a:round/>
              <a:headEnd/>
              <a:tailEnd/>
            </a:ln>
          </p:spPr>
          <p:txBody>
            <a:bodyPr/>
            <a:lstStyle/>
            <a:p>
              <a:pPr defTabSz="342900"/>
              <a:endParaRPr lang="ko-KR" altLang="en-US" sz="1200">
                <a:solidFill>
                  <a:prstClr val="black"/>
                </a:solidFill>
              </a:endParaRPr>
            </a:p>
          </p:txBody>
        </p:sp>
        <p:sp>
          <p:nvSpPr>
            <p:cNvPr id="14" name="Arc 1204"/>
            <p:cNvSpPr>
              <a:spLocks/>
            </p:cNvSpPr>
            <p:nvPr/>
          </p:nvSpPr>
          <p:spPr bwMode="auto">
            <a:xfrm>
              <a:off x="220" y="918"/>
              <a:ext cx="244" cy="156"/>
            </a:xfrm>
            <a:custGeom>
              <a:avLst/>
              <a:gdLst>
                <a:gd name="T0" fmla="*/ 2 w 31047"/>
                <a:gd name="T1" fmla="*/ 1 h 30687"/>
                <a:gd name="T2" fmla="*/ 0 w 31047"/>
                <a:gd name="T3" fmla="*/ 0 h 30687"/>
                <a:gd name="T4" fmla="*/ 1 w 31047"/>
                <a:gd name="T5" fmla="*/ 0 h 30687"/>
                <a:gd name="T6" fmla="*/ 0 60000 65536"/>
                <a:gd name="T7" fmla="*/ 0 60000 65536"/>
                <a:gd name="T8" fmla="*/ 0 60000 65536"/>
                <a:gd name="T9" fmla="*/ 0 w 31047"/>
                <a:gd name="T10" fmla="*/ 0 h 30687"/>
                <a:gd name="T11" fmla="*/ 31047 w 31047"/>
                <a:gd name="T12" fmla="*/ 30687 h 30687"/>
              </a:gdLst>
              <a:ahLst/>
              <a:cxnLst>
                <a:cxn ang="T6">
                  <a:pos x="T0" y="T1"/>
                </a:cxn>
                <a:cxn ang="T7">
                  <a:pos x="T2" y="T3"/>
                </a:cxn>
                <a:cxn ang="T8">
                  <a:pos x="T4" y="T5"/>
                </a:cxn>
              </a:cxnLst>
              <a:rect l="T9" t="T10" r="T11" b="T12"/>
              <a:pathLst>
                <a:path w="31047" h="30687" fill="none" extrusionOk="0">
                  <a:moveTo>
                    <a:pt x="31047" y="28511"/>
                  </a:moveTo>
                  <a:cubicBezTo>
                    <a:pt x="28103" y="29943"/>
                    <a:pt x="24873" y="30686"/>
                    <a:pt x="21600" y="30687"/>
                  </a:cubicBezTo>
                  <a:cubicBezTo>
                    <a:pt x="9670" y="30687"/>
                    <a:pt x="0" y="21016"/>
                    <a:pt x="0" y="9087"/>
                  </a:cubicBezTo>
                  <a:cubicBezTo>
                    <a:pt x="-1" y="5948"/>
                    <a:pt x="684" y="2847"/>
                    <a:pt x="2004" y="-1"/>
                  </a:cubicBezTo>
                </a:path>
                <a:path w="31047" h="30687" stroke="0" extrusionOk="0">
                  <a:moveTo>
                    <a:pt x="31047" y="28511"/>
                  </a:moveTo>
                  <a:cubicBezTo>
                    <a:pt x="28103" y="29943"/>
                    <a:pt x="24873" y="30686"/>
                    <a:pt x="21600" y="30687"/>
                  </a:cubicBezTo>
                  <a:cubicBezTo>
                    <a:pt x="9670" y="30687"/>
                    <a:pt x="0" y="21016"/>
                    <a:pt x="0" y="9087"/>
                  </a:cubicBezTo>
                  <a:cubicBezTo>
                    <a:pt x="-1" y="5948"/>
                    <a:pt x="684" y="2847"/>
                    <a:pt x="2004" y="-1"/>
                  </a:cubicBezTo>
                  <a:lnTo>
                    <a:pt x="21600" y="9087"/>
                  </a:lnTo>
                  <a:close/>
                </a:path>
              </a:pathLst>
            </a:custGeom>
            <a:solidFill>
              <a:srgbClr val="99CCFF"/>
            </a:solidFill>
            <a:ln w="6350">
              <a:solidFill>
                <a:srgbClr val="003399"/>
              </a:solidFill>
              <a:round/>
              <a:headEnd/>
              <a:tailEnd/>
            </a:ln>
          </p:spPr>
          <p:txBody>
            <a:bodyPr/>
            <a:lstStyle/>
            <a:p>
              <a:pPr defTabSz="342900"/>
              <a:endParaRPr lang="ko-KR" altLang="en-US" sz="1200">
                <a:solidFill>
                  <a:prstClr val="black"/>
                </a:solidFill>
              </a:endParaRPr>
            </a:p>
          </p:txBody>
        </p:sp>
        <p:sp>
          <p:nvSpPr>
            <p:cNvPr id="15" name="Arc 1205"/>
            <p:cNvSpPr>
              <a:spLocks/>
            </p:cNvSpPr>
            <p:nvPr/>
          </p:nvSpPr>
          <p:spPr bwMode="auto">
            <a:xfrm>
              <a:off x="227" y="920"/>
              <a:ext cx="234" cy="147"/>
            </a:xfrm>
            <a:custGeom>
              <a:avLst/>
              <a:gdLst>
                <a:gd name="T0" fmla="*/ 2 w 31035"/>
                <a:gd name="T1" fmla="*/ 1 h 30814"/>
                <a:gd name="T2" fmla="*/ 0 w 31035"/>
                <a:gd name="T3" fmla="*/ 0 h 30814"/>
                <a:gd name="T4" fmla="*/ 1 w 31035"/>
                <a:gd name="T5" fmla="*/ 0 h 30814"/>
                <a:gd name="T6" fmla="*/ 0 60000 65536"/>
                <a:gd name="T7" fmla="*/ 0 60000 65536"/>
                <a:gd name="T8" fmla="*/ 0 60000 65536"/>
                <a:gd name="T9" fmla="*/ 0 w 31035"/>
                <a:gd name="T10" fmla="*/ 0 h 30814"/>
                <a:gd name="T11" fmla="*/ 31035 w 31035"/>
                <a:gd name="T12" fmla="*/ 30814 h 30814"/>
              </a:gdLst>
              <a:ahLst/>
              <a:cxnLst>
                <a:cxn ang="T6">
                  <a:pos x="T0" y="T1"/>
                </a:cxn>
                <a:cxn ang="T7">
                  <a:pos x="T2" y="T3"/>
                </a:cxn>
                <a:cxn ang="T8">
                  <a:pos x="T4" y="T5"/>
                </a:cxn>
              </a:cxnLst>
              <a:rect l="T9" t="T10" r="T11" b="T12"/>
              <a:pathLst>
                <a:path w="31035" h="30814" fill="none" extrusionOk="0">
                  <a:moveTo>
                    <a:pt x="31034" y="28644"/>
                  </a:moveTo>
                  <a:cubicBezTo>
                    <a:pt x="28094" y="30072"/>
                    <a:pt x="24868" y="30813"/>
                    <a:pt x="21600" y="30814"/>
                  </a:cubicBezTo>
                  <a:cubicBezTo>
                    <a:pt x="9670" y="30814"/>
                    <a:pt x="0" y="21143"/>
                    <a:pt x="0" y="9214"/>
                  </a:cubicBezTo>
                  <a:cubicBezTo>
                    <a:pt x="-1" y="6028"/>
                    <a:pt x="704" y="2881"/>
                    <a:pt x="2063" y="-1"/>
                  </a:cubicBezTo>
                </a:path>
                <a:path w="31035" h="30814" stroke="0" extrusionOk="0">
                  <a:moveTo>
                    <a:pt x="31034" y="28644"/>
                  </a:moveTo>
                  <a:cubicBezTo>
                    <a:pt x="28094" y="30072"/>
                    <a:pt x="24868" y="30813"/>
                    <a:pt x="21600" y="30814"/>
                  </a:cubicBezTo>
                  <a:cubicBezTo>
                    <a:pt x="9670" y="30814"/>
                    <a:pt x="0" y="21143"/>
                    <a:pt x="0" y="9214"/>
                  </a:cubicBezTo>
                  <a:cubicBezTo>
                    <a:pt x="-1" y="6028"/>
                    <a:pt x="704" y="2881"/>
                    <a:pt x="2063" y="-1"/>
                  </a:cubicBezTo>
                  <a:lnTo>
                    <a:pt x="21600" y="9214"/>
                  </a:lnTo>
                  <a:close/>
                </a:path>
              </a:pathLst>
            </a:custGeom>
            <a:solidFill>
              <a:srgbClr val="99CCFF"/>
            </a:solidFill>
            <a:ln w="6350">
              <a:solidFill>
                <a:srgbClr val="003399"/>
              </a:solidFill>
              <a:round/>
              <a:headEnd/>
              <a:tailEnd/>
            </a:ln>
          </p:spPr>
          <p:txBody>
            <a:bodyPr/>
            <a:lstStyle/>
            <a:p>
              <a:pPr defTabSz="342900"/>
              <a:endParaRPr lang="ko-KR" altLang="en-US" sz="1200">
                <a:solidFill>
                  <a:prstClr val="black"/>
                </a:solidFill>
              </a:endParaRPr>
            </a:p>
          </p:txBody>
        </p:sp>
        <p:sp>
          <p:nvSpPr>
            <p:cNvPr id="16" name="Arc 1206"/>
            <p:cNvSpPr>
              <a:spLocks/>
            </p:cNvSpPr>
            <p:nvPr/>
          </p:nvSpPr>
          <p:spPr bwMode="auto">
            <a:xfrm>
              <a:off x="400" y="1034"/>
              <a:ext cx="400" cy="146"/>
            </a:xfrm>
            <a:custGeom>
              <a:avLst/>
              <a:gdLst>
                <a:gd name="T0" fmla="*/ 4 w 43200"/>
                <a:gd name="T1" fmla="*/ 0 h 30684"/>
                <a:gd name="T2" fmla="*/ 0 w 43200"/>
                <a:gd name="T3" fmla="*/ 0 h 30684"/>
                <a:gd name="T4" fmla="*/ 2 w 43200"/>
                <a:gd name="T5" fmla="*/ 0 h 30684"/>
                <a:gd name="T6" fmla="*/ 0 60000 65536"/>
                <a:gd name="T7" fmla="*/ 0 60000 65536"/>
                <a:gd name="T8" fmla="*/ 0 60000 65536"/>
                <a:gd name="T9" fmla="*/ 0 w 43200"/>
                <a:gd name="T10" fmla="*/ 0 h 30684"/>
                <a:gd name="T11" fmla="*/ 43200 w 43200"/>
                <a:gd name="T12" fmla="*/ 30684 h 30684"/>
              </a:gdLst>
              <a:ahLst/>
              <a:cxnLst>
                <a:cxn ang="T6">
                  <a:pos x="T0" y="T1"/>
                </a:cxn>
                <a:cxn ang="T7">
                  <a:pos x="T2" y="T3"/>
                </a:cxn>
                <a:cxn ang="T8">
                  <a:pos x="T4" y="T5"/>
                </a:cxn>
              </a:cxnLst>
              <a:rect l="T9" t="T10" r="T11" b="T12"/>
              <a:pathLst>
                <a:path w="43200" h="30684" fill="none" extrusionOk="0">
                  <a:moveTo>
                    <a:pt x="43116" y="7184"/>
                  </a:moveTo>
                  <a:cubicBezTo>
                    <a:pt x="43172" y="7816"/>
                    <a:pt x="43200" y="8450"/>
                    <a:pt x="43200" y="9084"/>
                  </a:cubicBezTo>
                  <a:cubicBezTo>
                    <a:pt x="43200" y="21013"/>
                    <a:pt x="33529" y="30684"/>
                    <a:pt x="21600" y="30684"/>
                  </a:cubicBezTo>
                  <a:cubicBezTo>
                    <a:pt x="9670" y="30684"/>
                    <a:pt x="0" y="21013"/>
                    <a:pt x="0" y="9084"/>
                  </a:cubicBezTo>
                  <a:cubicBezTo>
                    <a:pt x="-1" y="5946"/>
                    <a:pt x="683" y="2846"/>
                    <a:pt x="2003" y="0"/>
                  </a:cubicBezTo>
                </a:path>
                <a:path w="43200" h="30684" stroke="0" extrusionOk="0">
                  <a:moveTo>
                    <a:pt x="43116" y="7184"/>
                  </a:moveTo>
                  <a:cubicBezTo>
                    <a:pt x="43172" y="7816"/>
                    <a:pt x="43200" y="8450"/>
                    <a:pt x="43200" y="9084"/>
                  </a:cubicBezTo>
                  <a:cubicBezTo>
                    <a:pt x="43200" y="21013"/>
                    <a:pt x="33529" y="30684"/>
                    <a:pt x="21600" y="30684"/>
                  </a:cubicBezTo>
                  <a:cubicBezTo>
                    <a:pt x="9670" y="30684"/>
                    <a:pt x="0" y="21013"/>
                    <a:pt x="0" y="9084"/>
                  </a:cubicBezTo>
                  <a:cubicBezTo>
                    <a:pt x="-1" y="5946"/>
                    <a:pt x="683" y="2846"/>
                    <a:pt x="2003" y="0"/>
                  </a:cubicBezTo>
                  <a:lnTo>
                    <a:pt x="21600" y="9084"/>
                  </a:lnTo>
                  <a:close/>
                </a:path>
              </a:pathLst>
            </a:custGeom>
            <a:solidFill>
              <a:srgbClr val="99CCFF"/>
            </a:solidFill>
            <a:ln w="6350">
              <a:solidFill>
                <a:srgbClr val="003399"/>
              </a:solidFill>
              <a:round/>
              <a:headEnd/>
              <a:tailEnd/>
            </a:ln>
          </p:spPr>
          <p:txBody>
            <a:bodyPr/>
            <a:lstStyle/>
            <a:p>
              <a:pPr defTabSz="342900"/>
              <a:endParaRPr lang="ko-KR" altLang="en-US" sz="1200">
                <a:solidFill>
                  <a:prstClr val="black"/>
                </a:solidFill>
              </a:endParaRPr>
            </a:p>
          </p:txBody>
        </p:sp>
        <p:sp>
          <p:nvSpPr>
            <p:cNvPr id="17" name="Arc 1207"/>
            <p:cNvSpPr>
              <a:spLocks/>
            </p:cNvSpPr>
            <p:nvPr/>
          </p:nvSpPr>
          <p:spPr bwMode="auto">
            <a:xfrm>
              <a:off x="407" y="1036"/>
              <a:ext cx="386" cy="137"/>
            </a:xfrm>
            <a:custGeom>
              <a:avLst/>
              <a:gdLst>
                <a:gd name="T0" fmla="*/ 3 w 43200"/>
                <a:gd name="T1" fmla="*/ 0 h 30858"/>
                <a:gd name="T2" fmla="*/ 0 w 43200"/>
                <a:gd name="T3" fmla="*/ 0 h 30858"/>
                <a:gd name="T4" fmla="*/ 2 w 43200"/>
                <a:gd name="T5" fmla="*/ 0 h 30858"/>
                <a:gd name="T6" fmla="*/ 0 60000 65536"/>
                <a:gd name="T7" fmla="*/ 0 60000 65536"/>
                <a:gd name="T8" fmla="*/ 0 60000 65536"/>
                <a:gd name="T9" fmla="*/ 0 w 43200"/>
                <a:gd name="T10" fmla="*/ 0 h 30858"/>
                <a:gd name="T11" fmla="*/ 43200 w 43200"/>
                <a:gd name="T12" fmla="*/ 30858 h 30858"/>
              </a:gdLst>
              <a:ahLst/>
              <a:cxnLst>
                <a:cxn ang="T6">
                  <a:pos x="T0" y="T1"/>
                </a:cxn>
                <a:cxn ang="T7">
                  <a:pos x="T2" y="T3"/>
                </a:cxn>
                <a:cxn ang="T8">
                  <a:pos x="T4" y="T5"/>
                </a:cxn>
              </a:cxnLst>
              <a:rect l="T9" t="T10" r="T11" b="T12"/>
              <a:pathLst>
                <a:path w="43200" h="30858" fill="none" extrusionOk="0">
                  <a:moveTo>
                    <a:pt x="43108" y="7272"/>
                  </a:moveTo>
                  <a:cubicBezTo>
                    <a:pt x="43169" y="7932"/>
                    <a:pt x="43200" y="8594"/>
                    <a:pt x="43200" y="9258"/>
                  </a:cubicBezTo>
                  <a:cubicBezTo>
                    <a:pt x="43200" y="21187"/>
                    <a:pt x="33529" y="30858"/>
                    <a:pt x="21600" y="30858"/>
                  </a:cubicBezTo>
                  <a:cubicBezTo>
                    <a:pt x="9670" y="30858"/>
                    <a:pt x="0" y="21187"/>
                    <a:pt x="0" y="9258"/>
                  </a:cubicBezTo>
                  <a:cubicBezTo>
                    <a:pt x="-1" y="6055"/>
                    <a:pt x="712" y="2893"/>
                    <a:pt x="2084" y="0"/>
                  </a:cubicBezTo>
                </a:path>
                <a:path w="43200" h="30858" stroke="0" extrusionOk="0">
                  <a:moveTo>
                    <a:pt x="43108" y="7272"/>
                  </a:moveTo>
                  <a:cubicBezTo>
                    <a:pt x="43169" y="7932"/>
                    <a:pt x="43200" y="8594"/>
                    <a:pt x="43200" y="9258"/>
                  </a:cubicBezTo>
                  <a:cubicBezTo>
                    <a:pt x="43200" y="21187"/>
                    <a:pt x="33529" y="30858"/>
                    <a:pt x="21600" y="30858"/>
                  </a:cubicBezTo>
                  <a:cubicBezTo>
                    <a:pt x="9670" y="30858"/>
                    <a:pt x="0" y="21187"/>
                    <a:pt x="0" y="9258"/>
                  </a:cubicBezTo>
                  <a:cubicBezTo>
                    <a:pt x="-1" y="6055"/>
                    <a:pt x="712" y="2893"/>
                    <a:pt x="2084" y="0"/>
                  </a:cubicBezTo>
                  <a:lnTo>
                    <a:pt x="21600" y="9258"/>
                  </a:lnTo>
                  <a:close/>
                </a:path>
              </a:pathLst>
            </a:custGeom>
            <a:solidFill>
              <a:srgbClr val="99CCFF"/>
            </a:solidFill>
            <a:ln w="6350">
              <a:solidFill>
                <a:srgbClr val="003399"/>
              </a:solidFill>
              <a:round/>
              <a:headEnd/>
              <a:tailEnd/>
            </a:ln>
          </p:spPr>
          <p:txBody>
            <a:bodyPr/>
            <a:lstStyle/>
            <a:p>
              <a:pPr defTabSz="342900"/>
              <a:endParaRPr lang="ko-KR" altLang="en-US" sz="1200">
                <a:solidFill>
                  <a:prstClr val="black"/>
                </a:solidFill>
              </a:endParaRPr>
            </a:p>
          </p:txBody>
        </p:sp>
        <p:sp>
          <p:nvSpPr>
            <p:cNvPr id="18" name="Arc 1208"/>
            <p:cNvSpPr>
              <a:spLocks/>
            </p:cNvSpPr>
            <p:nvPr/>
          </p:nvSpPr>
          <p:spPr bwMode="auto">
            <a:xfrm>
              <a:off x="727" y="962"/>
              <a:ext cx="313" cy="158"/>
            </a:xfrm>
            <a:custGeom>
              <a:avLst/>
              <a:gdLst>
                <a:gd name="T0" fmla="*/ 2 w 41635"/>
                <a:gd name="T1" fmla="*/ 0 h 36416"/>
                <a:gd name="T2" fmla="*/ 0 w 41635"/>
                <a:gd name="T3" fmla="*/ 0 h 36416"/>
                <a:gd name="T4" fmla="*/ 1 w 41635"/>
                <a:gd name="T5" fmla="*/ 0 h 36416"/>
                <a:gd name="T6" fmla="*/ 0 60000 65536"/>
                <a:gd name="T7" fmla="*/ 0 60000 65536"/>
                <a:gd name="T8" fmla="*/ 0 60000 65536"/>
                <a:gd name="T9" fmla="*/ 0 w 41635"/>
                <a:gd name="T10" fmla="*/ 0 h 36416"/>
                <a:gd name="T11" fmla="*/ 41635 w 41635"/>
                <a:gd name="T12" fmla="*/ 36416 h 36416"/>
              </a:gdLst>
              <a:ahLst/>
              <a:cxnLst>
                <a:cxn ang="T6">
                  <a:pos x="T0" y="T1"/>
                </a:cxn>
                <a:cxn ang="T7">
                  <a:pos x="T2" y="T3"/>
                </a:cxn>
                <a:cxn ang="T8">
                  <a:pos x="T4" y="T5"/>
                </a:cxn>
              </a:cxnLst>
              <a:rect l="T9" t="T10" r="T11" b="T12"/>
              <a:pathLst>
                <a:path w="41635" h="36416" fill="none" extrusionOk="0">
                  <a:moveTo>
                    <a:pt x="35752" y="0"/>
                  </a:moveTo>
                  <a:cubicBezTo>
                    <a:pt x="39530" y="4008"/>
                    <a:pt x="41635" y="9308"/>
                    <a:pt x="41635" y="14816"/>
                  </a:cubicBezTo>
                  <a:cubicBezTo>
                    <a:pt x="41635" y="26745"/>
                    <a:pt x="31964" y="36416"/>
                    <a:pt x="20035" y="36416"/>
                  </a:cubicBezTo>
                  <a:cubicBezTo>
                    <a:pt x="11221" y="36416"/>
                    <a:pt x="3292" y="31061"/>
                    <a:pt x="-1" y="22887"/>
                  </a:cubicBezTo>
                </a:path>
                <a:path w="41635" h="36416" stroke="0" extrusionOk="0">
                  <a:moveTo>
                    <a:pt x="35752" y="0"/>
                  </a:moveTo>
                  <a:cubicBezTo>
                    <a:pt x="39530" y="4008"/>
                    <a:pt x="41635" y="9308"/>
                    <a:pt x="41635" y="14816"/>
                  </a:cubicBezTo>
                  <a:cubicBezTo>
                    <a:pt x="41635" y="26745"/>
                    <a:pt x="31964" y="36416"/>
                    <a:pt x="20035" y="36416"/>
                  </a:cubicBezTo>
                  <a:cubicBezTo>
                    <a:pt x="11221" y="36416"/>
                    <a:pt x="3292" y="31061"/>
                    <a:pt x="-1" y="22887"/>
                  </a:cubicBezTo>
                  <a:lnTo>
                    <a:pt x="20035" y="14816"/>
                  </a:lnTo>
                  <a:close/>
                </a:path>
              </a:pathLst>
            </a:custGeom>
            <a:solidFill>
              <a:srgbClr val="99CCFF"/>
            </a:solidFill>
            <a:ln w="6350">
              <a:solidFill>
                <a:srgbClr val="003399"/>
              </a:solidFill>
              <a:round/>
              <a:headEnd/>
              <a:tailEnd/>
            </a:ln>
          </p:spPr>
          <p:txBody>
            <a:bodyPr/>
            <a:lstStyle/>
            <a:p>
              <a:pPr defTabSz="342900"/>
              <a:endParaRPr lang="ko-KR" altLang="en-US" sz="1200">
                <a:solidFill>
                  <a:prstClr val="black"/>
                </a:solidFill>
              </a:endParaRPr>
            </a:p>
          </p:txBody>
        </p:sp>
        <p:sp>
          <p:nvSpPr>
            <p:cNvPr id="19" name="Arc 1209"/>
            <p:cNvSpPr>
              <a:spLocks/>
            </p:cNvSpPr>
            <p:nvPr/>
          </p:nvSpPr>
          <p:spPr bwMode="auto">
            <a:xfrm>
              <a:off x="734" y="966"/>
              <a:ext cx="300" cy="147"/>
            </a:xfrm>
            <a:custGeom>
              <a:avLst/>
              <a:gdLst>
                <a:gd name="T0" fmla="*/ 2 w 41572"/>
                <a:gd name="T1" fmla="*/ 0 h 36546"/>
                <a:gd name="T2" fmla="*/ 0 w 41572"/>
                <a:gd name="T3" fmla="*/ 0 h 36546"/>
                <a:gd name="T4" fmla="*/ 1 w 41572"/>
                <a:gd name="T5" fmla="*/ 0 h 36546"/>
                <a:gd name="T6" fmla="*/ 0 60000 65536"/>
                <a:gd name="T7" fmla="*/ 0 60000 65536"/>
                <a:gd name="T8" fmla="*/ 0 60000 65536"/>
                <a:gd name="T9" fmla="*/ 0 w 41572"/>
                <a:gd name="T10" fmla="*/ 0 h 36546"/>
                <a:gd name="T11" fmla="*/ 41572 w 41572"/>
                <a:gd name="T12" fmla="*/ 36546 h 36546"/>
              </a:gdLst>
              <a:ahLst/>
              <a:cxnLst>
                <a:cxn ang="T6">
                  <a:pos x="T0" y="T1"/>
                </a:cxn>
                <a:cxn ang="T7">
                  <a:pos x="T2" y="T3"/>
                </a:cxn>
                <a:cxn ang="T8">
                  <a:pos x="T4" y="T5"/>
                </a:cxn>
              </a:cxnLst>
              <a:rect l="T9" t="T10" r="T11" b="T12"/>
              <a:pathLst>
                <a:path w="41572" h="36546" fill="none" extrusionOk="0">
                  <a:moveTo>
                    <a:pt x="35566" y="0"/>
                  </a:moveTo>
                  <a:cubicBezTo>
                    <a:pt x="39420" y="4021"/>
                    <a:pt x="41572" y="9376"/>
                    <a:pt x="41572" y="14946"/>
                  </a:cubicBezTo>
                  <a:cubicBezTo>
                    <a:pt x="41572" y="26875"/>
                    <a:pt x="31901" y="36546"/>
                    <a:pt x="19972" y="36546"/>
                  </a:cubicBezTo>
                  <a:cubicBezTo>
                    <a:pt x="11220" y="36546"/>
                    <a:pt x="3333" y="31265"/>
                    <a:pt x="0" y="23172"/>
                  </a:cubicBezTo>
                </a:path>
                <a:path w="41572" h="36546" stroke="0" extrusionOk="0">
                  <a:moveTo>
                    <a:pt x="35566" y="0"/>
                  </a:moveTo>
                  <a:cubicBezTo>
                    <a:pt x="39420" y="4021"/>
                    <a:pt x="41572" y="9376"/>
                    <a:pt x="41572" y="14946"/>
                  </a:cubicBezTo>
                  <a:cubicBezTo>
                    <a:pt x="41572" y="26875"/>
                    <a:pt x="31901" y="36546"/>
                    <a:pt x="19972" y="36546"/>
                  </a:cubicBezTo>
                  <a:cubicBezTo>
                    <a:pt x="11220" y="36546"/>
                    <a:pt x="3333" y="31265"/>
                    <a:pt x="0" y="23172"/>
                  </a:cubicBezTo>
                  <a:lnTo>
                    <a:pt x="19972" y="14946"/>
                  </a:lnTo>
                  <a:close/>
                </a:path>
              </a:pathLst>
            </a:custGeom>
            <a:solidFill>
              <a:srgbClr val="99CCFF"/>
            </a:solidFill>
            <a:ln w="6350">
              <a:solidFill>
                <a:srgbClr val="003399"/>
              </a:solidFill>
              <a:round/>
              <a:headEnd/>
              <a:tailEnd/>
            </a:ln>
          </p:spPr>
          <p:txBody>
            <a:bodyPr/>
            <a:lstStyle/>
            <a:p>
              <a:pPr defTabSz="342900"/>
              <a:endParaRPr lang="ko-KR" altLang="en-US" sz="1200">
                <a:solidFill>
                  <a:prstClr val="black"/>
                </a:solidFill>
              </a:endParaRPr>
            </a:p>
          </p:txBody>
        </p:sp>
        <p:sp>
          <p:nvSpPr>
            <p:cNvPr id="20" name="Arc 1210"/>
            <p:cNvSpPr>
              <a:spLocks/>
            </p:cNvSpPr>
            <p:nvPr/>
          </p:nvSpPr>
          <p:spPr bwMode="auto">
            <a:xfrm>
              <a:off x="795" y="794"/>
              <a:ext cx="274" cy="231"/>
            </a:xfrm>
            <a:custGeom>
              <a:avLst/>
              <a:gdLst>
                <a:gd name="T0" fmla="*/ 0 w 35270"/>
                <a:gd name="T1" fmla="*/ 0 h 40275"/>
                <a:gd name="T2" fmla="*/ 1 w 35270"/>
                <a:gd name="T3" fmla="*/ 1 h 40275"/>
                <a:gd name="T4" fmla="*/ 1 w 35270"/>
                <a:gd name="T5" fmla="*/ 1 h 40275"/>
                <a:gd name="T6" fmla="*/ 0 60000 65536"/>
                <a:gd name="T7" fmla="*/ 0 60000 65536"/>
                <a:gd name="T8" fmla="*/ 0 60000 65536"/>
                <a:gd name="T9" fmla="*/ 0 w 35270"/>
                <a:gd name="T10" fmla="*/ 0 h 40275"/>
                <a:gd name="T11" fmla="*/ 35270 w 35270"/>
                <a:gd name="T12" fmla="*/ 40275 h 40275"/>
              </a:gdLst>
              <a:ahLst/>
              <a:cxnLst>
                <a:cxn ang="T6">
                  <a:pos x="T0" y="T1"/>
                </a:cxn>
                <a:cxn ang="T7">
                  <a:pos x="T2" y="T3"/>
                </a:cxn>
                <a:cxn ang="T8">
                  <a:pos x="T4" y="T5"/>
                </a:cxn>
              </a:cxnLst>
              <a:rect l="T9" t="T10" r="T11" b="T12"/>
              <a:pathLst>
                <a:path w="35270" h="40275" fill="none" extrusionOk="0">
                  <a:moveTo>
                    <a:pt x="0" y="4876"/>
                  </a:moveTo>
                  <a:cubicBezTo>
                    <a:pt x="3857" y="1722"/>
                    <a:pt x="8687" y="-1"/>
                    <a:pt x="13670" y="0"/>
                  </a:cubicBezTo>
                  <a:cubicBezTo>
                    <a:pt x="25599" y="0"/>
                    <a:pt x="35270" y="9670"/>
                    <a:pt x="35270" y="21600"/>
                  </a:cubicBezTo>
                  <a:cubicBezTo>
                    <a:pt x="35270" y="29294"/>
                    <a:pt x="31176" y="36408"/>
                    <a:pt x="24523" y="40275"/>
                  </a:cubicBezTo>
                </a:path>
                <a:path w="35270" h="40275" stroke="0" extrusionOk="0">
                  <a:moveTo>
                    <a:pt x="0" y="4876"/>
                  </a:moveTo>
                  <a:cubicBezTo>
                    <a:pt x="3857" y="1722"/>
                    <a:pt x="8687" y="-1"/>
                    <a:pt x="13670" y="0"/>
                  </a:cubicBezTo>
                  <a:cubicBezTo>
                    <a:pt x="25599" y="0"/>
                    <a:pt x="35270" y="9670"/>
                    <a:pt x="35270" y="21600"/>
                  </a:cubicBezTo>
                  <a:cubicBezTo>
                    <a:pt x="35270" y="29294"/>
                    <a:pt x="31176" y="36408"/>
                    <a:pt x="24523" y="40275"/>
                  </a:cubicBezTo>
                  <a:lnTo>
                    <a:pt x="13670" y="21600"/>
                  </a:lnTo>
                  <a:close/>
                </a:path>
              </a:pathLst>
            </a:custGeom>
            <a:solidFill>
              <a:srgbClr val="99CCFF"/>
            </a:solidFill>
            <a:ln w="6350">
              <a:solidFill>
                <a:srgbClr val="003399"/>
              </a:solidFill>
              <a:round/>
              <a:headEnd/>
              <a:tailEnd/>
            </a:ln>
          </p:spPr>
          <p:txBody>
            <a:bodyPr/>
            <a:lstStyle/>
            <a:p>
              <a:pPr defTabSz="342900"/>
              <a:endParaRPr lang="ko-KR" altLang="en-US" sz="1200">
                <a:solidFill>
                  <a:prstClr val="black"/>
                </a:solidFill>
              </a:endParaRPr>
            </a:p>
          </p:txBody>
        </p:sp>
        <p:sp>
          <p:nvSpPr>
            <p:cNvPr id="21" name="Arc 1211"/>
            <p:cNvSpPr>
              <a:spLocks/>
            </p:cNvSpPr>
            <p:nvPr/>
          </p:nvSpPr>
          <p:spPr bwMode="auto">
            <a:xfrm>
              <a:off x="799" y="801"/>
              <a:ext cx="263" cy="219"/>
            </a:xfrm>
            <a:custGeom>
              <a:avLst/>
              <a:gdLst>
                <a:gd name="T0" fmla="*/ 0 w 35197"/>
                <a:gd name="T1" fmla="*/ 0 h 40356"/>
                <a:gd name="T2" fmla="*/ 1 w 35197"/>
                <a:gd name="T3" fmla="*/ 1 h 40356"/>
                <a:gd name="T4" fmla="*/ 1 w 35197"/>
                <a:gd name="T5" fmla="*/ 1 h 40356"/>
                <a:gd name="T6" fmla="*/ 0 60000 65536"/>
                <a:gd name="T7" fmla="*/ 0 60000 65536"/>
                <a:gd name="T8" fmla="*/ 0 60000 65536"/>
                <a:gd name="T9" fmla="*/ 0 w 35197"/>
                <a:gd name="T10" fmla="*/ 0 h 40356"/>
                <a:gd name="T11" fmla="*/ 35197 w 35197"/>
                <a:gd name="T12" fmla="*/ 40356 h 40356"/>
              </a:gdLst>
              <a:ahLst/>
              <a:cxnLst>
                <a:cxn ang="T6">
                  <a:pos x="T0" y="T1"/>
                </a:cxn>
                <a:cxn ang="T7">
                  <a:pos x="T2" y="T3"/>
                </a:cxn>
                <a:cxn ang="T8">
                  <a:pos x="T4" y="T5"/>
                </a:cxn>
              </a:cxnLst>
              <a:rect l="T9" t="T10" r="T11" b="T12"/>
              <a:pathLst>
                <a:path w="35197" h="40356" fill="none" extrusionOk="0">
                  <a:moveTo>
                    <a:pt x="-1" y="4816"/>
                  </a:moveTo>
                  <a:cubicBezTo>
                    <a:pt x="3846" y="1700"/>
                    <a:pt x="8646" y="-1"/>
                    <a:pt x="13597" y="0"/>
                  </a:cubicBezTo>
                  <a:cubicBezTo>
                    <a:pt x="25526" y="0"/>
                    <a:pt x="35197" y="9670"/>
                    <a:pt x="35197" y="21600"/>
                  </a:cubicBezTo>
                  <a:cubicBezTo>
                    <a:pt x="35197" y="29352"/>
                    <a:pt x="31042" y="36510"/>
                    <a:pt x="24310" y="40356"/>
                  </a:cubicBezTo>
                </a:path>
                <a:path w="35197" h="40356" stroke="0" extrusionOk="0">
                  <a:moveTo>
                    <a:pt x="-1" y="4816"/>
                  </a:moveTo>
                  <a:cubicBezTo>
                    <a:pt x="3846" y="1700"/>
                    <a:pt x="8646" y="-1"/>
                    <a:pt x="13597" y="0"/>
                  </a:cubicBezTo>
                  <a:cubicBezTo>
                    <a:pt x="25526" y="0"/>
                    <a:pt x="35197" y="9670"/>
                    <a:pt x="35197" y="21600"/>
                  </a:cubicBezTo>
                  <a:cubicBezTo>
                    <a:pt x="35197" y="29352"/>
                    <a:pt x="31042" y="36510"/>
                    <a:pt x="24310" y="40356"/>
                  </a:cubicBezTo>
                  <a:lnTo>
                    <a:pt x="13597" y="21600"/>
                  </a:lnTo>
                  <a:close/>
                </a:path>
              </a:pathLst>
            </a:custGeom>
            <a:solidFill>
              <a:srgbClr val="99CCFF"/>
            </a:solidFill>
            <a:ln w="6350">
              <a:solidFill>
                <a:srgbClr val="003399"/>
              </a:solidFill>
              <a:round/>
              <a:headEnd/>
              <a:tailEnd/>
            </a:ln>
          </p:spPr>
          <p:txBody>
            <a:bodyPr/>
            <a:lstStyle/>
            <a:p>
              <a:pPr defTabSz="342900"/>
              <a:endParaRPr lang="ko-KR" altLang="en-US" sz="1200">
                <a:solidFill>
                  <a:prstClr val="black"/>
                </a:solidFill>
              </a:endParaRPr>
            </a:p>
          </p:txBody>
        </p:sp>
      </p:grpSp>
      <p:grpSp>
        <p:nvGrpSpPr>
          <p:cNvPr id="22" name="Group 2436"/>
          <p:cNvGrpSpPr>
            <a:grpSpLocks/>
          </p:cNvGrpSpPr>
          <p:nvPr/>
        </p:nvGrpSpPr>
        <p:grpSpPr bwMode="auto">
          <a:xfrm>
            <a:off x="6439638" y="3602084"/>
            <a:ext cx="379679" cy="625413"/>
            <a:chOff x="4288" y="1975"/>
            <a:chExt cx="633" cy="1173"/>
          </a:xfrm>
        </p:grpSpPr>
        <p:sp>
          <p:nvSpPr>
            <p:cNvPr id="23" name="Freeform 2437"/>
            <p:cNvSpPr>
              <a:spLocks/>
            </p:cNvSpPr>
            <p:nvPr/>
          </p:nvSpPr>
          <p:spPr bwMode="auto">
            <a:xfrm>
              <a:off x="4797" y="1981"/>
              <a:ext cx="112" cy="1167"/>
            </a:xfrm>
            <a:custGeom>
              <a:avLst/>
              <a:gdLst>
                <a:gd name="T0" fmla="*/ 0 w 112"/>
                <a:gd name="T1" fmla="*/ 104 h 1167"/>
                <a:gd name="T2" fmla="*/ 111 w 112"/>
                <a:gd name="T3" fmla="*/ 0 h 1167"/>
                <a:gd name="T4" fmla="*/ 111 w 112"/>
                <a:gd name="T5" fmla="*/ 1059 h 1167"/>
                <a:gd name="T6" fmla="*/ 0 w 112"/>
                <a:gd name="T7" fmla="*/ 1166 h 1167"/>
                <a:gd name="T8" fmla="*/ 0 w 112"/>
                <a:gd name="T9" fmla="*/ 104 h 1167"/>
                <a:gd name="T10" fmla="*/ 0 60000 65536"/>
                <a:gd name="T11" fmla="*/ 0 60000 65536"/>
                <a:gd name="T12" fmla="*/ 0 60000 65536"/>
                <a:gd name="T13" fmla="*/ 0 60000 65536"/>
                <a:gd name="T14" fmla="*/ 0 60000 65536"/>
                <a:gd name="T15" fmla="*/ 0 w 112"/>
                <a:gd name="T16" fmla="*/ 0 h 1167"/>
                <a:gd name="T17" fmla="*/ 112 w 112"/>
                <a:gd name="T18" fmla="*/ 1167 h 1167"/>
              </a:gdLst>
              <a:ahLst/>
              <a:cxnLst>
                <a:cxn ang="T10">
                  <a:pos x="T0" y="T1"/>
                </a:cxn>
                <a:cxn ang="T11">
                  <a:pos x="T2" y="T3"/>
                </a:cxn>
                <a:cxn ang="T12">
                  <a:pos x="T4" y="T5"/>
                </a:cxn>
                <a:cxn ang="T13">
                  <a:pos x="T6" y="T7"/>
                </a:cxn>
                <a:cxn ang="T14">
                  <a:pos x="T8" y="T9"/>
                </a:cxn>
              </a:cxnLst>
              <a:rect l="T15" t="T16" r="T17" b="T18"/>
              <a:pathLst>
                <a:path w="112" h="1167">
                  <a:moveTo>
                    <a:pt x="0" y="104"/>
                  </a:moveTo>
                  <a:lnTo>
                    <a:pt x="111" y="0"/>
                  </a:lnTo>
                  <a:lnTo>
                    <a:pt x="111" y="1059"/>
                  </a:lnTo>
                  <a:lnTo>
                    <a:pt x="0" y="1166"/>
                  </a:lnTo>
                  <a:lnTo>
                    <a:pt x="0" y="104"/>
                  </a:lnTo>
                </a:path>
              </a:pathLst>
            </a:custGeom>
            <a:gradFill rotWithShape="0">
              <a:gsLst>
                <a:gs pos="0">
                  <a:srgbClr val="484848"/>
                </a:gs>
                <a:gs pos="100000">
                  <a:srgbClr val="333333"/>
                </a:gs>
              </a:gsLst>
              <a:lin ang="5400000" scaled="1"/>
            </a:gradFill>
            <a:ln w="12700" cap="rnd">
              <a:solidFill>
                <a:schemeClr val="bg2"/>
              </a:solidFill>
              <a:round/>
              <a:headEnd/>
              <a:tailEnd/>
            </a:ln>
          </p:spPr>
          <p:txBody>
            <a:bodyPr/>
            <a:lstStyle/>
            <a:p>
              <a:pPr defTabSz="342900"/>
              <a:endParaRPr lang="ko-KR" altLang="en-US" sz="1200">
                <a:solidFill>
                  <a:prstClr val="black"/>
                </a:solidFill>
              </a:endParaRPr>
            </a:p>
          </p:txBody>
        </p:sp>
        <p:sp>
          <p:nvSpPr>
            <p:cNvPr id="24" name="Freeform 2438"/>
            <p:cNvSpPr>
              <a:spLocks/>
            </p:cNvSpPr>
            <p:nvPr/>
          </p:nvSpPr>
          <p:spPr bwMode="auto">
            <a:xfrm>
              <a:off x="4289" y="1978"/>
              <a:ext cx="615" cy="106"/>
            </a:xfrm>
            <a:custGeom>
              <a:avLst/>
              <a:gdLst>
                <a:gd name="T0" fmla="*/ 0 w 615"/>
                <a:gd name="T1" fmla="*/ 105 h 106"/>
                <a:gd name="T2" fmla="*/ 506 w 615"/>
                <a:gd name="T3" fmla="*/ 105 h 106"/>
                <a:gd name="T4" fmla="*/ 614 w 615"/>
                <a:gd name="T5" fmla="*/ 0 h 106"/>
                <a:gd name="T6" fmla="*/ 114 w 615"/>
                <a:gd name="T7" fmla="*/ 0 h 106"/>
                <a:gd name="T8" fmla="*/ 3 w 615"/>
                <a:gd name="T9" fmla="*/ 102 h 106"/>
                <a:gd name="T10" fmla="*/ 0 60000 65536"/>
                <a:gd name="T11" fmla="*/ 0 60000 65536"/>
                <a:gd name="T12" fmla="*/ 0 60000 65536"/>
                <a:gd name="T13" fmla="*/ 0 60000 65536"/>
                <a:gd name="T14" fmla="*/ 0 60000 65536"/>
                <a:gd name="T15" fmla="*/ 0 w 615"/>
                <a:gd name="T16" fmla="*/ 0 h 106"/>
                <a:gd name="T17" fmla="*/ 615 w 615"/>
                <a:gd name="T18" fmla="*/ 106 h 106"/>
              </a:gdLst>
              <a:ahLst/>
              <a:cxnLst>
                <a:cxn ang="T10">
                  <a:pos x="T0" y="T1"/>
                </a:cxn>
                <a:cxn ang="T11">
                  <a:pos x="T2" y="T3"/>
                </a:cxn>
                <a:cxn ang="T12">
                  <a:pos x="T4" y="T5"/>
                </a:cxn>
                <a:cxn ang="T13">
                  <a:pos x="T6" y="T7"/>
                </a:cxn>
                <a:cxn ang="T14">
                  <a:pos x="T8" y="T9"/>
                </a:cxn>
              </a:cxnLst>
              <a:rect l="T15" t="T16" r="T17" b="T18"/>
              <a:pathLst>
                <a:path w="615" h="106">
                  <a:moveTo>
                    <a:pt x="0" y="105"/>
                  </a:moveTo>
                  <a:lnTo>
                    <a:pt x="506" y="105"/>
                  </a:lnTo>
                  <a:lnTo>
                    <a:pt x="614" y="0"/>
                  </a:lnTo>
                  <a:lnTo>
                    <a:pt x="114" y="0"/>
                  </a:lnTo>
                  <a:lnTo>
                    <a:pt x="3" y="102"/>
                  </a:lnTo>
                </a:path>
              </a:pathLst>
            </a:custGeom>
            <a:gradFill rotWithShape="0">
              <a:gsLst>
                <a:gs pos="0">
                  <a:srgbClr val="5A5A5A"/>
                </a:gs>
                <a:gs pos="100000">
                  <a:srgbClr val="474747"/>
                </a:gs>
              </a:gsLst>
              <a:lin ang="2700000" scaled="1"/>
            </a:gradFill>
            <a:ln w="12700" cap="rnd">
              <a:solidFill>
                <a:schemeClr val="bg2"/>
              </a:solidFill>
              <a:round/>
              <a:headEnd type="none" w="sm" len="sm"/>
              <a:tailEnd type="none" w="sm" len="sm"/>
            </a:ln>
          </p:spPr>
          <p:txBody>
            <a:bodyPr/>
            <a:lstStyle/>
            <a:p>
              <a:pPr defTabSz="342900"/>
              <a:endParaRPr lang="ko-KR" altLang="en-US" sz="1200">
                <a:solidFill>
                  <a:prstClr val="black"/>
                </a:solidFill>
              </a:endParaRPr>
            </a:p>
          </p:txBody>
        </p:sp>
        <p:sp>
          <p:nvSpPr>
            <p:cNvPr id="25" name="Freeform 2439"/>
            <p:cNvSpPr>
              <a:spLocks/>
            </p:cNvSpPr>
            <p:nvPr/>
          </p:nvSpPr>
          <p:spPr bwMode="auto">
            <a:xfrm>
              <a:off x="4288" y="2063"/>
              <a:ext cx="522" cy="30"/>
            </a:xfrm>
            <a:custGeom>
              <a:avLst/>
              <a:gdLst>
                <a:gd name="T0" fmla="*/ 500 w 522"/>
                <a:gd name="T1" fmla="*/ 29 h 30"/>
                <a:gd name="T2" fmla="*/ 0 w 522"/>
                <a:gd name="T3" fmla="*/ 26 h 30"/>
                <a:gd name="T4" fmla="*/ 18 w 522"/>
                <a:gd name="T5" fmla="*/ 0 h 30"/>
                <a:gd name="T6" fmla="*/ 521 w 522"/>
                <a:gd name="T7" fmla="*/ 0 h 30"/>
                <a:gd name="T8" fmla="*/ 500 w 522"/>
                <a:gd name="T9" fmla="*/ 29 h 30"/>
                <a:gd name="T10" fmla="*/ 0 60000 65536"/>
                <a:gd name="T11" fmla="*/ 0 60000 65536"/>
                <a:gd name="T12" fmla="*/ 0 60000 65536"/>
                <a:gd name="T13" fmla="*/ 0 60000 65536"/>
                <a:gd name="T14" fmla="*/ 0 60000 65536"/>
                <a:gd name="T15" fmla="*/ 0 w 522"/>
                <a:gd name="T16" fmla="*/ 0 h 30"/>
                <a:gd name="T17" fmla="*/ 522 w 522"/>
                <a:gd name="T18" fmla="*/ 30 h 30"/>
              </a:gdLst>
              <a:ahLst/>
              <a:cxnLst>
                <a:cxn ang="T10">
                  <a:pos x="T0" y="T1"/>
                </a:cxn>
                <a:cxn ang="T11">
                  <a:pos x="T2" y="T3"/>
                </a:cxn>
                <a:cxn ang="T12">
                  <a:pos x="T4" y="T5"/>
                </a:cxn>
                <a:cxn ang="T13">
                  <a:pos x="T6" y="T7"/>
                </a:cxn>
                <a:cxn ang="T14">
                  <a:pos x="T8" y="T9"/>
                </a:cxn>
              </a:cxnLst>
              <a:rect l="T15" t="T16" r="T17" b="T18"/>
              <a:pathLst>
                <a:path w="522" h="30">
                  <a:moveTo>
                    <a:pt x="500" y="29"/>
                  </a:moveTo>
                  <a:lnTo>
                    <a:pt x="0" y="26"/>
                  </a:lnTo>
                  <a:lnTo>
                    <a:pt x="18" y="0"/>
                  </a:lnTo>
                  <a:lnTo>
                    <a:pt x="521" y="0"/>
                  </a:lnTo>
                  <a:lnTo>
                    <a:pt x="500" y="29"/>
                  </a:lnTo>
                </a:path>
              </a:pathLst>
            </a:custGeom>
            <a:gradFill rotWithShape="0">
              <a:gsLst>
                <a:gs pos="0">
                  <a:srgbClr val="151515"/>
                </a:gs>
                <a:gs pos="100000">
                  <a:srgbClr val="474747"/>
                </a:gs>
              </a:gsLst>
              <a:lin ang="0" scaled="1"/>
            </a:gradFill>
            <a:ln w="9525" cap="rnd">
              <a:noFill/>
              <a:round/>
              <a:headEnd/>
              <a:tailEnd/>
            </a:ln>
          </p:spPr>
          <p:txBody>
            <a:bodyPr/>
            <a:lstStyle/>
            <a:p>
              <a:pPr defTabSz="342900"/>
              <a:endParaRPr lang="ko-KR" altLang="en-US" sz="1200">
                <a:solidFill>
                  <a:prstClr val="black"/>
                </a:solidFill>
              </a:endParaRPr>
            </a:p>
          </p:txBody>
        </p:sp>
        <p:sp>
          <p:nvSpPr>
            <p:cNvPr id="26" name="Line 2440"/>
            <p:cNvSpPr>
              <a:spLocks noChangeShapeType="1"/>
            </p:cNvSpPr>
            <p:nvPr/>
          </p:nvSpPr>
          <p:spPr bwMode="auto">
            <a:xfrm>
              <a:off x="4324" y="2064"/>
              <a:ext cx="479" cy="0"/>
            </a:xfrm>
            <a:prstGeom prst="line">
              <a:avLst/>
            </a:prstGeom>
            <a:noFill/>
            <a:ln w="12700">
              <a:solidFill>
                <a:srgbClr val="474747"/>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27" name="Freeform 2441"/>
            <p:cNvSpPr>
              <a:spLocks/>
            </p:cNvSpPr>
            <p:nvPr/>
          </p:nvSpPr>
          <p:spPr bwMode="auto">
            <a:xfrm>
              <a:off x="4794" y="1975"/>
              <a:ext cx="115" cy="136"/>
            </a:xfrm>
            <a:custGeom>
              <a:avLst/>
              <a:gdLst>
                <a:gd name="T0" fmla="*/ 0 w 115"/>
                <a:gd name="T1" fmla="*/ 111 h 136"/>
                <a:gd name="T2" fmla="*/ 114 w 115"/>
                <a:gd name="T3" fmla="*/ 0 h 136"/>
                <a:gd name="T4" fmla="*/ 114 w 115"/>
                <a:gd name="T5" fmla="*/ 22 h 136"/>
                <a:gd name="T6" fmla="*/ 1 w 115"/>
                <a:gd name="T7" fmla="*/ 135 h 136"/>
                <a:gd name="T8" fmla="*/ 0 w 115"/>
                <a:gd name="T9" fmla="*/ 111 h 136"/>
                <a:gd name="T10" fmla="*/ 0 60000 65536"/>
                <a:gd name="T11" fmla="*/ 0 60000 65536"/>
                <a:gd name="T12" fmla="*/ 0 60000 65536"/>
                <a:gd name="T13" fmla="*/ 0 60000 65536"/>
                <a:gd name="T14" fmla="*/ 0 60000 65536"/>
                <a:gd name="T15" fmla="*/ 0 w 115"/>
                <a:gd name="T16" fmla="*/ 0 h 136"/>
                <a:gd name="T17" fmla="*/ 115 w 115"/>
                <a:gd name="T18" fmla="*/ 136 h 136"/>
              </a:gdLst>
              <a:ahLst/>
              <a:cxnLst>
                <a:cxn ang="T10">
                  <a:pos x="T0" y="T1"/>
                </a:cxn>
                <a:cxn ang="T11">
                  <a:pos x="T2" y="T3"/>
                </a:cxn>
                <a:cxn ang="T12">
                  <a:pos x="T4" y="T5"/>
                </a:cxn>
                <a:cxn ang="T13">
                  <a:pos x="T6" y="T7"/>
                </a:cxn>
                <a:cxn ang="T14">
                  <a:pos x="T8" y="T9"/>
                </a:cxn>
              </a:cxnLst>
              <a:rect l="T15" t="T16" r="T17" b="T18"/>
              <a:pathLst>
                <a:path w="115" h="136">
                  <a:moveTo>
                    <a:pt x="0" y="111"/>
                  </a:moveTo>
                  <a:lnTo>
                    <a:pt x="114" y="0"/>
                  </a:lnTo>
                  <a:lnTo>
                    <a:pt x="114" y="22"/>
                  </a:lnTo>
                  <a:lnTo>
                    <a:pt x="1" y="135"/>
                  </a:lnTo>
                  <a:lnTo>
                    <a:pt x="0" y="111"/>
                  </a:lnTo>
                </a:path>
              </a:pathLst>
            </a:custGeom>
            <a:solidFill>
              <a:srgbClr val="232323"/>
            </a:solidFill>
            <a:ln w="9525" cap="rnd">
              <a:noFill/>
              <a:round/>
              <a:headEnd/>
              <a:tailEnd/>
            </a:ln>
          </p:spPr>
          <p:txBody>
            <a:bodyPr/>
            <a:lstStyle/>
            <a:p>
              <a:pPr defTabSz="342900"/>
              <a:endParaRPr lang="ko-KR" altLang="en-US" sz="1200">
                <a:solidFill>
                  <a:prstClr val="black"/>
                </a:solidFill>
              </a:endParaRPr>
            </a:p>
          </p:txBody>
        </p:sp>
        <p:sp>
          <p:nvSpPr>
            <p:cNvPr id="28" name="Rectangle 2442"/>
            <p:cNvSpPr>
              <a:spLocks noChangeArrowheads="1"/>
            </p:cNvSpPr>
            <p:nvPr/>
          </p:nvSpPr>
          <p:spPr bwMode="auto">
            <a:xfrm>
              <a:off x="4289" y="2092"/>
              <a:ext cx="503" cy="1052"/>
            </a:xfrm>
            <a:prstGeom prst="rect">
              <a:avLst/>
            </a:prstGeom>
            <a:gradFill rotWithShape="0">
              <a:gsLst>
                <a:gs pos="0">
                  <a:srgbClr val="919191"/>
                </a:gs>
                <a:gs pos="100000">
                  <a:srgbClr val="575757"/>
                </a:gs>
              </a:gsLst>
              <a:lin ang="0" scaled="1"/>
            </a:gradFill>
            <a:ln w="12700">
              <a:solidFill>
                <a:srgbClr val="919191"/>
              </a:solidFill>
              <a:miter lim="800000"/>
              <a:headEnd/>
              <a:tailEnd/>
            </a:ln>
          </p:spPr>
          <p:txBody>
            <a:bodyPr wrap="none" anchor="ctr"/>
            <a:lstStyle/>
            <a:p>
              <a:pPr defTabSz="342900"/>
              <a:endParaRPr lang="ko-KR" altLang="en-US" sz="1200">
                <a:solidFill>
                  <a:prstClr val="black"/>
                </a:solidFill>
              </a:endParaRPr>
            </a:p>
          </p:txBody>
        </p:sp>
        <p:sp>
          <p:nvSpPr>
            <p:cNvPr id="29" name="Freeform 2443"/>
            <p:cNvSpPr>
              <a:spLocks/>
            </p:cNvSpPr>
            <p:nvPr/>
          </p:nvSpPr>
          <p:spPr bwMode="auto">
            <a:xfrm>
              <a:off x="4796" y="2060"/>
              <a:ext cx="29" cy="1080"/>
            </a:xfrm>
            <a:custGeom>
              <a:avLst/>
              <a:gdLst>
                <a:gd name="T0" fmla="*/ 0 w 29"/>
                <a:gd name="T1" fmla="*/ 20 h 1080"/>
                <a:gd name="T2" fmla="*/ 0 w 29"/>
                <a:gd name="T3" fmla="*/ 1079 h 1080"/>
                <a:gd name="T4" fmla="*/ 28 w 29"/>
                <a:gd name="T5" fmla="*/ 1067 h 1080"/>
                <a:gd name="T6" fmla="*/ 28 w 29"/>
                <a:gd name="T7" fmla="*/ 0 h 1080"/>
                <a:gd name="T8" fmla="*/ 0 w 29"/>
                <a:gd name="T9" fmla="*/ 20 h 1080"/>
                <a:gd name="T10" fmla="*/ 0 60000 65536"/>
                <a:gd name="T11" fmla="*/ 0 60000 65536"/>
                <a:gd name="T12" fmla="*/ 0 60000 65536"/>
                <a:gd name="T13" fmla="*/ 0 60000 65536"/>
                <a:gd name="T14" fmla="*/ 0 60000 65536"/>
                <a:gd name="T15" fmla="*/ 0 w 29"/>
                <a:gd name="T16" fmla="*/ 0 h 1080"/>
                <a:gd name="T17" fmla="*/ 29 w 29"/>
                <a:gd name="T18" fmla="*/ 1080 h 1080"/>
              </a:gdLst>
              <a:ahLst/>
              <a:cxnLst>
                <a:cxn ang="T10">
                  <a:pos x="T0" y="T1"/>
                </a:cxn>
                <a:cxn ang="T11">
                  <a:pos x="T2" y="T3"/>
                </a:cxn>
                <a:cxn ang="T12">
                  <a:pos x="T4" y="T5"/>
                </a:cxn>
                <a:cxn ang="T13">
                  <a:pos x="T6" y="T7"/>
                </a:cxn>
                <a:cxn ang="T14">
                  <a:pos x="T8" y="T9"/>
                </a:cxn>
              </a:cxnLst>
              <a:rect l="T15" t="T16" r="T17" b="T18"/>
              <a:pathLst>
                <a:path w="29" h="1080">
                  <a:moveTo>
                    <a:pt x="0" y="20"/>
                  </a:moveTo>
                  <a:lnTo>
                    <a:pt x="0" y="1079"/>
                  </a:lnTo>
                  <a:lnTo>
                    <a:pt x="28" y="1067"/>
                  </a:lnTo>
                  <a:lnTo>
                    <a:pt x="28" y="0"/>
                  </a:lnTo>
                  <a:lnTo>
                    <a:pt x="0" y="20"/>
                  </a:lnTo>
                </a:path>
              </a:pathLst>
            </a:custGeom>
            <a:solidFill>
              <a:srgbClr val="474747"/>
            </a:solidFill>
            <a:ln w="9525" cap="rnd">
              <a:noFill/>
              <a:round/>
              <a:headEnd/>
              <a:tailEnd/>
            </a:ln>
          </p:spPr>
          <p:txBody>
            <a:bodyPr/>
            <a:lstStyle/>
            <a:p>
              <a:pPr defTabSz="342900"/>
              <a:endParaRPr lang="ko-KR" altLang="en-US" sz="1200">
                <a:solidFill>
                  <a:prstClr val="black"/>
                </a:solidFill>
              </a:endParaRPr>
            </a:p>
          </p:txBody>
        </p:sp>
        <p:sp>
          <p:nvSpPr>
            <p:cNvPr id="30" name="Line 2444"/>
            <p:cNvSpPr>
              <a:spLocks noChangeShapeType="1"/>
            </p:cNvSpPr>
            <p:nvPr/>
          </p:nvSpPr>
          <p:spPr bwMode="auto">
            <a:xfrm flipH="1">
              <a:off x="4793" y="2106"/>
              <a:ext cx="26" cy="1"/>
            </a:xfrm>
            <a:prstGeom prst="line">
              <a:avLst/>
            </a:prstGeom>
            <a:noFill/>
            <a:ln w="12700">
              <a:solidFill>
                <a:srgbClr val="33333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31" name="Line 2445"/>
            <p:cNvSpPr>
              <a:spLocks noChangeShapeType="1"/>
            </p:cNvSpPr>
            <p:nvPr/>
          </p:nvSpPr>
          <p:spPr bwMode="auto">
            <a:xfrm flipH="1">
              <a:off x="4792" y="2077"/>
              <a:ext cx="25" cy="1"/>
            </a:xfrm>
            <a:prstGeom prst="line">
              <a:avLst/>
            </a:prstGeom>
            <a:noFill/>
            <a:ln w="12700">
              <a:solidFill>
                <a:srgbClr val="33333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32" name="Line 2446"/>
            <p:cNvSpPr>
              <a:spLocks noChangeShapeType="1"/>
            </p:cNvSpPr>
            <p:nvPr/>
          </p:nvSpPr>
          <p:spPr bwMode="auto">
            <a:xfrm>
              <a:off x="4813" y="2112"/>
              <a:ext cx="0" cy="1009"/>
            </a:xfrm>
            <a:prstGeom prst="line">
              <a:avLst/>
            </a:prstGeom>
            <a:noFill/>
            <a:ln w="12700">
              <a:solidFill>
                <a:schemeClr val="bg2"/>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33" name="Freeform 2447" descr="25%"/>
            <p:cNvSpPr>
              <a:spLocks/>
            </p:cNvSpPr>
            <p:nvPr/>
          </p:nvSpPr>
          <p:spPr bwMode="auto">
            <a:xfrm>
              <a:off x="4827" y="2111"/>
              <a:ext cx="29" cy="942"/>
            </a:xfrm>
            <a:custGeom>
              <a:avLst/>
              <a:gdLst>
                <a:gd name="T0" fmla="*/ 0 w 29"/>
                <a:gd name="T1" fmla="*/ 16 h 942"/>
                <a:gd name="T2" fmla="*/ 28 w 29"/>
                <a:gd name="T3" fmla="*/ 0 h 942"/>
                <a:gd name="T4" fmla="*/ 28 w 29"/>
                <a:gd name="T5" fmla="*/ 924 h 942"/>
                <a:gd name="T6" fmla="*/ 0 w 29"/>
                <a:gd name="T7" fmla="*/ 941 h 942"/>
                <a:gd name="T8" fmla="*/ 0 w 29"/>
                <a:gd name="T9" fmla="*/ 16 h 942"/>
                <a:gd name="T10" fmla="*/ 0 60000 65536"/>
                <a:gd name="T11" fmla="*/ 0 60000 65536"/>
                <a:gd name="T12" fmla="*/ 0 60000 65536"/>
                <a:gd name="T13" fmla="*/ 0 60000 65536"/>
                <a:gd name="T14" fmla="*/ 0 60000 65536"/>
                <a:gd name="T15" fmla="*/ 0 w 29"/>
                <a:gd name="T16" fmla="*/ 0 h 942"/>
                <a:gd name="T17" fmla="*/ 29 w 29"/>
                <a:gd name="T18" fmla="*/ 942 h 942"/>
              </a:gdLst>
              <a:ahLst/>
              <a:cxnLst>
                <a:cxn ang="T10">
                  <a:pos x="T0" y="T1"/>
                </a:cxn>
                <a:cxn ang="T11">
                  <a:pos x="T2" y="T3"/>
                </a:cxn>
                <a:cxn ang="T12">
                  <a:pos x="T4" y="T5"/>
                </a:cxn>
                <a:cxn ang="T13">
                  <a:pos x="T6" y="T7"/>
                </a:cxn>
                <a:cxn ang="T14">
                  <a:pos x="T8" y="T9"/>
                </a:cxn>
              </a:cxnLst>
              <a:rect l="T15" t="T16" r="T17" b="T18"/>
              <a:pathLst>
                <a:path w="29" h="942">
                  <a:moveTo>
                    <a:pt x="0" y="16"/>
                  </a:moveTo>
                  <a:lnTo>
                    <a:pt x="28" y="0"/>
                  </a:lnTo>
                  <a:lnTo>
                    <a:pt x="28" y="924"/>
                  </a:lnTo>
                  <a:lnTo>
                    <a:pt x="0" y="941"/>
                  </a:lnTo>
                  <a:lnTo>
                    <a:pt x="0" y="16"/>
                  </a:lnTo>
                </a:path>
              </a:pathLst>
            </a:custGeom>
            <a:pattFill prst="pct25">
              <a:fgClr>
                <a:schemeClr val="tx2"/>
              </a:fgClr>
              <a:bgClr>
                <a:srgbClr val="474747"/>
              </a:bgClr>
            </a:pattFill>
            <a:ln w="12700" cap="rnd">
              <a:solidFill>
                <a:srgbClr val="333333"/>
              </a:solidFill>
              <a:round/>
              <a:headEnd/>
              <a:tailEnd/>
            </a:ln>
          </p:spPr>
          <p:txBody>
            <a:bodyPr/>
            <a:lstStyle/>
            <a:p>
              <a:pPr defTabSz="342900"/>
              <a:endParaRPr lang="ko-KR" altLang="en-US" sz="1200">
                <a:solidFill>
                  <a:prstClr val="black"/>
                </a:solidFill>
              </a:endParaRPr>
            </a:p>
          </p:txBody>
        </p:sp>
        <p:sp>
          <p:nvSpPr>
            <p:cNvPr id="34" name="Freeform 2448" descr="25%"/>
            <p:cNvSpPr>
              <a:spLocks/>
            </p:cNvSpPr>
            <p:nvPr/>
          </p:nvSpPr>
          <p:spPr bwMode="auto">
            <a:xfrm>
              <a:off x="4857" y="2065"/>
              <a:ext cx="29" cy="948"/>
            </a:xfrm>
            <a:custGeom>
              <a:avLst/>
              <a:gdLst>
                <a:gd name="T0" fmla="*/ 0 w 29"/>
                <a:gd name="T1" fmla="*/ 33 h 948"/>
                <a:gd name="T2" fmla="*/ 28 w 29"/>
                <a:gd name="T3" fmla="*/ 0 h 948"/>
                <a:gd name="T4" fmla="*/ 28 w 29"/>
                <a:gd name="T5" fmla="*/ 920 h 948"/>
                <a:gd name="T6" fmla="*/ 1 w 29"/>
                <a:gd name="T7" fmla="*/ 947 h 948"/>
                <a:gd name="T8" fmla="*/ 0 w 29"/>
                <a:gd name="T9" fmla="*/ 33 h 948"/>
                <a:gd name="T10" fmla="*/ 0 60000 65536"/>
                <a:gd name="T11" fmla="*/ 0 60000 65536"/>
                <a:gd name="T12" fmla="*/ 0 60000 65536"/>
                <a:gd name="T13" fmla="*/ 0 60000 65536"/>
                <a:gd name="T14" fmla="*/ 0 60000 65536"/>
                <a:gd name="T15" fmla="*/ 0 w 29"/>
                <a:gd name="T16" fmla="*/ 0 h 948"/>
                <a:gd name="T17" fmla="*/ 29 w 29"/>
                <a:gd name="T18" fmla="*/ 948 h 948"/>
              </a:gdLst>
              <a:ahLst/>
              <a:cxnLst>
                <a:cxn ang="T10">
                  <a:pos x="T0" y="T1"/>
                </a:cxn>
                <a:cxn ang="T11">
                  <a:pos x="T2" y="T3"/>
                </a:cxn>
                <a:cxn ang="T12">
                  <a:pos x="T4" y="T5"/>
                </a:cxn>
                <a:cxn ang="T13">
                  <a:pos x="T6" y="T7"/>
                </a:cxn>
                <a:cxn ang="T14">
                  <a:pos x="T8" y="T9"/>
                </a:cxn>
              </a:cxnLst>
              <a:rect l="T15" t="T16" r="T17" b="T18"/>
              <a:pathLst>
                <a:path w="29" h="948">
                  <a:moveTo>
                    <a:pt x="0" y="33"/>
                  </a:moveTo>
                  <a:lnTo>
                    <a:pt x="28" y="0"/>
                  </a:lnTo>
                  <a:lnTo>
                    <a:pt x="28" y="920"/>
                  </a:lnTo>
                  <a:lnTo>
                    <a:pt x="1" y="947"/>
                  </a:lnTo>
                  <a:lnTo>
                    <a:pt x="0" y="33"/>
                  </a:lnTo>
                </a:path>
              </a:pathLst>
            </a:custGeom>
            <a:pattFill prst="pct25">
              <a:fgClr>
                <a:schemeClr val="tx2"/>
              </a:fgClr>
              <a:bgClr>
                <a:srgbClr val="474747"/>
              </a:bgClr>
            </a:pattFill>
            <a:ln w="12700" cap="rnd">
              <a:solidFill>
                <a:srgbClr val="333333"/>
              </a:solidFill>
              <a:round/>
              <a:headEnd/>
              <a:tailEnd/>
            </a:ln>
          </p:spPr>
          <p:txBody>
            <a:bodyPr/>
            <a:lstStyle/>
            <a:p>
              <a:pPr defTabSz="342900"/>
              <a:endParaRPr lang="ko-KR" altLang="en-US" sz="1200">
                <a:solidFill>
                  <a:prstClr val="black"/>
                </a:solidFill>
              </a:endParaRPr>
            </a:p>
          </p:txBody>
        </p:sp>
        <p:sp>
          <p:nvSpPr>
            <p:cNvPr id="35" name="Line 2449"/>
            <p:cNvSpPr>
              <a:spLocks noChangeShapeType="1"/>
            </p:cNvSpPr>
            <p:nvPr/>
          </p:nvSpPr>
          <p:spPr bwMode="auto">
            <a:xfrm flipV="1">
              <a:off x="4825" y="3001"/>
              <a:ext cx="63" cy="98"/>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36" name="Rectangle 2450"/>
            <p:cNvSpPr>
              <a:spLocks noChangeArrowheads="1"/>
            </p:cNvSpPr>
            <p:nvPr/>
          </p:nvSpPr>
          <p:spPr bwMode="auto">
            <a:xfrm>
              <a:off x="4608" y="2085"/>
              <a:ext cx="184" cy="1059"/>
            </a:xfrm>
            <a:prstGeom prst="rect">
              <a:avLst/>
            </a:prstGeom>
            <a:solidFill>
              <a:srgbClr val="474747"/>
            </a:solidFill>
            <a:ln w="12700">
              <a:solidFill>
                <a:srgbClr val="232323"/>
              </a:solidFill>
              <a:miter lim="800000"/>
              <a:headEnd/>
              <a:tailEnd/>
            </a:ln>
          </p:spPr>
          <p:txBody>
            <a:bodyPr wrap="none" anchor="ctr"/>
            <a:lstStyle/>
            <a:p>
              <a:pPr defTabSz="342900"/>
              <a:endParaRPr lang="ko-KR" altLang="en-US" sz="1200">
                <a:solidFill>
                  <a:prstClr val="black"/>
                </a:solidFill>
              </a:endParaRPr>
            </a:p>
          </p:txBody>
        </p:sp>
        <p:sp>
          <p:nvSpPr>
            <p:cNvPr id="37" name="Rectangle 2451"/>
            <p:cNvSpPr>
              <a:spLocks noChangeArrowheads="1"/>
            </p:cNvSpPr>
            <p:nvPr/>
          </p:nvSpPr>
          <p:spPr bwMode="auto">
            <a:xfrm>
              <a:off x="4289" y="2090"/>
              <a:ext cx="502" cy="28"/>
            </a:xfrm>
            <a:prstGeom prst="rect">
              <a:avLst/>
            </a:prstGeom>
            <a:gradFill rotWithShape="0">
              <a:gsLst>
                <a:gs pos="0">
                  <a:srgbClr val="0A0A0A"/>
                </a:gs>
                <a:gs pos="100000">
                  <a:srgbClr val="232323"/>
                </a:gs>
              </a:gsLst>
              <a:lin ang="0" scaled="1"/>
            </a:gradFill>
            <a:ln w="12700">
              <a:solidFill>
                <a:schemeClr val="bg2"/>
              </a:solidFill>
              <a:miter lim="800000"/>
              <a:headEnd/>
              <a:tailEnd/>
            </a:ln>
          </p:spPr>
          <p:txBody>
            <a:bodyPr wrap="none" anchor="ctr"/>
            <a:lstStyle/>
            <a:p>
              <a:pPr defTabSz="342900"/>
              <a:endParaRPr lang="ko-KR" altLang="en-US" sz="1200">
                <a:solidFill>
                  <a:prstClr val="black"/>
                </a:solidFill>
              </a:endParaRPr>
            </a:p>
          </p:txBody>
        </p:sp>
        <p:sp>
          <p:nvSpPr>
            <p:cNvPr id="38" name="Line 2452"/>
            <p:cNvSpPr>
              <a:spLocks noChangeShapeType="1"/>
            </p:cNvSpPr>
            <p:nvPr/>
          </p:nvSpPr>
          <p:spPr bwMode="auto">
            <a:xfrm>
              <a:off x="4622" y="2125"/>
              <a:ext cx="164" cy="0"/>
            </a:xfrm>
            <a:prstGeom prst="line">
              <a:avLst/>
            </a:prstGeom>
            <a:noFill/>
            <a:ln w="12700">
              <a:solidFill>
                <a:srgbClr val="33333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39" name="Line 2453"/>
            <p:cNvSpPr>
              <a:spLocks noChangeShapeType="1"/>
            </p:cNvSpPr>
            <p:nvPr/>
          </p:nvSpPr>
          <p:spPr bwMode="auto">
            <a:xfrm>
              <a:off x="4604" y="2145"/>
              <a:ext cx="0" cy="983"/>
            </a:xfrm>
            <a:prstGeom prst="line">
              <a:avLst/>
            </a:prstGeom>
            <a:noFill/>
            <a:ln w="25400">
              <a:solidFill>
                <a:srgbClr val="919191"/>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40" name="Line 2454"/>
            <p:cNvSpPr>
              <a:spLocks noChangeShapeType="1"/>
            </p:cNvSpPr>
            <p:nvPr/>
          </p:nvSpPr>
          <p:spPr bwMode="auto">
            <a:xfrm>
              <a:off x="4613" y="2145"/>
              <a:ext cx="0" cy="983"/>
            </a:xfrm>
            <a:prstGeom prst="line">
              <a:avLst/>
            </a:prstGeom>
            <a:noFill/>
            <a:ln w="25400">
              <a:solidFill>
                <a:schemeClr val="bg2"/>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41" name="Line 2455"/>
            <p:cNvSpPr>
              <a:spLocks noChangeShapeType="1"/>
            </p:cNvSpPr>
            <p:nvPr/>
          </p:nvSpPr>
          <p:spPr bwMode="auto">
            <a:xfrm>
              <a:off x="4634" y="2145"/>
              <a:ext cx="0" cy="983"/>
            </a:xfrm>
            <a:prstGeom prst="line">
              <a:avLst/>
            </a:prstGeom>
            <a:noFill/>
            <a:ln w="25400">
              <a:solidFill>
                <a:srgbClr val="919191"/>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42" name="Line 2456"/>
            <p:cNvSpPr>
              <a:spLocks noChangeShapeType="1"/>
            </p:cNvSpPr>
            <p:nvPr/>
          </p:nvSpPr>
          <p:spPr bwMode="auto">
            <a:xfrm>
              <a:off x="4641" y="2145"/>
              <a:ext cx="0" cy="983"/>
            </a:xfrm>
            <a:prstGeom prst="line">
              <a:avLst/>
            </a:prstGeom>
            <a:noFill/>
            <a:ln w="25400">
              <a:solidFill>
                <a:srgbClr val="33333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43" name="Line 2457"/>
            <p:cNvSpPr>
              <a:spLocks noChangeShapeType="1"/>
            </p:cNvSpPr>
            <p:nvPr/>
          </p:nvSpPr>
          <p:spPr bwMode="auto">
            <a:xfrm>
              <a:off x="4665" y="2145"/>
              <a:ext cx="0" cy="983"/>
            </a:xfrm>
            <a:prstGeom prst="line">
              <a:avLst/>
            </a:prstGeom>
            <a:noFill/>
            <a:ln w="25400">
              <a:solidFill>
                <a:srgbClr val="919191"/>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44" name="Line 2458"/>
            <p:cNvSpPr>
              <a:spLocks noChangeShapeType="1"/>
            </p:cNvSpPr>
            <p:nvPr/>
          </p:nvSpPr>
          <p:spPr bwMode="auto">
            <a:xfrm>
              <a:off x="4673" y="2145"/>
              <a:ext cx="0" cy="983"/>
            </a:xfrm>
            <a:prstGeom prst="line">
              <a:avLst/>
            </a:prstGeom>
            <a:noFill/>
            <a:ln w="25400">
              <a:solidFill>
                <a:srgbClr val="33333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45" name="Line 2459"/>
            <p:cNvSpPr>
              <a:spLocks noChangeShapeType="1"/>
            </p:cNvSpPr>
            <p:nvPr/>
          </p:nvSpPr>
          <p:spPr bwMode="auto">
            <a:xfrm>
              <a:off x="4694" y="2145"/>
              <a:ext cx="0" cy="983"/>
            </a:xfrm>
            <a:prstGeom prst="line">
              <a:avLst/>
            </a:prstGeom>
            <a:noFill/>
            <a:ln w="25400">
              <a:solidFill>
                <a:srgbClr val="919191"/>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46" name="Line 2460"/>
            <p:cNvSpPr>
              <a:spLocks noChangeShapeType="1"/>
            </p:cNvSpPr>
            <p:nvPr/>
          </p:nvSpPr>
          <p:spPr bwMode="auto">
            <a:xfrm>
              <a:off x="4703" y="2145"/>
              <a:ext cx="0" cy="983"/>
            </a:xfrm>
            <a:prstGeom prst="line">
              <a:avLst/>
            </a:prstGeom>
            <a:noFill/>
            <a:ln w="25400">
              <a:solidFill>
                <a:srgbClr val="33333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47" name="Line 2461"/>
            <p:cNvSpPr>
              <a:spLocks noChangeShapeType="1"/>
            </p:cNvSpPr>
            <p:nvPr/>
          </p:nvSpPr>
          <p:spPr bwMode="auto">
            <a:xfrm>
              <a:off x="4298" y="2610"/>
              <a:ext cx="296" cy="0"/>
            </a:xfrm>
            <a:prstGeom prst="line">
              <a:avLst/>
            </a:prstGeom>
            <a:noFill/>
            <a:ln w="12700">
              <a:solidFill>
                <a:schemeClr val="bg2"/>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48" name="Line 2462"/>
            <p:cNvSpPr>
              <a:spLocks noChangeShapeType="1"/>
            </p:cNvSpPr>
            <p:nvPr/>
          </p:nvSpPr>
          <p:spPr bwMode="auto">
            <a:xfrm>
              <a:off x="4572" y="2369"/>
              <a:ext cx="0" cy="28"/>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49" name="Line 2463"/>
            <p:cNvSpPr>
              <a:spLocks noChangeShapeType="1"/>
            </p:cNvSpPr>
            <p:nvPr/>
          </p:nvSpPr>
          <p:spPr bwMode="auto">
            <a:xfrm>
              <a:off x="4580" y="2359"/>
              <a:ext cx="0" cy="53"/>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50" name="Line 2464"/>
            <p:cNvSpPr>
              <a:spLocks noChangeShapeType="1"/>
            </p:cNvSpPr>
            <p:nvPr/>
          </p:nvSpPr>
          <p:spPr bwMode="auto">
            <a:xfrm>
              <a:off x="4587" y="2369"/>
              <a:ext cx="0" cy="28"/>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51" name="Line 2465"/>
            <p:cNvSpPr>
              <a:spLocks noChangeShapeType="1"/>
            </p:cNvSpPr>
            <p:nvPr/>
          </p:nvSpPr>
          <p:spPr bwMode="auto">
            <a:xfrm>
              <a:off x="4572" y="2859"/>
              <a:ext cx="0" cy="29"/>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52" name="Line 2466"/>
            <p:cNvSpPr>
              <a:spLocks noChangeShapeType="1"/>
            </p:cNvSpPr>
            <p:nvPr/>
          </p:nvSpPr>
          <p:spPr bwMode="auto">
            <a:xfrm>
              <a:off x="4580" y="2850"/>
              <a:ext cx="0" cy="52"/>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53" name="Line 2467"/>
            <p:cNvSpPr>
              <a:spLocks noChangeShapeType="1"/>
            </p:cNvSpPr>
            <p:nvPr/>
          </p:nvSpPr>
          <p:spPr bwMode="auto">
            <a:xfrm>
              <a:off x="4587" y="2859"/>
              <a:ext cx="0" cy="29"/>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54" name="Line 2468"/>
            <p:cNvSpPr>
              <a:spLocks noChangeShapeType="1"/>
            </p:cNvSpPr>
            <p:nvPr/>
          </p:nvSpPr>
          <p:spPr bwMode="auto">
            <a:xfrm>
              <a:off x="4307" y="3148"/>
              <a:ext cx="473" cy="0"/>
            </a:xfrm>
            <a:prstGeom prst="line">
              <a:avLst/>
            </a:prstGeom>
            <a:noFill/>
            <a:ln w="25400">
              <a:solidFill>
                <a:schemeClr val="bg2"/>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55" name="Oval 2469"/>
            <p:cNvSpPr>
              <a:spLocks noChangeArrowheads="1"/>
            </p:cNvSpPr>
            <p:nvPr/>
          </p:nvSpPr>
          <p:spPr bwMode="auto">
            <a:xfrm>
              <a:off x="4626" y="2582"/>
              <a:ext cx="50" cy="53"/>
            </a:xfrm>
            <a:prstGeom prst="ellipse">
              <a:avLst/>
            </a:prstGeom>
            <a:solidFill>
              <a:srgbClr val="474747"/>
            </a:solidFill>
            <a:ln w="9525">
              <a:noFill/>
              <a:round/>
              <a:headEnd/>
              <a:tailEnd/>
            </a:ln>
          </p:spPr>
          <p:txBody>
            <a:bodyPr wrap="none" anchor="ctr"/>
            <a:lstStyle/>
            <a:p>
              <a:pPr defTabSz="342900"/>
              <a:endParaRPr lang="ko-KR" altLang="en-US" sz="1200">
                <a:solidFill>
                  <a:prstClr val="black"/>
                </a:solidFill>
              </a:endParaRPr>
            </a:p>
          </p:txBody>
        </p:sp>
        <p:sp>
          <p:nvSpPr>
            <p:cNvPr id="56" name="Oval 2470"/>
            <p:cNvSpPr>
              <a:spLocks noChangeArrowheads="1"/>
            </p:cNvSpPr>
            <p:nvPr/>
          </p:nvSpPr>
          <p:spPr bwMode="auto">
            <a:xfrm>
              <a:off x="4641" y="2597"/>
              <a:ext cx="28" cy="27"/>
            </a:xfrm>
            <a:prstGeom prst="ellipse">
              <a:avLst/>
            </a:prstGeom>
            <a:noFill/>
            <a:ln w="12700">
              <a:solidFill>
                <a:srgbClr val="232323"/>
              </a:solidFill>
              <a:round/>
              <a:headEnd/>
              <a:tailEnd/>
            </a:ln>
          </p:spPr>
          <p:txBody>
            <a:bodyPr wrap="none" anchor="ctr"/>
            <a:lstStyle/>
            <a:p>
              <a:pPr defTabSz="342900"/>
              <a:endParaRPr lang="ko-KR" altLang="en-US" sz="1200">
                <a:solidFill>
                  <a:prstClr val="black"/>
                </a:solidFill>
              </a:endParaRPr>
            </a:p>
          </p:txBody>
        </p:sp>
        <p:sp>
          <p:nvSpPr>
            <p:cNvPr id="57" name="Oval 2471"/>
            <p:cNvSpPr>
              <a:spLocks noChangeArrowheads="1"/>
            </p:cNvSpPr>
            <p:nvPr/>
          </p:nvSpPr>
          <p:spPr bwMode="auto">
            <a:xfrm>
              <a:off x="4637" y="2596"/>
              <a:ext cx="26" cy="26"/>
            </a:xfrm>
            <a:prstGeom prst="ellipse">
              <a:avLst/>
            </a:prstGeom>
            <a:solidFill>
              <a:srgbClr val="919191"/>
            </a:solidFill>
            <a:ln w="12700">
              <a:solidFill>
                <a:srgbClr val="333333"/>
              </a:solidFill>
              <a:round/>
              <a:headEnd/>
              <a:tailEnd/>
            </a:ln>
          </p:spPr>
          <p:txBody>
            <a:bodyPr wrap="none" anchor="ctr"/>
            <a:lstStyle/>
            <a:p>
              <a:pPr defTabSz="342900"/>
              <a:endParaRPr lang="ko-KR" altLang="en-US" sz="1200">
                <a:solidFill>
                  <a:prstClr val="black"/>
                </a:solidFill>
              </a:endParaRPr>
            </a:p>
          </p:txBody>
        </p:sp>
        <p:sp>
          <p:nvSpPr>
            <p:cNvPr id="58" name="Oval 2472"/>
            <p:cNvSpPr>
              <a:spLocks noChangeArrowheads="1"/>
            </p:cNvSpPr>
            <p:nvPr/>
          </p:nvSpPr>
          <p:spPr bwMode="auto">
            <a:xfrm>
              <a:off x="4648" y="2604"/>
              <a:ext cx="21" cy="21"/>
            </a:xfrm>
            <a:prstGeom prst="ellipse">
              <a:avLst/>
            </a:prstGeom>
            <a:noFill/>
            <a:ln w="12700">
              <a:solidFill>
                <a:schemeClr val="bg2"/>
              </a:solidFill>
              <a:round/>
              <a:headEnd/>
              <a:tailEnd/>
            </a:ln>
          </p:spPr>
          <p:txBody>
            <a:bodyPr wrap="none" anchor="ctr"/>
            <a:lstStyle/>
            <a:p>
              <a:pPr defTabSz="342900"/>
              <a:endParaRPr lang="ko-KR" altLang="en-US" sz="1200">
                <a:solidFill>
                  <a:prstClr val="black"/>
                </a:solidFill>
              </a:endParaRPr>
            </a:p>
          </p:txBody>
        </p:sp>
        <p:sp>
          <p:nvSpPr>
            <p:cNvPr id="59" name="Rectangle 2473"/>
            <p:cNvSpPr>
              <a:spLocks noChangeArrowheads="1"/>
            </p:cNvSpPr>
            <p:nvPr/>
          </p:nvSpPr>
          <p:spPr bwMode="auto">
            <a:xfrm>
              <a:off x="4900" y="2060"/>
              <a:ext cx="21" cy="31"/>
            </a:xfrm>
            <a:prstGeom prst="rect">
              <a:avLst/>
            </a:prstGeom>
            <a:solidFill>
              <a:schemeClr val="bg2"/>
            </a:solidFill>
            <a:ln w="12700">
              <a:solidFill>
                <a:srgbClr val="333333"/>
              </a:solidFill>
              <a:miter lim="800000"/>
              <a:headEnd/>
              <a:tailEnd/>
            </a:ln>
          </p:spPr>
          <p:txBody>
            <a:bodyPr wrap="none" anchor="ctr"/>
            <a:lstStyle/>
            <a:p>
              <a:pPr defTabSz="342900"/>
              <a:endParaRPr lang="ko-KR" altLang="en-US" sz="1200">
                <a:solidFill>
                  <a:prstClr val="black"/>
                </a:solidFill>
              </a:endParaRPr>
            </a:p>
          </p:txBody>
        </p:sp>
        <p:sp>
          <p:nvSpPr>
            <p:cNvPr id="60" name="Freeform 2474"/>
            <p:cNvSpPr>
              <a:spLocks/>
            </p:cNvSpPr>
            <p:nvPr/>
          </p:nvSpPr>
          <p:spPr bwMode="auto">
            <a:xfrm>
              <a:off x="4734" y="2190"/>
              <a:ext cx="30" cy="32"/>
            </a:xfrm>
            <a:custGeom>
              <a:avLst/>
              <a:gdLst>
                <a:gd name="T0" fmla="*/ 29 w 30"/>
                <a:gd name="T1" fmla="*/ 0 h 32"/>
                <a:gd name="T2" fmla="*/ 0 w 30"/>
                <a:gd name="T3" fmla="*/ 0 h 32"/>
                <a:gd name="T4" fmla="*/ 0 w 30"/>
                <a:gd name="T5" fmla="*/ 31 h 32"/>
                <a:gd name="T6" fmla="*/ 29 w 30"/>
                <a:gd name="T7" fmla="*/ 31 h 32"/>
                <a:gd name="T8" fmla="*/ 0 60000 65536"/>
                <a:gd name="T9" fmla="*/ 0 60000 65536"/>
                <a:gd name="T10" fmla="*/ 0 60000 65536"/>
                <a:gd name="T11" fmla="*/ 0 60000 65536"/>
                <a:gd name="T12" fmla="*/ 0 w 30"/>
                <a:gd name="T13" fmla="*/ 0 h 32"/>
                <a:gd name="T14" fmla="*/ 30 w 30"/>
                <a:gd name="T15" fmla="*/ 32 h 32"/>
              </a:gdLst>
              <a:ahLst/>
              <a:cxnLst>
                <a:cxn ang="T8">
                  <a:pos x="T0" y="T1"/>
                </a:cxn>
                <a:cxn ang="T9">
                  <a:pos x="T2" y="T3"/>
                </a:cxn>
                <a:cxn ang="T10">
                  <a:pos x="T4" y="T5"/>
                </a:cxn>
                <a:cxn ang="T11">
                  <a:pos x="T6" y="T7"/>
                </a:cxn>
              </a:cxnLst>
              <a:rect l="T12" t="T13" r="T14" b="T15"/>
              <a:pathLst>
                <a:path w="30" h="32">
                  <a:moveTo>
                    <a:pt x="29" y="0"/>
                  </a:moveTo>
                  <a:lnTo>
                    <a:pt x="0" y="0"/>
                  </a:lnTo>
                  <a:lnTo>
                    <a:pt x="0" y="31"/>
                  </a:lnTo>
                  <a:lnTo>
                    <a:pt x="29" y="31"/>
                  </a:lnTo>
                </a:path>
              </a:pathLst>
            </a:custGeom>
            <a:noFill/>
            <a:ln w="12700" cap="rnd">
              <a:solidFill>
                <a:srgbClr val="919191"/>
              </a:solidFill>
              <a:round/>
              <a:headEnd type="none" w="sm" len="sm"/>
              <a:tailEnd type="none" w="sm" len="sm"/>
            </a:ln>
          </p:spPr>
          <p:txBody>
            <a:bodyPr/>
            <a:lstStyle/>
            <a:p>
              <a:pPr defTabSz="342900"/>
              <a:endParaRPr lang="ko-KR" altLang="en-US" sz="1200">
                <a:solidFill>
                  <a:prstClr val="black"/>
                </a:solidFill>
              </a:endParaRPr>
            </a:p>
          </p:txBody>
        </p:sp>
        <p:sp>
          <p:nvSpPr>
            <p:cNvPr id="61" name="Freeform 2475"/>
            <p:cNvSpPr>
              <a:spLocks/>
            </p:cNvSpPr>
            <p:nvPr/>
          </p:nvSpPr>
          <p:spPr bwMode="auto">
            <a:xfrm>
              <a:off x="4734" y="2262"/>
              <a:ext cx="30" cy="32"/>
            </a:xfrm>
            <a:custGeom>
              <a:avLst/>
              <a:gdLst>
                <a:gd name="T0" fmla="*/ 29 w 30"/>
                <a:gd name="T1" fmla="*/ 0 h 32"/>
                <a:gd name="T2" fmla="*/ 0 w 30"/>
                <a:gd name="T3" fmla="*/ 0 h 32"/>
                <a:gd name="T4" fmla="*/ 0 w 30"/>
                <a:gd name="T5" fmla="*/ 31 h 32"/>
                <a:gd name="T6" fmla="*/ 29 w 30"/>
                <a:gd name="T7" fmla="*/ 31 h 32"/>
                <a:gd name="T8" fmla="*/ 0 60000 65536"/>
                <a:gd name="T9" fmla="*/ 0 60000 65536"/>
                <a:gd name="T10" fmla="*/ 0 60000 65536"/>
                <a:gd name="T11" fmla="*/ 0 60000 65536"/>
                <a:gd name="T12" fmla="*/ 0 w 30"/>
                <a:gd name="T13" fmla="*/ 0 h 32"/>
                <a:gd name="T14" fmla="*/ 30 w 30"/>
                <a:gd name="T15" fmla="*/ 32 h 32"/>
              </a:gdLst>
              <a:ahLst/>
              <a:cxnLst>
                <a:cxn ang="T8">
                  <a:pos x="T0" y="T1"/>
                </a:cxn>
                <a:cxn ang="T9">
                  <a:pos x="T2" y="T3"/>
                </a:cxn>
                <a:cxn ang="T10">
                  <a:pos x="T4" y="T5"/>
                </a:cxn>
                <a:cxn ang="T11">
                  <a:pos x="T6" y="T7"/>
                </a:cxn>
              </a:cxnLst>
              <a:rect l="T12" t="T13" r="T14" b="T15"/>
              <a:pathLst>
                <a:path w="30" h="32">
                  <a:moveTo>
                    <a:pt x="29" y="0"/>
                  </a:moveTo>
                  <a:lnTo>
                    <a:pt x="0" y="0"/>
                  </a:lnTo>
                  <a:lnTo>
                    <a:pt x="0" y="31"/>
                  </a:lnTo>
                  <a:lnTo>
                    <a:pt x="29" y="31"/>
                  </a:lnTo>
                </a:path>
              </a:pathLst>
            </a:custGeom>
            <a:noFill/>
            <a:ln w="12700" cap="rnd">
              <a:solidFill>
                <a:srgbClr val="919191"/>
              </a:solidFill>
              <a:round/>
              <a:headEnd type="none" w="sm" len="sm"/>
              <a:tailEnd type="none" w="sm" len="sm"/>
            </a:ln>
          </p:spPr>
          <p:txBody>
            <a:bodyPr/>
            <a:lstStyle/>
            <a:p>
              <a:pPr defTabSz="342900"/>
              <a:endParaRPr lang="ko-KR" altLang="en-US" sz="1200">
                <a:solidFill>
                  <a:prstClr val="black"/>
                </a:solidFill>
              </a:endParaRPr>
            </a:p>
          </p:txBody>
        </p:sp>
        <p:sp>
          <p:nvSpPr>
            <p:cNvPr id="62" name="Line 2476"/>
            <p:cNvSpPr>
              <a:spLocks noChangeShapeType="1"/>
            </p:cNvSpPr>
            <p:nvPr/>
          </p:nvSpPr>
          <p:spPr bwMode="auto">
            <a:xfrm>
              <a:off x="4753" y="2191"/>
              <a:ext cx="16" cy="0"/>
            </a:xfrm>
            <a:prstGeom prst="line">
              <a:avLst/>
            </a:prstGeom>
            <a:noFill/>
            <a:ln w="12700">
              <a:solidFill>
                <a:srgbClr val="438E00"/>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63" name="Line 2477"/>
            <p:cNvSpPr>
              <a:spLocks noChangeShapeType="1"/>
            </p:cNvSpPr>
            <p:nvPr/>
          </p:nvSpPr>
          <p:spPr bwMode="auto">
            <a:xfrm>
              <a:off x="4753" y="2224"/>
              <a:ext cx="0" cy="3"/>
            </a:xfrm>
            <a:prstGeom prst="line">
              <a:avLst/>
            </a:prstGeom>
            <a:noFill/>
            <a:ln w="12700">
              <a:solidFill>
                <a:srgbClr val="F6BF69"/>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64" name="Line 2478"/>
            <p:cNvSpPr>
              <a:spLocks noChangeShapeType="1"/>
            </p:cNvSpPr>
            <p:nvPr/>
          </p:nvSpPr>
          <p:spPr bwMode="auto">
            <a:xfrm>
              <a:off x="4753" y="2265"/>
              <a:ext cx="0" cy="4"/>
            </a:xfrm>
            <a:prstGeom prst="line">
              <a:avLst/>
            </a:prstGeom>
            <a:noFill/>
            <a:ln w="12700">
              <a:solidFill>
                <a:srgbClr val="438E00"/>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65" name="Line 2479"/>
            <p:cNvSpPr>
              <a:spLocks noChangeShapeType="1"/>
            </p:cNvSpPr>
            <p:nvPr/>
          </p:nvSpPr>
          <p:spPr bwMode="auto">
            <a:xfrm>
              <a:off x="4753" y="2296"/>
              <a:ext cx="0" cy="3"/>
            </a:xfrm>
            <a:prstGeom prst="line">
              <a:avLst/>
            </a:prstGeom>
            <a:noFill/>
            <a:ln w="12700">
              <a:solidFill>
                <a:srgbClr val="F6BF69"/>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66" name="Line 2480"/>
            <p:cNvSpPr>
              <a:spLocks noChangeShapeType="1"/>
            </p:cNvSpPr>
            <p:nvPr/>
          </p:nvSpPr>
          <p:spPr bwMode="auto">
            <a:xfrm>
              <a:off x="4299" y="2086"/>
              <a:ext cx="487" cy="0"/>
            </a:xfrm>
            <a:prstGeom prst="line">
              <a:avLst/>
            </a:prstGeom>
            <a:noFill/>
            <a:ln w="12700">
              <a:solidFill>
                <a:srgbClr val="919191"/>
              </a:solidFill>
              <a:round/>
              <a:headEnd type="none" w="sm" len="sm"/>
              <a:tailEnd type="none" w="sm" len="sm"/>
            </a:ln>
          </p:spPr>
          <p:txBody>
            <a:bodyPr wrap="none" anchor="ctr"/>
            <a:lstStyle/>
            <a:p>
              <a:pPr defTabSz="342900"/>
              <a:endParaRPr lang="ko-KR" altLang="en-US" sz="1200">
                <a:solidFill>
                  <a:prstClr val="black"/>
                </a:solidFill>
              </a:endParaRPr>
            </a:p>
          </p:txBody>
        </p:sp>
      </p:grpSp>
      <p:sp>
        <p:nvSpPr>
          <p:cNvPr id="67" name="TextBox 78"/>
          <p:cNvSpPr txBox="1"/>
          <p:nvPr/>
        </p:nvSpPr>
        <p:spPr>
          <a:xfrm>
            <a:off x="3388264" y="4241719"/>
            <a:ext cx="184731" cy="276999"/>
          </a:xfrm>
          <a:prstGeom prst="rect">
            <a:avLst/>
          </a:prstGeom>
          <a:noFill/>
        </p:spPr>
        <p:txBody>
          <a:bodyPr wrap="none" rtlCol="0">
            <a:spAutoFit/>
          </a:bodyPr>
          <a:lstStyle/>
          <a:p>
            <a:pPr defTabSz="342900"/>
            <a:endParaRPr lang="ko-KR" altLang="en-US" sz="1200" dirty="0">
              <a:solidFill>
                <a:prstClr val="black"/>
              </a:solidFill>
              <a:latin typeface="맑은 고딕" pitchFamily="50" charset="-127"/>
              <a:ea typeface="맑은 고딕" pitchFamily="50" charset="-127"/>
            </a:endParaRPr>
          </a:p>
        </p:txBody>
      </p:sp>
      <p:pic>
        <p:nvPicPr>
          <p:cNvPr id="68" name="Picture 4" descr="C:\Users\YM Kim\AppData\Local\Microsoft\Windows\Temporary Internet Files\Content.IE5\EQT46K76\MC900197438[1].wmf"/>
          <p:cNvPicPr>
            <a:picLocks noChangeAspect="1" noChangeArrowheads="1"/>
          </p:cNvPicPr>
          <p:nvPr/>
        </p:nvPicPr>
        <p:blipFill>
          <a:blip r:embed="rId2" cstate="print"/>
          <a:srcRect/>
          <a:stretch>
            <a:fillRect/>
          </a:stretch>
        </p:blipFill>
        <p:spPr bwMode="auto">
          <a:xfrm>
            <a:off x="5339694" y="3840849"/>
            <a:ext cx="285215" cy="482818"/>
          </a:xfrm>
          <a:prstGeom prst="rect">
            <a:avLst/>
          </a:prstGeom>
          <a:noFill/>
        </p:spPr>
      </p:pic>
      <p:sp>
        <p:nvSpPr>
          <p:cNvPr id="69" name="TextBox 111"/>
          <p:cNvSpPr txBox="1"/>
          <p:nvPr/>
        </p:nvSpPr>
        <p:spPr>
          <a:xfrm>
            <a:off x="4736520" y="4431423"/>
            <a:ext cx="1206346" cy="300082"/>
          </a:xfrm>
          <a:prstGeom prst="rect">
            <a:avLst/>
          </a:prstGeom>
          <a:noFill/>
        </p:spPr>
        <p:txBody>
          <a:bodyPr wrap="square" rtlCol="0">
            <a:spAutoFit/>
          </a:bodyPr>
          <a:lstStyle/>
          <a:p>
            <a:pPr algn="ctr" defTabSz="342900"/>
            <a:r>
              <a:rPr lang="en-US" altLang="ko-KR" sz="1350" b="1" dirty="0" err="1">
                <a:solidFill>
                  <a:prstClr val="black"/>
                </a:solidFill>
                <a:latin typeface="맑은 고딕" pitchFamily="50" charset="-127"/>
                <a:ea typeface="맑은 고딕" pitchFamily="50" charset="-127"/>
              </a:rPr>
              <a:t>oCTS</a:t>
            </a:r>
            <a:r>
              <a:rPr lang="en-US" altLang="ko-KR" sz="1350" b="1" dirty="0">
                <a:solidFill>
                  <a:prstClr val="black"/>
                </a:solidFill>
                <a:latin typeface="맑은 고딕" pitchFamily="50" charset="-127"/>
                <a:ea typeface="맑은 고딕" pitchFamily="50" charset="-127"/>
              </a:rPr>
              <a:t> Server</a:t>
            </a:r>
          </a:p>
        </p:txBody>
      </p:sp>
      <p:grpSp>
        <p:nvGrpSpPr>
          <p:cNvPr id="70" name="그룹 113"/>
          <p:cNvGrpSpPr/>
          <p:nvPr/>
        </p:nvGrpSpPr>
        <p:grpSpPr>
          <a:xfrm>
            <a:off x="579433" y="3332370"/>
            <a:ext cx="2214229" cy="1012779"/>
            <a:chOff x="331088" y="1018619"/>
            <a:chExt cx="2952304" cy="1350371"/>
          </a:xfrm>
        </p:grpSpPr>
        <p:pic>
          <p:nvPicPr>
            <p:cNvPr id="71" name="Picture 3" descr="http://imgshopping.naver.net/product/main/src/538/08/33/5380833977.jpg"/>
            <p:cNvPicPr>
              <a:picLocks noChangeAspect="1" noChangeArrowheads="1"/>
            </p:cNvPicPr>
            <p:nvPr/>
          </p:nvPicPr>
          <p:blipFill>
            <a:blip r:embed="rId3" cstate="print">
              <a:clrChange>
                <a:clrFrom>
                  <a:srgbClr val="FDFDFD"/>
                </a:clrFrom>
                <a:clrTo>
                  <a:srgbClr val="FDFDFD">
                    <a:alpha val="0"/>
                  </a:srgbClr>
                </a:clrTo>
              </a:clrChange>
            </a:blip>
            <a:srcRect t="22742" b="27361"/>
            <a:stretch>
              <a:fillRect/>
            </a:stretch>
          </p:blipFill>
          <p:spPr bwMode="auto">
            <a:xfrm>
              <a:off x="341397" y="1553295"/>
              <a:ext cx="880019" cy="410918"/>
            </a:xfrm>
            <a:prstGeom prst="rect">
              <a:avLst/>
            </a:prstGeom>
            <a:noFill/>
            <a:ln w="9525">
              <a:noFill/>
              <a:miter lim="800000"/>
              <a:headEnd/>
              <a:tailEnd/>
            </a:ln>
          </p:spPr>
        </p:pic>
        <p:pic>
          <p:nvPicPr>
            <p:cNvPr id="72" name="Picture 9"/>
            <p:cNvPicPr>
              <a:picLocks noChangeAspect="1" noChangeArrowheads="1"/>
            </p:cNvPicPr>
            <p:nvPr/>
          </p:nvPicPr>
          <p:blipFill>
            <a:blip r:embed="rId4" cstate="print"/>
            <a:srcRect/>
            <a:stretch>
              <a:fillRect/>
            </a:stretch>
          </p:blipFill>
          <p:spPr bwMode="auto">
            <a:xfrm rot="5400000">
              <a:off x="1678505" y="1502556"/>
              <a:ext cx="260481" cy="576064"/>
            </a:xfrm>
            <a:prstGeom prst="rect">
              <a:avLst/>
            </a:prstGeom>
            <a:noFill/>
            <a:ln w="9525">
              <a:noFill/>
              <a:miter lim="800000"/>
              <a:headEnd/>
              <a:tailEnd/>
            </a:ln>
          </p:spPr>
        </p:pic>
        <p:sp>
          <p:nvSpPr>
            <p:cNvPr id="74" name="TextBox 119"/>
            <p:cNvSpPr txBox="1"/>
            <p:nvPr/>
          </p:nvSpPr>
          <p:spPr>
            <a:xfrm>
              <a:off x="331088" y="1082175"/>
              <a:ext cx="1120221" cy="615553"/>
            </a:xfrm>
            <a:prstGeom prst="rect">
              <a:avLst/>
            </a:prstGeom>
            <a:noFill/>
          </p:spPr>
          <p:txBody>
            <a:bodyPr wrap="none" rtlCol="0">
              <a:spAutoFit/>
            </a:bodyPr>
            <a:lstStyle/>
            <a:p>
              <a:pPr defTabSz="342900"/>
              <a:r>
                <a:rPr lang="en-US" altLang="ko-KR" sz="1200" dirty="0">
                  <a:solidFill>
                    <a:prstClr val="black"/>
                  </a:solidFill>
                  <a:latin typeface="맑은 고딕" pitchFamily="50" charset="-127"/>
                  <a:ea typeface="맑은 고딕" pitchFamily="50" charset="-127"/>
                </a:rPr>
                <a:t>USB</a:t>
              </a:r>
            </a:p>
            <a:p>
              <a:pPr defTabSz="342900"/>
              <a:r>
                <a:rPr lang="en-US" altLang="ko-KR" sz="1200" dirty="0">
                  <a:solidFill>
                    <a:prstClr val="black"/>
                  </a:solidFill>
                  <a:latin typeface="맑은 고딕" pitchFamily="50" charset="-127"/>
                  <a:ea typeface="맑은 고딕" pitchFamily="50" charset="-127"/>
                </a:rPr>
                <a:t>Keyboard</a:t>
              </a:r>
              <a:endParaRPr lang="ko-KR" altLang="en-US" sz="1200" dirty="0">
                <a:solidFill>
                  <a:prstClr val="black"/>
                </a:solidFill>
                <a:latin typeface="맑은 고딕" pitchFamily="50" charset="-127"/>
                <a:ea typeface="맑은 고딕" pitchFamily="50" charset="-127"/>
              </a:endParaRPr>
            </a:p>
          </p:txBody>
        </p:sp>
        <p:sp>
          <p:nvSpPr>
            <p:cNvPr id="75" name="TextBox 120"/>
            <p:cNvSpPr txBox="1"/>
            <p:nvPr/>
          </p:nvSpPr>
          <p:spPr>
            <a:xfrm>
              <a:off x="1234914" y="1968881"/>
              <a:ext cx="1288130" cy="400109"/>
            </a:xfrm>
            <a:prstGeom prst="rect">
              <a:avLst/>
            </a:prstGeom>
            <a:noFill/>
          </p:spPr>
          <p:txBody>
            <a:bodyPr wrap="none" rtlCol="0">
              <a:spAutoFit/>
            </a:bodyPr>
            <a:lstStyle/>
            <a:p>
              <a:pPr defTabSz="342900"/>
              <a:r>
                <a:rPr lang="en-US" altLang="ko-KR" sz="1350" b="1" dirty="0" err="1">
                  <a:solidFill>
                    <a:prstClr val="black"/>
                  </a:solidFill>
                  <a:latin typeface="맑은 고딕" pitchFamily="50" charset="-127"/>
                  <a:ea typeface="맑은 고딕" pitchFamily="50" charset="-127"/>
                </a:rPr>
                <a:t>oCKS</a:t>
              </a:r>
              <a:r>
                <a:rPr lang="en-US" altLang="ko-KR" sz="1350" b="1" dirty="0">
                  <a:solidFill>
                    <a:prstClr val="black"/>
                  </a:solidFill>
                  <a:latin typeface="맑은 고딕" pitchFamily="50" charset="-127"/>
                  <a:ea typeface="맑은 고딕" pitchFamily="50" charset="-127"/>
                </a:rPr>
                <a:t>-Pro</a:t>
              </a:r>
              <a:endParaRPr lang="ko-KR" altLang="en-US" sz="1350" b="1" dirty="0">
                <a:solidFill>
                  <a:prstClr val="black"/>
                </a:solidFill>
                <a:latin typeface="맑은 고딕" pitchFamily="50" charset="-127"/>
                <a:ea typeface="맑은 고딕" pitchFamily="50" charset="-127"/>
              </a:endParaRPr>
            </a:p>
          </p:txBody>
        </p:sp>
        <p:sp>
          <p:nvSpPr>
            <p:cNvPr id="76" name="TextBox 121"/>
            <p:cNvSpPr txBox="1"/>
            <p:nvPr/>
          </p:nvSpPr>
          <p:spPr>
            <a:xfrm>
              <a:off x="2184372" y="1018619"/>
              <a:ext cx="1099020" cy="369332"/>
            </a:xfrm>
            <a:prstGeom prst="rect">
              <a:avLst/>
            </a:prstGeom>
            <a:noFill/>
          </p:spPr>
          <p:txBody>
            <a:bodyPr wrap="none" rtlCol="0">
              <a:spAutoFit/>
            </a:bodyPr>
            <a:lstStyle/>
            <a:p>
              <a:pPr defTabSz="342900"/>
              <a:r>
                <a:rPr lang="en-US" altLang="ko-KR" sz="1200" dirty="0">
                  <a:solidFill>
                    <a:prstClr val="black"/>
                  </a:solidFill>
                  <a:latin typeface="맑은 고딕" pitchFamily="50" charset="-127"/>
                  <a:ea typeface="맑은 고딕" pitchFamily="50" charset="-127"/>
                </a:rPr>
                <a:t>Client PC</a:t>
              </a:r>
            </a:p>
          </p:txBody>
        </p:sp>
        <p:pic>
          <p:nvPicPr>
            <p:cNvPr id="73" name="Picture 737"/>
            <p:cNvPicPr>
              <a:picLocks noChangeAspect="1" noChangeArrowheads="1"/>
            </p:cNvPicPr>
            <p:nvPr/>
          </p:nvPicPr>
          <p:blipFill>
            <a:blip r:embed="rId5" cstate="print"/>
            <a:srcRect/>
            <a:stretch>
              <a:fillRect/>
            </a:stretch>
          </p:blipFill>
          <p:spPr bwMode="auto">
            <a:xfrm>
              <a:off x="2428602" y="1496898"/>
              <a:ext cx="844432" cy="614239"/>
            </a:xfrm>
            <a:prstGeom prst="rect">
              <a:avLst/>
            </a:prstGeom>
            <a:noFill/>
            <a:ln w="9525">
              <a:noFill/>
              <a:miter lim="800000"/>
              <a:headEnd/>
              <a:tailEnd/>
            </a:ln>
          </p:spPr>
        </p:pic>
      </p:grpSp>
      <p:sp>
        <p:nvSpPr>
          <p:cNvPr id="77" name="TextBox 111"/>
          <p:cNvSpPr txBox="1"/>
          <p:nvPr/>
        </p:nvSpPr>
        <p:spPr>
          <a:xfrm>
            <a:off x="5964931" y="3109276"/>
            <a:ext cx="1502438" cy="461665"/>
          </a:xfrm>
          <a:prstGeom prst="rect">
            <a:avLst/>
          </a:prstGeom>
          <a:noFill/>
        </p:spPr>
        <p:txBody>
          <a:bodyPr wrap="square" rtlCol="0">
            <a:spAutoFit/>
          </a:bodyPr>
          <a:lstStyle/>
          <a:p>
            <a:pPr algn="ctr" defTabSz="342900"/>
            <a:r>
              <a:rPr lang="en-US" altLang="ko-KR" sz="1200" dirty="0">
                <a:solidFill>
                  <a:prstClr val="black"/>
                </a:solidFill>
                <a:latin typeface="맑은 고딕" pitchFamily="50" charset="-127"/>
                <a:ea typeface="맑은 고딕" pitchFamily="50" charset="-127"/>
              </a:rPr>
              <a:t>Destination</a:t>
            </a:r>
          </a:p>
          <a:p>
            <a:pPr algn="ctr" defTabSz="342900"/>
            <a:r>
              <a:rPr lang="en-US" altLang="ko-KR" sz="1200" dirty="0">
                <a:solidFill>
                  <a:prstClr val="black"/>
                </a:solidFill>
                <a:latin typeface="맑은 고딕" pitchFamily="50" charset="-127"/>
                <a:ea typeface="맑은 고딕" pitchFamily="50" charset="-127"/>
              </a:rPr>
              <a:t>Server</a:t>
            </a:r>
            <a:endParaRPr lang="ko-KR" altLang="en-US" sz="1200" dirty="0">
              <a:solidFill>
                <a:prstClr val="black"/>
              </a:solidFill>
              <a:latin typeface="맑은 고딕" pitchFamily="50" charset="-127"/>
              <a:ea typeface="맑은 고딕" pitchFamily="50" charset="-127"/>
            </a:endParaRPr>
          </a:p>
        </p:txBody>
      </p:sp>
      <p:sp>
        <p:nvSpPr>
          <p:cNvPr id="78" name="手繪多邊形 77"/>
          <p:cNvSpPr/>
          <p:nvPr/>
        </p:nvSpPr>
        <p:spPr>
          <a:xfrm>
            <a:off x="2652266" y="4166984"/>
            <a:ext cx="2704979" cy="451740"/>
          </a:xfrm>
          <a:custGeom>
            <a:avLst/>
            <a:gdLst>
              <a:gd name="connsiteX0" fmla="*/ 0 w 3944203"/>
              <a:gd name="connsiteY0" fmla="*/ 0 h 1014484"/>
              <a:gd name="connsiteX1" fmla="*/ 2115403 w 3944203"/>
              <a:gd name="connsiteY1" fmla="*/ 982639 h 1014484"/>
              <a:gd name="connsiteX2" fmla="*/ 3944203 w 3944203"/>
              <a:gd name="connsiteY2" fmla="*/ 191068 h 1014484"/>
            </a:gdLst>
            <a:ahLst/>
            <a:cxnLst>
              <a:cxn ang="0">
                <a:pos x="connsiteX0" y="connsiteY0"/>
              </a:cxn>
              <a:cxn ang="0">
                <a:pos x="connsiteX1" y="connsiteY1"/>
              </a:cxn>
              <a:cxn ang="0">
                <a:pos x="connsiteX2" y="connsiteY2"/>
              </a:cxn>
            </a:cxnLst>
            <a:rect l="l" t="t" r="r" b="b"/>
            <a:pathLst>
              <a:path w="3944203" h="1014484">
                <a:moveTo>
                  <a:pt x="0" y="0"/>
                </a:moveTo>
                <a:cubicBezTo>
                  <a:pt x="729018" y="475397"/>
                  <a:pt x="1458036" y="950794"/>
                  <a:pt x="2115403" y="982639"/>
                </a:cubicBezTo>
                <a:cubicBezTo>
                  <a:pt x="2772770" y="1014484"/>
                  <a:pt x="3612107" y="245659"/>
                  <a:pt x="3944203" y="191068"/>
                </a:cubicBezTo>
              </a:path>
            </a:pathLst>
          </a:custGeom>
          <a:ln w="38100" cmpd="sng">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endParaRPr lang="zh-TW" altLang="en-US" sz="1200">
              <a:solidFill>
                <a:prstClr val="black"/>
              </a:solidFill>
            </a:endParaRPr>
          </a:p>
        </p:txBody>
      </p:sp>
      <p:sp>
        <p:nvSpPr>
          <p:cNvPr id="79" name="TextBox 96"/>
          <p:cNvSpPr txBox="1"/>
          <p:nvPr/>
        </p:nvSpPr>
        <p:spPr>
          <a:xfrm>
            <a:off x="2034106" y="5073283"/>
            <a:ext cx="4050565" cy="461665"/>
          </a:xfrm>
          <a:prstGeom prst="rect">
            <a:avLst/>
          </a:prstGeom>
          <a:noFill/>
        </p:spPr>
        <p:txBody>
          <a:bodyPr wrap="square" rtlCol="0">
            <a:spAutoFit/>
          </a:bodyPr>
          <a:lstStyle/>
          <a:p>
            <a:pPr defTabSz="342900"/>
            <a:r>
              <a:rPr lang="en-US" altLang="ko-KR" sz="1200" dirty="0" err="1">
                <a:solidFill>
                  <a:prstClr val="black"/>
                </a:solidFill>
                <a:latin typeface="맑은 고딕" pitchFamily="50" charset="-127"/>
                <a:ea typeface="맑은 고딕" pitchFamily="50" charset="-127"/>
              </a:rPr>
              <a:t>oCTS</a:t>
            </a:r>
            <a:r>
              <a:rPr lang="en-US" altLang="ko-KR" sz="1200" dirty="0">
                <a:solidFill>
                  <a:prstClr val="black"/>
                </a:solidFill>
                <a:latin typeface="맑은 고딕" pitchFamily="50" charset="-127"/>
                <a:ea typeface="맑은 고딕" pitchFamily="50" charset="-127"/>
              </a:rPr>
              <a:t> Browser program make SSH connection with </a:t>
            </a:r>
            <a:r>
              <a:rPr lang="en-US" altLang="ko-KR" sz="1200" dirty="0" err="1">
                <a:solidFill>
                  <a:prstClr val="black"/>
                </a:solidFill>
                <a:latin typeface="맑은 고딕" pitchFamily="50" charset="-127"/>
                <a:ea typeface="맑은 고딕" pitchFamily="50" charset="-127"/>
              </a:rPr>
              <a:t>oCTS</a:t>
            </a:r>
            <a:r>
              <a:rPr lang="en-US" altLang="ko-KR" sz="1200" dirty="0">
                <a:solidFill>
                  <a:prstClr val="black"/>
                </a:solidFill>
                <a:latin typeface="맑은 고딕" pitchFamily="50" charset="-127"/>
                <a:ea typeface="맑은 고딕" pitchFamily="50" charset="-127"/>
              </a:rPr>
              <a:t> server for handshaking</a:t>
            </a:r>
            <a:endParaRPr lang="ko-KR" altLang="en-US" sz="1200" dirty="0">
              <a:solidFill>
                <a:prstClr val="black"/>
              </a:solidFill>
              <a:latin typeface="맑은 고딕" pitchFamily="50" charset="-127"/>
              <a:ea typeface="맑은 고딕" pitchFamily="50" charset="-127"/>
            </a:endParaRPr>
          </a:p>
        </p:txBody>
      </p:sp>
      <p:sp>
        <p:nvSpPr>
          <p:cNvPr id="80" name="文字方塊 79"/>
          <p:cNvSpPr txBox="1"/>
          <p:nvPr/>
        </p:nvSpPr>
        <p:spPr>
          <a:xfrm>
            <a:off x="3850171" y="4652211"/>
            <a:ext cx="550151" cy="323165"/>
          </a:xfrm>
          <a:prstGeom prst="rect">
            <a:avLst/>
          </a:prstGeom>
          <a:noFill/>
        </p:spPr>
        <p:txBody>
          <a:bodyPr wrap="none" rtlCol="0">
            <a:spAutoFit/>
          </a:bodyPr>
          <a:lstStyle/>
          <a:p>
            <a:pPr defTabSz="342900"/>
            <a:r>
              <a:rPr lang="en-US" altLang="zh-TW" sz="1500" b="1" dirty="0">
                <a:solidFill>
                  <a:prstClr val="black"/>
                </a:solidFill>
                <a:latin typeface="Malgun Gothic" panose="020B0503020000020004" pitchFamily="34" charset="-127"/>
                <a:ea typeface="Malgun Gothic" panose="020B0503020000020004" pitchFamily="34" charset="-127"/>
                <a:cs typeface="Times New Roman" pitchFamily="18" charset="0"/>
              </a:rPr>
              <a:t>SSH</a:t>
            </a:r>
            <a:endParaRPr lang="zh-TW" altLang="en-US" sz="1500" b="1" dirty="0">
              <a:solidFill>
                <a:prstClr val="black"/>
              </a:solidFill>
              <a:latin typeface="Malgun Gothic" panose="020B0503020000020004" pitchFamily="34" charset="-127"/>
              <a:ea typeface="Malgun Gothic" panose="020B0503020000020004" pitchFamily="34" charset="-127"/>
              <a:cs typeface="Times New Roman" pitchFamily="18" charset="0"/>
            </a:endParaRPr>
          </a:p>
        </p:txBody>
      </p:sp>
      <p:sp>
        <p:nvSpPr>
          <p:cNvPr id="81" name="矩形 80"/>
          <p:cNvSpPr/>
          <p:nvPr/>
        </p:nvSpPr>
        <p:spPr>
          <a:xfrm>
            <a:off x="1801314" y="4357134"/>
            <a:ext cx="1329979" cy="300082"/>
          </a:xfrm>
          <a:prstGeom prst="rect">
            <a:avLst/>
          </a:prstGeom>
        </p:spPr>
        <p:txBody>
          <a:bodyPr wrap="none">
            <a:spAutoFit/>
          </a:bodyPr>
          <a:lstStyle/>
          <a:p>
            <a:pPr defTabSz="342900"/>
            <a:r>
              <a:rPr lang="en-US" altLang="ko-KR" sz="1350" b="1" dirty="0" err="1">
                <a:solidFill>
                  <a:prstClr val="black"/>
                </a:solidFill>
                <a:latin typeface="맑은 고딕" pitchFamily="50" charset="-127"/>
                <a:ea typeface="맑은 고딕" pitchFamily="50" charset="-127"/>
              </a:rPr>
              <a:t>oCTS</a:t>
            </a:r>
            <a:r>
              <a:rPr lang="en-US" altLang="ko-KR" sz="1350" b="1" dirty="0">
                <a:solidFill>
                  <a:prstClr val="black"/>
                </a:solidFill>
                <a:latin typeface="맑은 고딕" pitchFamily="50" charset="-127"/>
                <a:ea typeface="맑은 고딕" pitchFamily="50" charset="-127"/>
              </a:rPr>
              <a:t> Browser</a:t>
            </a:r>
            <a:endParaRPr lang="ko-KR" altLang="en-US" sz="1350" b="1" dirty="0">
              <a:solidFill>
                <a:prstClr val="black"/>
              </a:solidFill>
              <a:latin typeface="맑은 고딕" pitchFamily="50" charset="-127"/>
              <a:ea typeface="맑은 고딕" pitchFamily="50" charset="-127"/>
            </a:endParaRPr>
          </a:p>
        </p:txBody>
      </p:sp>
      <p:grpSp>
        <p:nvGrpSpPr>
          <p:cNvPr id="82" name="Group 2436"/>
          <p:cNvGrpSpPr>
            <a:grpSpLocks/>
          </p:cNvGrpSpPr>
          <p:nvPr/>
        </p:nvGrpSpPr>
        <p:grpSpPr bwMode="auto">
          <a:xfrm>
            <a:off x="6690120" y="5004671"/>
            <a:ext cx="379679" cy="625413"/>
            <a:chOff x="4288" y="1975"/>
            <a:chExt cx="633" cy="1173"/>
          </a:xfrm>
        </p:grpSpPr>
        <p:sp>
          <p:nvSpPr>
            <p:cNvPr id="83" name="Freeform 2437"/>
            <p:cNvSpPr>
              <a:spLocks/>
            </p:cNvSpPr>
            <p:nvPr/>
          </p:nvSpPr>
          <p:spPr bwMode="auto">
            <a:xfrm>
              <a:off x="4797" y="1981"/>
              <a:ext cx="112" cy="1167"/>
            </a:xfrm>
            <a:custGeom>
              <a:avLst/>
              <a:gdLst>
                <a:gd name="T0" fmla="*/ 0 w 112"/>
                <a:gd name="T1" fmla="*/ 104 h 1167"/>
                <a:gd name="T2" fmla="*/ 111 w 112"/>
                <a:gd name="T3" fmla="*/ 0 h 1167"/>
                <a:gd name="T4" fmla="*/ 111 w 112"/>
                <a:gd name="T5" fmla="*/ 1059 h 1167"/>
                <a:gd name="T6" fmla="*/ 0 w 112"/>
                <a:gd name="T7" fmla="*/ 1166 h 1167"/>
                <a:gd name="T8" fmla="*/ 0 w 112"/>
                <a:gd name="T9" fmla="*/ 104 h 1167"/>
                <a:gd name="T10" fmla="*/ 0 60000 65536"/>
                <a:gd name="T11" fmla="*/ 0 60000 65536"/>
                <a:gd name="T12" fmla="*/ 0 60000 65536"/>
                <a:gd name="T13" fmla="*/ 0 60000 65536"/>
                <a:gd name="T14" fmla="*/ 0 60000 65536"/>
                <a:gd name="T15" fmla="*/ 0 w 112"/>
                <a:gd name="T16" fmla="*/ 0 h 1167"/>
                <a:gd name="T17" fmla="*/ 112 w 112"/>
                <a:gd name="T18" fmla="*/ 1167 h 1167"/>
              </a:gdLst>
              <a:ahLst/>
              <a:cxnLst>
                <a:cxn ang="T10">
                  <a:pos x="T0" y="T1"/>
                </a:cxn>
                <a:cxn ang="T11">
                  <a:pos x="T2" y="T3"/>
                </a:cxn>
                <a:cxn ang="T12">
                  <a:pos x="T4" y="T5"/>
                </a:cxn>
                <a:cxn ang="T13">
                  <a:pos x="T6" y="T7"/>
                </a:cxn>
                <a:cxn ang="T14">
                  <a:pos x="T8" y="T9"/>
                </a:cxn>
              </a:cxnLst>
              <a:rect l="T15" t="T16" r="T17" b="T18"/>
              <a:pathLst>
                <a:path w="112" h="1167">
                  <a:moveTo>
                    <a:pt x="0" y="104"/>
                  </a:moveTo>
                  <a:lnTo>
                    <a:pt x="111" y="0"/>
                  </a:lnTo>
                  <a:lnTo>
                    <a:pt x="111" y="1059"/>
                  </a:lnTo>
                  <a:lnTo>
                    <a:pt x="0" y="1166"/>
                  </a:lnTo>
                  <a:lnTo>
                    <a:pt x="0" y="104"/>
                  </a:lnTo>
                </a:path>
              </a:pathLst>
            </a:custGeom>
            <a:gradFill rotWithShape="0">
              <a:gsLst>
                <a:gs pos="0">
                  <a:srgbClr val="484848"/>
                </a:gs>
                <a:gs pos="100000">
                  <a:srgbClr val="333333"/>
                </a:gs>
              </a:gsLst>
              <a:lin ang="5400000" scaled="1"/>
            </a:gradFill>
            <a:ln w="12700" cap="rnd">
              <a:solidFill>
                <a:schemeClr val="bg2"/>
              </a:solidFill>
              <a:round/>
              <a:headEnd/>
              <a:tailEnd/>
            </a:ln>
          </p:spPr>
          <p:txBody>
            <a:bodyPr/>
            <a:lstStyle/>
            <a:p>
              <a:pPr defTabSz="342900"/>
              <a:endParaRPr lang="ko-KR" altLang="en-US" sz="1200">
                <a:solidFill>
                  <a:prstClr val="black"/>
                </a:solidFill>
              </a:endParaRPr>
            </a:p>
          </p:txBody>
        </p:sp>
        <p:sp>
          <p:nvSpPr>
            <p:cNvPr id="84" name="Freeform 2438"/>
            <p:cNvSpPr>
              <a:spLocks/>
            </p:cNvSpPr>
            <p:nvPr/>
          </p:nvSpPr>
          <p:spPr bwMode="auto">
            <a:xfrm>
              <a:off x="4289" y="1978"/>
              <a:ext cx="615" cy="106"/>
            </a:xfrm>
            <a:custGeom>
              <a:avLst/>
              <a:gdLst>
                <a:gd name="T0" fmla="*/ 0 w 615"/>
                <a:gd name="T1" fmla="*/ 105 h 106"/>
                <a:gd name="T2" fmla="*/ 506 w 615"/>
                <a:gd name="T3" fmla="*/ 105 h 106"/>
                <a:gd name="T4" fmla="*/ 614 w 615"/>
                <a:gd name="T5" fmla="*/ 0 h 106"/>
                <a:gd name="T6" fmla="*/ 114 w 615"/>
                <a:gd name="T7" fmla="*/ 0 h 106"/>
                <a:gd name="T8" fmla="*/ 3 w 615"/>
                <a:gd name="T9" fmla="*/ 102 h 106"/>
                <a:gd name="T10" fmla="*/ 0 60000 65536"/>
                <a:gd name="T11" fmla="*/ 0 60000 65536"/>
                <a:gd name="T12" fmla="*/ 0 60000 65536"/>
                <a:gd name="T13" fmla="*/ 0 60000 65536"/>
                <a:gd name="T14" fmla="*/ 0 60000 65536"/>
                <a:gd name="T15" fmla="*/ 0 w 615"/>
                <a:gd name="T16" fmla="*/ 0 h 106"/>
                <a:gd name="T17" fmla="*/ 615 w 615"/>
                <a:gd name="T18" fmla="*/ 106 h 106"/>
              </a:gdLst>
              <a:ahLst/>
              <a:cxnLst>
                <a:cxn ang="T10">
                  <a:pos x="T0" y="T1"/>
                </a:cxn>
                <a:cxn ang="T11">
                  <a:pos x="T2" y="T3"/>
                </a:cxn>
                <a:cxn ang="T12">
                  <a:pos x="T4" y="T5"/>
                </a:cxn>
                <a:cxn ang="T13">
                  <a:pos x="T6" y="T7"/>
                </a:cxn>
                <a:cxn ang="T14">
                  <a:pos x="T8" y="T9"/>
                </a:cxn>
              </a:cxnLst>
              <a:rect l="T15" t="T16" r="T17" b="T18"/>
              <a:pathLst>
                <a:path w="615" h="106">
                  <a:moveTo>
                    <a:pt x="0" y="105"/>
                  </a:moveTo>
                  <a:lnTo>
                    <a:pt x="506" y="105"/>
                  </a:lnTo>
                  <a:lnTo>
                    <a:pt x="614" y="0"/>
                  </a:lnTo>
                  <a:lnTo>
                    <a:pt x="114" y="0"/>
                  </a:lnTo>
                  <a:lnTo>
                    <a:pt x="3" y="102"/>
                  </a:lnTo>
                </a:path>
              </a:pathLst>
            </a:custGeom>
            <a:gradFill rotWithShape="0">
              <a:gsLst>
                <a:gs pos="0">
                  <a:srgbClr val="5A5A5A"/>
                </a:gs>
                <a:gs pos="100000">
                  <a:srgbClr val="474747"/>
                </a:gs>
              </a:gsLst>
              <a:lin ang="2700000" scaled="1"/>
            </a:gradFill>
            <a:ln w="12700" cap="rnd">
              <a:solidFill>
                <a:schemeClr val="bg2"/>
              </a:solidFill>
              <a:round/>
              <a:headEnd type="none" w="sm" len="sm"/>
              <a:tailEnd type="none" w="sm" len="sm"/>
            </a:ln>
          </p:spPr>
          <p:txBody>
            <a:bodyPr/>
            <a:lstStyle/>
            <a:p>
              <a:pPr defTabSz="342900"/>
              <a:endParaRPr lang="ko-KR" altLang="en-US" sz="1200">
                <a:solidFill>
                  <a:prstClr val="black"/>
                </a:solidFill>
              </a:endParaRPr>
            </a:p>
          </p:txBody>
        </p:sp>
        <p:sp>
          <p:nvSpPr>
            <p:cNvPr id="85" name="Freeform 2439"/>
            <p:cNvSpPr>
              <a:spLocks/>
            </p:cNvSpPr>
            <p:nvPr/>
          </p:nvSpPr>
          <p:spPr bwMode="auto">
            <a:xfrm>
              <a:off x="4288" y="2063"/>
              <a:ext cx="522" cy="30"/>
            </a:xfrm>
            <a:custGeom>
              <a:avLst/>
              <a:gdLst>
                <a:gd name="T0" fmla="*/ 500 w 522"/>
                <a:gd name="T1" fmla="*/ 29 h 30"/>
                <a:gd name="T2" fmla="*/ 0 w 522"/>
                <a:gd name="T3" fmla="*/ 26 h 30"/>
                <a:gd name="T4" fmla="*/ 18 w 522"/>
                <a:gd name="T5" fmla="*/ 0 h 30"/>
                <a:gd name="T6" fmla="*/ 521 w 522"/>
                <a:gd name="T7" fmla="*/ 0 h 30"/>
                <a:gd name="T8" fmla="*/ 500 w 522"/>
                <a:gd name="T9" fmla="*/ 29 h 30"/>
                <a:gd name="T10" fmla="*/ 0 60000 65536"/>
                <a:gd name="T11" fmla="*/ 0 60000 65536"/>
                <a:gd name="T12" fmla="*/ 0 60000 65536"/>
                <a:gd name="T13" fmla="*/ 0 60000 65536"/>
                <a:gd name="T14" fmla="*/ 0 60000 65536"/>
                <a:gd name="T15" fmla="*/ 0 w 522"/>
                <a:gd name="T16" fmla="*/ 0 h 30"/>
                <a:gd name="T17" fmla="*/ 522 w 522"/>
                <a:gd name="T18" fmla="*/ 30 h 30"/>
              </a:gdLst>
              <a:ahLst/>
              <a:cxnLst>
                <a:cxn ang="T10">
                  <a:pos x="T0" y="T1"/>
                </a:cxn>
                <a:cxn ang="T11">
                  <a:pos x="T2" y="T3"/>
                </a:cxn>
                <a:cxn ang="T12">
                  <a:pos x="T4" y="T5"/>
                </a:cxn>
                <a:cxn ang="T13">
                  <a:pos x="T6" y="T7"/>
                </a:cxn>
                <a:cxn ang="T14">
                  <a:pos x="T8" y="T9"/>
                </a:cxn>
              </a:cxnLst>
              <a:rect l="T15" t="T16" r="T17" b="T18"/>
              <a:pathLst>
                <a:path w="522" h="30">
                  <a:moveTo>
                    <a:pt x="500" y="29"/>
                  </a:moveTo>
                  <a:lnTo>
                    <a:pt x="0" y="26"/>
                  </a:lnTo>
                  <a:lnTo>
                    <a:pt x="18" y="0"/>
                  </a:lnTo>
                  <a:lnTo>
                    <a:pt x="521" y="0"/>
                  </a:lnTo>
                  <a:lnTo>
                    <a:pt x="500" y="29"/>
                  </a:lnTo>
                </a:path>
              </a:pathLst>
            </a:custGeom>
            <a:gradFill rotWithShape="0">
              <a:gsLst>
                <a:gs pos="0">
                  <a:srgbClr val="151515"/>
                </a:gs>
                <a:gs pos="100000">
                  <a:srgbClr val="474747"/>
                </a:gs>
              </a:gsLst>
              <a:lin ang="0" scaled="1"/>
            </a:gradFill>
            <a:ln w="9525" cap="rnd">
              <a:noFill/>
              <a:round/>
              <a:headEnd/>
              <a:tailEnd/>
            </a:ln>
          </p:spPr>
          <p:txBody>
            <a:bodyPr/>
            <a:lstStyle/>
            <a:p>
              <a:pPr defTabSz="342900"/>
              <a:endParaRPr lang="ko-KR" altLang="en-US" sz="1200">
                <a:solidFill>
                  <a:prstClr val="black"/>
                </a:solidFill>
              </a:endParaRPr>
            </a:p>
          </p:txBody>
        </p:sp>
        <p:sp>
          <p:nvSpPr>
            <p:cNvPr id="86" name="Line 2440"/>
            <p:cNvSpPr>
              <a:spLocks noChangeShapeType="1"/>
            </p:cNvSpPr>
            <p:nvPr/>
          </p:nvSpPr>
          <p:spPr bwMode="auto">
            <a:xfrm>
              <a:off x="4324" y="2064"/>
              <a:ext cx="479" cy="0"/>
            </a:xfrm>
            <a:prstGeom prst="line">
              <a:avLst/>
            </a:prstGeom>
            <a:noFill/>
            <a:ln w="12700">
              <a:solidFill>
                <a:srgbClr val="474747"/>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87" name="Freeform 2441"/>
            <p:cNvSpPr>
              <a:spLocks/>
            </p:cNvSpPr>
            <p:nvPr/>
          </p:nvSpPr>
          <p:spPr bwMode="auto">
            <a:xfrm>
              <a:off x="4794" y="1975"/>
              <a:ext cx="115" cy="136"/>
            </a:xfrm>
            <a:custGeom>
              <a:avLst/>
              <a:gdLst>
                <a:gd name="T0" fmla="*/ 0 w 115"/>
                <a:gd name="T1" fmla="*/ 111 h 136"/>
                <a:gd name="T2" fmla="*/ 114 w 115"/>
                <a:gd name="T3" fmla="*/ 0 h 136"/>
                <a:gd name="T4" fmla="*/ 114 w 115"/>
                <a:gd name="T5" fmla="*/ 22 h 136"/>
                <a:gd name="T6" fmla="*/ 1 w 115"/>
                <a:gd name="T7" fmla="*/ 135 h 136"/>
                <a:gd name="T8" fmla="*/ 0 w 115"/>
                <a:gd name="T9" fmla="*/ 111 h 136"/>
                <a:gd name="T10" fmla="*/ 0 60000 65536"/>
                <a:gd name="T11" fmla="*/ 0 60000 65536"/>
                <a:gd name="T12" fmla="*/ 0 60000 65536"/>
                <a:gd name="T13" fmla="*/ 0 60000 65536"/>
                <a:gd name="T14" fmla="*/ 0 60000 65536"/>
                <a:gd name="T15" fmla="*/ 0 w 115"/>
                <a:gd name="T16" fmla="*/ 0 h 136"/>
                <a:gd name="T17" fmla="*/ 115 w 115"/>
                <a:gd name="T18" fmla="*/ 136 h 136"/>
              </a:gdLst>
              <a:ahLst/>
              <a:cxnLst>
                <a:cxn ang="T10">
                  <a:pos x="T0" y="T1"/>
                </a:cxn>
                <a:cxn ang="T11">
                  <a:pos x="T2" y="T3"/>
                </a:cxn>
                <a:cxn ang="T12">
                  <a:pos x="T4" y="T5"/>
                </a:cxn>
                <a:cxn ang="T13">
                  <a:pos x="T6" y="T7"/>
                </a:cxn>
                <a:cxn ang="T14">
                  <a:pos x="T8" y="T9"/>
                </a:cxn>
              </a:cxnLst>
              <a:rect l="T15" t="T16" r="T17" b="T18"/>
              <a:pathLst>
                <a:path w="115" h="136">
                  <a:moveTo>
                    <a:pt x="0" y="111"/>
                  </a:moveTo>
                  <a:lnTo>
                    <a:pt x="114" y="0"/>
                  </a:lnTo>
                  <a:lnTo>
                    <a:pt x="114" y="22"/>
                  </a:lnTo>
                  <a:lnTo>
                    <a:pt x="1" y="135"/>
                  </a:lnTo>
                  <a:lnTo>
                    <a:pt x="0" y="111"/>
                  </a:lnTo>
                </a:path>
              </a:pathLst>
            </a:custGeom>
            <a:solidFill>
              <a:srgbClr val="232323"/>
            </a:solidFill>
            <a:ln w="9525" cap="rnd">
              <a:noFill/>
              <a:round/>
              <a:headEnd/>
              <a:tailEnd/>
            </a:ln>
          </p:spPr>
          <p:txBody>
            <a:bodyPr/>
            <a:lstStyle/>
            <a:p>
              <a:pPr defTabSz="342900"/>
              <a:endParaRPr lang="ko-KR" altLang="en-US" sz="1200">
                <a:solidFill>
                  <a:prstClr val="black"/>
                </a:solidFill>
              </a:endParaRPr>
            </a:p>
          </p:txBody>
        </p:sp>
        <p:sp>
          <p:nvSpPr>
            <p:cNvPr id="88" name="Rectangle 2442"/>
            <p:cNvSpPr>
              <a:spLocks noChangeArrowheads="1"/>
            </p:cNvSpPr>
            <p:nvPr/>
          </p:nvSpPr>
          <p:spPr bwMode="auto">
            <a:xfrm>
              <a:off x="4289" y="2092"/>
              <a:ext cx="503" cy="1052"/>
            </a:xfrm>
            <a:prstGeom prst="rect">
              <a:avLst/>
            </a:prstGeom>
            <a:gradFill rotWithShape="0">
              <a:gsLst>
                <a:gs pos="0">
                  <a:srgbClr val="919191"/>
                </a:gs>
                <a:gs pos="100000">
                  <a:srgbClr val="575757"/>
                </a:gs>
              </a:gsLst>
              <a:lin ang="0" scaled="1"/>
            </a:gradFill>
            <a:ln w="12700">
              <a:solidFill>
                <a:srgbClr val="919191"/>
              </a:solidFill>
              <a:miter lim="800000"/>
              <a:headEnd/>
              <a:tailEnd/>
            </a:ln>
          </p:spPr>
          <p:txBody>
            <a:bodyPr wrap="none" anchor="ctr"/>
            <a:lstStyle/>
            <a:p>
              <a:pPr defTabSz="342900"/>
              <a:endParaRPr lang="ko-KR" altLang="en-US" sz="1200">
                <a:solidFill>
                  <a:prstClr val="black"/>
                </a:solidFill>
              </a:endParaRPr>
            </a:p>
          </p:txBody>
        </p:sp>
        <p:sp>
          <p:nvSpPr>
            <p:cNvPr id="89" name="Freeform 2443"/>
            <p:cNvSpPr>
              <a:spLocks/>
            </p:cNvSpPr>
            <p:nvPr/>
          </p:nvSpPr>
          <p:spPr bwMode="auto">
            <a:xfrm>
              <a:off x="4796" y="2060"/>
              <a:ext cx="29" cy="1080"/>
            </a:xfrm>
            <a:custGeom>
              <a:avLst/>
              <a:gdLst>
                <a:gd name="T0" fmla="*/ 0 w 29"/>
                <a:gd name="T1" fmla="*/ 20 h 1080"/>
                <a:gd name="T2" fmla="*/ 0 w 29"/>
                <a:gd name="T3" fmla="*/ 1079 h 1080"/>
                <a:gd name="T4" fmla="*/ 28 w 29"/>
                <a:gd name="T5" fmla="*/ 1067 h 1080"/>
                <a:gd name="T6" fmla="*/ 28 w 29"/>
                <a:gd name="T7" fmla="*/ 0 h 1080"/>
                <a:gd name="T8" fmla="*/ 0 w 29"/>
                <a:gd name="T9" fmla="*/ 20 h 1080"/>
                <a:gd name="T10" fmla="*/ 0 60000 65536"/>
                <a:gd name="T11" fmla="*/ 0 60000 65536"/>
                <a:gd name="T12" fmla="*/ 0 60000 65536"/>
                <a:gd name="T13" fmla="*/ 0 60000 65536"/>
                <a:gd name="T14" fmla="*/ 0 60000 65536"/>
                <a:gd name="T15" fmla="*/ 0 w 29"/>
                <a:gd name="T16" fmla="*/ 0 h 1080"/>
                <a:gd name="T17" fmla="*/ 29 w 29"/>
                <a:gd name="T18" fmla="*/ 1080 h 1080"/>
              </a:gdLst>
              <a:ahLst/>
              <a:cxnLst>
                <a:cxn ang="T10">
                  <a:pos x="T0" y="T1"/>
                </a:cxn>
                <a:cxn ang="T11">
                  <a:pos x="T2" y="T3"/>
                </a:cxn>
                <a:cxn ang="T12">
                  <a:pos x="T4" y="T5"/>
                </a:cxn>
                <a:cxn ang="T13">
                  <a:pos x="T6" y="T7"/>
                </a:cxn>
                <a:cxn ang="T14">
                  <a:pos x="T8" y="T9"/>
                </a:cxn>
              </a:cxnLst>
              <a:rect l="T15" t="T16" r="T17" b="T18"/>
              <a:pathLst>
                <a:path w="29" h="1080">
                  <a:moveTo>
                    <a:pt x="0" y="20"/>
                  </a:moveTo>
                  <a:lnTo>
                    <a:pt x="0" y="1079"/>
                  </a:lnTo>
                  <a:lnTo>
                    <a:pt x="28" y="1067"/>
                  </a:lnTo>
                  <a:lnTo>
                    <a:pt x="28" y="0"/>
                  </a:lnTo>
                  <a:lnTo>
                    <a:pt x="0" y="20"/>
                  </a:lnTo>
                </a:path>
              </a:pathLst>
            </a:custGeom>
            <a:solidFill>
              <a:srgbClr val="474747"/>
            </a:solidFill>
            <a:ln w="9525" cap="rnd">
              <a:noFill/>
              <a:round/>
              <a:headEnd/>
              <a:tailEnd/>
            </a:ln>
          </p:spPr>
          <p:txBody>
            <a:bodyPr/>
            <a:lstStyle/>
            <a:p>
              <a:pPr defTabSz="342900"/>
              <a:endParaRPr lang="ko-KR" altLang="en-US" sz="1200">
                <a:solidFill>
                  <a:prstClr val="black"/>
                </a:solidFill>
              </a:endParaRPr>
            </a:p>
          </p:txBody>
        </p:sp>
        <p:sp>
          <p:nvSpPr>
            <p:cNvPr id="90" name="Line 2444"/>
            <p:cNvSpPr>
              <a:spLocks noChangeShapeType="1"/>
            </p:cNvSpPr>
            <p:nvPr/>
          </p:nvSpPr>
          <p:spPr bwMode="auto">
            <a:xfrm flipH="1">
              <a:off x="4793" y="2106"/>
              <a:ext cx="26" cy="1"/>
            </a:xfrm>
            <a:prstGeom prst="line">
              <a:avLst/>
            </a:prstGeom>
            <a:noFill/>
            <a:ln w="12700">
              <a:solidFill>
                <a:srgbClr val="33333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91" name="Line 2445"/>
            <p:cNvSpPr>
              <a:spLocks noChangeShapeType="1"/>
            </p:cNvSpPr>
            <p:nvPr/>
          </p:nvSpPr>
          <p:spPr bwMode="auto">
            <a:xfrm flipH="1">
              <a:off x="4792" y="2077"/>
              <a:ext cx="25" cy="1"/>
            </a:xfrm>
            <a:prstGeom prst="line">
              <a:avLst/>
            </a:prstGeom>
            <a:noFill/>
            <a:ln w="12700">
              <a:solidFill>
                <a:srgbClr val="33333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92" name="Line 2446"/>
            <p:cNvSpPr>
              <a:spLocks noChangeShapeType="1"/>
            </p:cNvSpPr>
            <p:nvPr/>
          </p:nvSpPr>
          <p:spPr bwMode="auto">
            <a:xfrm>
              <a:off x="4813" y="2112"/>
              <a:ext cx="0" cy="1009"/>
            </a:xfrm>
            <a:prstGeom prst="line">
              <a:avLst/>
            </a:prstGeom>
            <a:noFill/>
            <a:ln w="12700">
              <a:solidFill>
                <a:schemeClr val="bg2"/>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93" name="Freeform 2447" descr="25%"/>
            <p:cNvSpPr>
              <a:spLocks/>
            </p:cNvSpPr>
            <p:nvPr/>
          </p:nvSpPr>
          <p:spPr bwMode="auto">
            <a:xfrm>
              <a:off x="4827" y="2111"/>
              <a:ext cx="29" cy="942"/>
            </a:xfrm>
            <a:custGeom>
              <a:avLst/>
              <a:gdLst>
                <a:gd name="T0" fmla="*/ 0 w 29"/>
                <a:gd name="T1" fmla="*/ 16 h 942"/>
                <a:gd name="T2" fmla="*/ 28 w 29"/>
                <a:gd name="T3" fmla="*/ 0 h 942"/>
                <a:gd name="T4" fmla="*/ 28 w 29"/>
                <a:gd name="T5" fmla="*/ 924 h 942"/>
                <a:gd name="T6" fmla="*/ 0 w 29"/>
                <a:gd name="T7" fmla="*/ 941 h 942"/>
                <a:gd name="T8" fmla="*/ 0 w 29"/>
                <a:gd name="T9" fmla="*/ 16 h 942"/>
                <a:gd name="T10" fmla="*/ 0 60000 65536"/>
                <a:gd name="T11" fmla="*/ 0 60000 65536"/>
                <a:gd name="T12" fmla="*/ 0 60000 65536"/>
                <a:gd name="T13" fmla="*/ 0 60000 65536"/>
                <a:gd name="T14" fmla="*/ 0 60000 65536"/>
                <a:gd name="T15" fmla="*/ 0 w 29"/>
                <a:gd name="T16" fmla="*/ 0 h 942"/>
                <a:gd name="T17" fmla="*/ 29 w 29"/>
                <a:gd name="T18" fmla="*/ 942 h 942"/>
              </a:gdLst>
              <a:ahLst/>
              <a:cxnLst>
                <a:cxn ang="T10">
                  <a:pos x="T0" y="T1"/>
                </a:cxn>
                <a:cxn ang="T11">
                  <a:pos x="T2" y="T3"/>
                </a:cxn>
                <a:cxn ang="T12">
                  <a:pos x="T4" y="T5"/>
                </a:cxn>
                <a:cxn ang="T13">
                  <a:pos x="T6" y="T7"/>
                </a:cxn>
                <a:cxn ang="T14">
                  <a:pos x="T8" y="T9"/>
                </a:cxn>
              </a:cxnLst>
              <a:rect l="T15" t="T16" r="T17" b="T18"/>
              <a:pathLst>
                <a:path w="29" h="942">
                  <a:moveTo>
                    <a:pt x="0" y="16"/>
                  </a:moveTo>
                  <a:lnTo>
                    <a:pt x="28" y="0"/>
                  </a:lnTo>
                  <a:lnTo>
                    <a:pt x="28" y="924"/>
                  </a:lnTo>
                  <a:lnTo>
                    <a:pt x="0" y="941"/>
                  </a:lnTo>
                  <a:lnTo>
                    <a:pt x="0" y="16"/>
                  </a:lnTo>
                </a:path>
              </a:pathLst>
            </a:custGeom>
            <a:pattFill prst="pct25">
              <a:fgClr>
                <a:schemeClr val="tx2"/>
              </a:fgClr>
              <a:bgClr>
                <a:srgbClr val="474747"/>
              </a:bgClr>
            </a:pattFill>
            <a:ln w="12700" cap="rnd">
              <a:solidFill>
                <a:srgbClr val="333333"/>
              </a:solidFill>
              <a:round/>
              <a:headEnd/>
              <a:tailEnd/>
            </a:ln>
          </p:spPr>
          <p:txBody>
            <a:bodyPr/>
            <a:lstStyle/>
            <a:p>
              <a:pPr defTabSz="342900"/>
              <a:endParaRPr lang="ko-KR" altLang="en-US" sz="1200">
                <a:solidFill>
                  <a:prstClr val="black"/>
                </a:solidFill>
              </a:endParaRPr>
            </a:p>
          </p:txBody>
        </p:sp>
        <p:sp>
          <p:nvSpPr>
            <p:cNvPr id="94" name="Freeform 2448" descr="25%"/>
            <p:cNvSpPr>
              <a:spLocks/>
            </p:cNvSpPr>
            <p:nvPr/>
          </p:nvSpPr>
          <p:spPr bwMode="auto">
            <a:xfrm>
              <a:off x="4857" y="2065"/>
              <a:ext cx="29" cy="948"/>
            </a:xfrm>
            <a:custGeom>
              <a:avLst/>
              <a:gdLst>
                <a:gd name="T0" fmla="*/ 0 w 29"/>
                <a:gd name="T1" fmla="*/ 33 h 948"/>
                <a:gd name="T2" fmla="*/ 28 w 29"/>
                <a:gd name="T3" fmla="*/ 0 h 948"/>
                <a:gd name="T4" fmla="*/ 28 w 29"/>
                <a:gd name="T5" fmla="*/ 920 h 948"/>
                <a:gd name="T6" fmla="*/ 1 w 29"/>
                <a:gd name="T7" fmla="*/ 947 h 948"/>
                <a:gd name="T8" fmla="*/ 0 w 29"/>
                <a:gd name="T9" fmla="*/ 33 h 948"/>
                <a:gd name="T10" fmla="*/ 0 60000 65536"/>
                <a:gd name="T11" fmla="*/ 0 60000 65536"/>
                <a:gd name="T12" fmla="*/ 0 60000 65536"/>
                <a:gd name="T13" fmla="*/ 0 60000 65536"/>
                <a:gd name="T14" fmla="*/ 0 60000 65536"/>
                <a:gd name="T15" fmla="*/ 0 w 29"/>
                <a:gd name="T16" fmla="*/ 0 h 948"/>
                <a:gd name="T17" fmla="*/ 29 w 29"/>
                <a:gd name="T18" fmla="*/ 948 h 948"/>
              </a:gdLst>
              <a:ahLst/>
              <a:cxnLst>
                <a:cxn ang="T10">
                  <a:pos x="T0" y="T1"/>
                </a:cxn>
                <a:cxn ang="T11">
                  <a:pos x="T2" y="T3"/>
                </a:cxn>
                <a:cxn ang="T12">
                  <a:pos x="T4" y="T5"/>
                </a:cxn>
                <a:cxn ang="T13">
                  <a:pos x="T6" y="T7"/>
                </a:cxn>
                <a:cxn ang="T14">
                  <a:pos x="T8" y="T9"/>
                </a:cxn>
              </a:cxnLst>
              <a:rect l="T15" t="T16" r="T17" b="T18"/>
              <a:pathLst>
                <a:path w="29" h="948">
                  <a:moveTo>
                    <a:pt x="0" y="33"/>
                  </a:moveTo>
                  <a:lnTo>
                    <a:pt x="28" y="0"/>
                  </a:lnTo>
                  <a:lnTo>
                    <a:pt x="28" y="920"/>
                  </a:lnTo>
                  <a:lnTo>
                    <a:pt x="1" y="947"/>
                  </a:lnTo>
                  <a:lnTo>
                    <a:pt x="0" y="33"/>
                  </a:lnTo>
                </a:path>
              </a:pathLst>
            </a:custGeom>
            <a:pattFill prst="pct25">
              <a:fgClr>
                <a:schemeClr val="tx2"/>
              </a:fgClr>
              <a:bgClr>
                <a:srgbClr val="474747"/>
              </a:bgClr>
            </a:pattFill>
            <a:ln w="12700" cap="rnd">
              <a:solidFill>
                <a:srgbClr val="333333"/>
              </a:solidFill>
              <a:round/>
              <a:headEnd/>
              <a:tailEnd/>
            </a:ln>
          </p:spPr>
          <p:txBody>
            <a:bodyPr/>
            <a:lstStyle/>
            <a:p>
              <a:pPr defTabSz="342900"/>
              <a:endParaRPr lang="ko-KR" altLang="en-US" sz="1200">
                <a:solidFill>
                  <a:prstClr val="black"/>
                </a:solidFill>
              </a:endParaRPr>
            </a:p>
          </p:txBody>
        </p:sp>
        <p:sp>
          <p:nvSpPr>
            <p:cNvPr id="95" name="Line 2449"/>
            <p:cNvSpPr>
              <a:spLocks noChangeShapeType="1"/>
            </p:cNvSpPr>
            <p:nvPr/>
          </p:nvSpPr>
          <p:spPr bwMode="auto">
            <a:xfrm flipV="1">
              <a:off x="4825" y="3001"/>
              <a:ext cx="63" cy="98"/>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96" name="Rectangle 2450"/>
            <p:cNvSpPr>
              <a:spLocks noChangeArrowheads="1"/>
            </p:cNvSpPr>
            <p:nvPr/>
          </p:nvSpPr>
          <p:spPr bwMode="auto">
            <a:xfrm>
              <a:off x="4608" y="2085"/>
              <a:ext cx="184" cy="1059"/>
            </a:xfrm>
            <a:prstGeom prst="rect">
              <a:avLst/>
            </a:prstGeom>
            <a:solidFill>
              <a:srgbClr val="474747"/>
            </a:solidFill>
            <a:ln w="12700">
              <a:solidFill>
                <a:srgbClr val="232323"/>
              </a:solidFill>
              <a:miter lim="800000"/>
              <a:headEnd/>
              <a:tailEnd/>
            </a:ln>
          </p:spPr>
          <p:txBody>
            <a:bodyPr wrap="none" anchor="ctr"/>
            <a:lstStyle/>
            <a:p>
              <a:pPr defTabSz="342900"/>
              <a:endParaRPr lang="ko-KR" altLang="en-US" sz="1200">
                <a:solidFill>
                  <a:prstClr val="black"/>
                </a:solidFill>
              </a:endParaRPr>
            </a:p>
          </p:txBody>
        </p:sp>
        <p:sp>
          <p:nvSpPr>
            <p:cNvPr id="97" name="Rectangle 2451"/>
            <p:cNvSpPr>
              <a:spLocks noChangeArrowheads="1"/>
            </p:cNvSpPr>
            <p:nvPr/>
          </p:nvSpPr>
          <p:spPr bwMode="auto">
            <a:xfrm>
              <a:off x="4289" y="2090"/>
              <a:ext cx="502" cy="28"/>
            </a:xfrm>
            <a:prstGeom prst="rect">
              <a:avLst/>
            </a:prstGeom>
            <a:gradFill rotWithShape="0">
              <a:gsLst>
                <a:gs pos="0">
                  <a:srgbClr val="0A0A0A"/>
                </a:gs>
                <a:gs pos="100000">
                  <a:srgbClr val="232323"/>
                </a:gs>
              </a:gsLst>
              <a:lin ang="0" scaled="1"/>
            </a:gradFill>
            <a:ln w="12700">
              <a:solidFill>
                <a:schemeClr val="bg2"/>
              </a:solidFill>
              <a:miter lim="800000"/>
              <a:headEnd/>
              <a:tailEnd/>
            </a:ln>
          </p:spPr>
          <p:txBody>
            <a:bodyPr wrap="none" anchor="ctr"/>
            <a:lstStyle/>
            <a:p>
              <a:pPr defTabSz="342900"/>
              <a:endParaRPr lang="ko-KR" altLang="en-US" sz="1200">
                <a:solidFill>
                  <a:prstClr val="black"/>
                </a:solidFill>
              </a:endParaRPr>
            </a:p>
          </p:txBody>
        </p:sp>
        <p:sp>
          <p:nvSpPr>
            <p:cNvPr id="98" name="Line 2452"/>
            <p:cNvSpPr>
              <a:spLocks noChangeShapeType="1"/>
            </p:cNvSpPr>
            <p:nvPr/>
          </p:nvSpPr>
          <p:spPr bwMode="auto">
            <a:xfrm>
              <a:off x="4622" y="2125"/>
              <a:ext cx="164" cy="0"/>
            </a:xfrm>
            <a:prstGeom prst="line">
              <a:avLst/>
            </a:prstGeom>
            <a:noFill/>
            <a:ln w="12700">
              <a:solidFill>
                <a:srgbClr val="33333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99" name="Line 2453"/>
            <p:cNvSpPr>
              <a:spLocks noChangeShapeType="1"/>
            </p:cNvSpPr>
            <p:nvPr/>
          </p:nvSpPr>
          <p:spPr bwMode="auto">
            <a:xfrm>
              <a:off x="4604" y="2145"/>
              <a:ext cx="0" cy="983"/>
            </a:xfrm>
            <a:prstGeom prst="line">
              <a:avLst/>
            </a:prstGeom>
            <a:noFill/>
            <a:ln w="25400">
              <a:solidFill>
                <a:srgbClr val="919191"/>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00" name="Line 2454"/>
            <p:cNvSpPr>
              <a:spLocks noChangeShapeType="1"/>
            </p:cNvSpPr>
            <p:nvPr/>
          </p:nvSpPr>
          <p:spPr bwMode="auto">
            <a:xfrm>
              <a:off x="4613" y="2145"/>
              <a:ext cx="0" cy="983"/>
            </a:xfrm>
            <a:prstGeom prst="line">
              <a:avLst/>
            </a:prstGeom>
            <a:noFill/>
            <a:ln w="25400">
              <a:solidFill>
                <a:schemeClr val="bg2"/>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01" name="Line 2455"/>
            <p:cNvSpPr>
              <a:spLocks noChangeShapeType="1"/>
            </p:cNvSpPr>
            <p:nvPr/>
          </p:nvSpPr>
          <p:spPr bwMode="auto">
            <a:xfrm>
              <a:off x="4634" y="2145"/>
              <a:ext cx="0" cy="983"/>
            </a:xfrm>
            <a:prstGeom prst="line">
              <a:avLst/>
            </a:prstGeom>
            <a:noFill/>
            <a:ln w="25400">
              <a:solidFill>
                <a:srgbClr val="919191"/>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02" name="Line 2456"/>
            <p:cNvSpPr>
              <a:spLocks noChangeShapeType="1"/>
            </p:cNvSpPr>
            <p:nvPr/>
          </p:nvSpPr>
          <p:spPr bwMode="auto">
            <a:xfrm>
              <a:off x="4641" y="2145"/>
              <a:ext cx="0" cy="983"/>
            </a:xfrm>
            <a:prstGeom prst="line">
              <a:avLst/>
            </a:prstGeom>
            <a:noFill/>
            <a:ln w="25400">
              <a:solidFill>
                <a:srgbClr val="33333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03" name="Line 2457"/>
            <p:cNvSpPr>
              <a:spLocks noChangeShapeType="1"/>
            </p:cNvSpPr>
            <p:nvPr/>
          </p:nvSpPr>
          <p:spPr bwMode="auto">
            <a:xfrm>
              <a:off x="4665" y="2145"/>
              <a:ext cx="0" cy="983"/>
            </a:xfrm>
            <a:prstGeom prst="line">
              <a:avLst/>
            </a:prstGeom>
            <a:noFill/>
            <a:ln w="25400">
              <a:solidFill>
                <a:srgbClr val="919191"/>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04" name="Line 2458"/>
            <p:cNvSpPr>
              <a:spLocks noChangeShapeType="1"/>
            </p:cNvSpPr>
            <p:nvPr/>
          </p:nvSpPr>
          <p:spPr bwMode="auto">
            <a:xfrm>
              <a:off x="4673" y="2145"/>
              <a:ext cx="0" cy="983"/>
            </a:xfrm>
            <a:prstGeom prst="line">
              <a:avLst/>
            </a:prstGeom>
            <a:noFill/>
            <a:ln w="25400">
              <a:solidFill>
                <a:srgbClr val="33333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05" name="Line 2459"/>
            <p:cNvSpPr>
              <a:spLocks noChangeShapeType="1"/>
            </p:cNvSpPr>
            <p:nvPr/>
          </p:nvSpPr>
          <p:spPr bwMode="auto">
            <a:xfrm>
              <a:off x="4694" y="2145"/>
              <a:ext cx="0" cy="983"/>
            </a:xfrm>
            <a:prstGeom prst="line">
              <a:avLst/>
            </a:prstGeom>
            <a:noFill/>
            <a:ln w="25400">
              <a:solidFill>
                <a:srgbClr val="919191"/>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06" name="Line 2460"/>
            <p:cNvSpPr>
              <a:spLocks noChangeShapeType="1"/>
            </p:cNvSpPr>
            <p:nvPr/>
          </p:nvSpPr>
          <p:spPr bwMode="auto">
            <a:xfrm>
              <a:off x="4703" y="2145"/>
              <a:ext cx="0" cy="983"/>
            </a:xfrm>
            <a:prstGeom prst="line">
              <a:avLst/>
            </a:prstGeom>
            <a:noFill/>
            <a:ln w="25400">
              <a:solidFill>
                <a:srgbClr val="33333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07" name="Line 2461"/>
            <p:cNvSpPr>
              <a:spLocks noChangeShapeType="1"/>
            </p:cNvSpPr>
            <p:nvPr/>
          </p:nvSpPr>
          <p:spPr bwMode="auto">
            <a:xfrm>
              <a:off x="4298" y="2610"/>
              <a:ext cx="296" cy="0"/>
            </a:xfrm>
            <a:prstGeom prst="line">
              <a:avLst/>
            </a:prstGeom>
            <a:noFill/>
            <a:ln w="12700">
              <a:solidFill>
                <a:schemeClr val="bg2"/>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08" name="Line 2462"/>
            <p:cNvSpPr>
              <a:spLocks noChangeShapeType="1"/>
            </p:cNvSpPr>
            <p:nvPr/>
          </p:nvSpPr>
          <p:spPr bwMode="auto">
            <a:xfrm>
              <a:off x="4572" y="2369"/>
              <a:ext cx="0" cy="28"/>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09" name="Line 2463"/>
            <p:cNvSpPr>
              <a:spLocks noChangeShapeType="1"/>
            </p:cNvSpPr>
            <p:nvPr/>
          </p:nvSpPr>
          <p:spPr bwMode="auto">
            <a:xfrm>
              <a:off x="4580" y="2359"/>
              <a:ext cx="0" cy="53"/>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10" name="Line 2464"/>
            <p:cNvSpPr>
              <a:spLocks noChangeShapeType="1"/>
            </p:cNvSpPr>
            <p:nvPr/>
          </p:nvSpPr>
          <p:spPr bwMode="auto">
            <a:xfrm>
              <a:off x="4587" y="2369"/>
              <a:ext cx="0" cy="28"/>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11" name="Line 2465"/>
            <p:cNvSpPr>
              <a:spLocks noChangeShapeType="1"/>
            </p:cNvSpPr>
            <p:nvPr/>
          </p:nvSpPr>
          <p:spPr bwMode="auto">
            <a:xfrm>
              <a:off x="4572" y="2859"/>
              <a:ext cx="0" cy="29"/>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12" name="Line 2466"/>
            <p:cNvSpPr>
              <a:spLocks noChangeShapeType="1"/>
            </p:cNvSpPr>
            <p:nvPr/>
          </p:nvSpPr>
          <p:spPr bwMode="auto">
            <a:xfrm>
              <a:off x="4580" y="2850"/>
              <a:ext cx="0" cy="52"/>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13" name="Line 2467"/>
            <p:cNvSpPr>
              <a:spLocks noChangeShapeType="1"/>
            </p:cNvSpPr>
            <p:nvPr/>
          </p:nvSpPr>
          <p:spPr bwMode="auto">
            <a:xfrm>
              <a:off x="4587" y="2859"/>
              <a:ext cx="0" cy="29"/>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14" name="Line 2468"/>
            <p:cNvSpPr>
              <a:spLocks noChangeShapeType="1"/>
            </p:cNvSpPr>
            <p:nvPr/>
          </p:nvSpPr>
          <p:spPr bwMode="auto">
            <a:xfrm>
              <a:off x="4307" y="3148"/>
              <a:ext cx="473" cy="0"/>
            </a:xfrm>
            <a:prstGeom prst="line">
              <a:avLst/>
            </a:prstGeom>
            <a:noFill/>
            <a:ln w="25400">
              <a:solidFill>
                <a:schemeClr val="bg2"/>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15" name="Oval 2469"/>
            <p:cNvSpPr>
              <a:spLocks noChangeArrowheads="1"/>
            </p:cNvSpPr>
            <p:nvPr/>
          </p:nvSpPr>
          <p:spPr bwMode="auto">
            <a:xfrm>
              <a:off x="4626" y="2582"/>
              <a:ext cx="50" cy="53"/>
            </a:xfrm>
            <a:prstGeom prst="ellipse">
              <a:avLst/>
            </a:prstGeom>
            <a:solidFill>
              <a:srgbClr val="474747"/>
            </a:solidFill>
            <a:ln w="9525">
              <a:noFill/>
              <a:round/>
              <a:headEnd/>
              <a:tailEnd/>
            </a:ln>
          </p:spPr>
          <p:txBody>
            <a:bodyPr wrap="none" anchor="ctr"/>
            <a:lstStyle/>
            <a:p>
              <a:pPr defTabSz="342900"/>
              <a:endParaRPr lang="ko-KR" altLang="en-US" sz="1200">
                <a:solidFill>
                  <a:prstClr val="black"/>
                </a:solidFill>
              </a:endParaRPr>
            </a:p>
          </p:txBody>
        </p:sp>
        <p:sp>
          <p:nvSpPr>
            <p:cNvPr id="116" name="Oval 2470"/>
            <p:cNvSpPr>
              <a:spLocks noChangeArrowheads="1"/>
            </p:cNvSpPr>
            <p:nvPr/>
          </p:nvSpPr>
          <p:spPr bwMode="auto">
            <a:xfrm>
              <a:off x="4641" y="2597"/>
              <a:ext cx="28" cy="27"/>
            </a:xfrm>
            <a:prstGeom prst="ellipse">
              <a:avLst/>
            </a:prstGeom>
            <a:noFill/>
            <a:ln w="12700">
              <a:solidFill>
                <a:srgbClr val="232323"/>
              </a:solidFill>
              <a:round/>
              <a:headEnd/>
              <a:tailEnd/>
            </a:ln>
          </p:spPr>
          <p:txBody>
            <a:bodyPr wrap="none" anchor="ctr"/>
            <a:lstStyle/>
            <a:p>
              <a:pPr defTabSz="342900"/>
              <a:endParaRPr lang="ko-KR" altLang="en-US" sz="1200">
                <a:solidFill>
                  <a:prstClr val="black"/>
                </a:solidFill>
              </a:endParaRPr>
            </a:p>
          </p:txBody>
        </p:sp>
        <p:sp>
          <p:nvSpPr>
            <p:cNvPr id="117" name="Oval 2471"/>
            <p:cNvSpPr>
              <a:spLocks noChangeArrowheads="1"/>
            </p:cNvSpPr>
            <p:nvPr/>
          </p:nvSpPr>
          <p:spPr bwMode="auto">
            <a:xfrm>
              <a:off x="4637" y="2596"/>
              <a:ext cx="26" cy="26"/>
            </a:xfrm>
            <a:prstGeom prst="ellipse">
              <a:avLst/>
            </a:prstGeom>
            <a:solidFill>
              <a:srgbClr val="919191"/>
            </a:solidFill>
            <a:ln w="12700">
              <a:solidFill>
                <a:srgbClr val="333333"/>
              </a:solidFill>
              <a:round/>
              <a:headEnd/>
              <a:tailEnd/>
            </a:ln>
          </p:spPr>
          <p:txBody>
            <a:bodyPr wrap="none" anchor="ctr"/>
            <a:lstStyle/>
            <a:p>
              <a:pPr defTabSz="342900"/>
              <a:endParaRPr lang="ko-KR" altLang="en-US" sz="1200">
                <a:solidFill>
                  <a:prstClr val="black"/>
                </a:solidFill>
              </a:endParaRPr>
            </a:p>
          </p:txBody>
        </p:sp>
        <p:sp>
          <p:nvSpPr>
            <p:cNvPr id="118" name="Oval 2472"/>
            <p:cNvSpPr>
              <a:spLocks noChangeArrowheads="1"/>
            </p:cNvSpPr>
            <p:nvPr/>
          </p:nvSpPr>
          <p:spPr bwMode="auto">
            <a:xfrm>
              <a:off x="4648" y="2604"/>
              <a:ext cx="21" cy="21"/>
            </a:xfrm>
            <a:prstGeom prst="ellipse">
              <a:avLst/>
            </a:prstGeom>
            <a:noFill/>
            <a:ln w="12700">
              <a:solidFill>
                <a:schemeClr val="bg2"/>
              </a:solidFill>
              <a:round/>
              <a:headEnd/>
              <a:tailEnd/>
            </a:ln>
          </p:spPr>
          <p:txBody>
            <a:bodyPr wrap="none" anchor="ctr"/>
            <a:lstStyle/>
            <a:p>
              <a:pPr defTabSz="342900"/>
              <a:endParaRPr lang="ko-KR" altLang="en-US" sz="1200">
                <a:solidFill>
                  <a:prstClr val="black"/>
                </a:solidFill>
              </a:endParaRPr>
            </a:p>
          </p:txBody>
        </p:sp>
        <p:sp>
          <p:nvSpPr>
            <p:cNvPr id="119" name="Rectangle 2473"/>
            <p:cNvSpPr>
              <a:spLocks noChangeArrowheads="1"/>
            </p:cNvSpPr>
            <p:nvPr/>
          </p:nvSpPr>
          <p:spPr bwMode="auto">
            <a:xfrm>
              <a:off x="4900" y="2060"/>
              <a:ext cx="21" cy="31"/>
            </a:xfrm>
            <a:prstGeom prst="rect">
              <a:avLst/>
            </a:prstGeom>
            <a:solidFill>
              <a:schemeClr val="bg2"/>
            </a:solidFill>
            <a:ln w="12700">
              <a:solidFill>
                <a:srgbClr val="333333"/>
              </a:solidFill>
              <a:miter lim="800000"/>
              <a:headEnd/>
              <a:tailEnd/>
            </a:ln>
          </p:spPr>
          <p:txBody>
            <a:bodyPr wrap="none" anchor="ctr"/>
            <a:lstStyle/>
            <a:p>
              <a:pPr defTabSz="342900"/>
              <a:endParaRPr lang="ko-KR" altLang="en-US" sz="1200">
                <a:solidFill>
                  <a:prstClr val="black"/>
                </a:solidFill>
              </a:endParaRPr>
            </a:p>
          </p:txBody>
        </p:sp>
        <p:sp>
          <p:nvSpPr>
            <p:cNvPr id="120" name="Freeform 2474"/>
            <p:cNvSpPr>
              <a:spLocks/>
            </p:cNvSpPr>
            <p:nvPr/>
          </p:nvSpPr>
          <p:spPr bwMode="auto">
            <a:xfrm>
              <a:off x="4734" y="2190"/>
              <a:ext cx="30" cy="32"/>
            </a:xfrm>
            <a:custGeom>
              <a:avLst/>
              <a:gdLst>
                <a:gd name="T0" fmla="*/ 29 w 30"/>
                <a:gd name="T1" fmla="*/ 0 h 32"/>
                <a:gd name="T2" fmla="*/ 0 w 30"/>
                <a:gd name="T3" fmla="*/ 0 h 32"/>
                <a:gd name="T4" fmla="*/ 0 w 30"/>
                <a:gd name="T5" fmla="*/ 31 h 32"/>
                <a:gd name="T6" fmla="*/ 29 w 30"/>
                <a:gd name="T7" fmla="*/ 31 h 32"/>
                <a:gd name="T8" fmla="*/ 0 60000 65536"/>
                <a:gd name="T9" fmla="*/ 0 60000 65536"/>
                <a:gd name="T10" fmla="*/ 0 60000 65536"/>
                <a:gd name="T11" fmla="*/ 0 60000 65536"/>
                <a:gd name="T12" fmla="*/ 0 w 30"/>
                <a:gd name="T13" fmla="*/ 0 h 32"/>
                <a:gd name="T14" fmla="*/ 30 w 30"/>
                <a:gd name="T15" fmla="*/ 32 h 32"/>
              </a:gdLst>
              <a:ahLst/>
              <a:cxnLst>
                <a:cxn ang="T8">
                  <a:pos x="T0" y="T1"/>
                </a:cxn>
                <a:cxn ang="T9">
                  <a:pos x="T2" y="T3"/>
                </a:cxn>
                <a:cxn ang="T10">
                  <a:pos x="T4" y="T5"/>
                </a:cxn>
                <a:cxn ang="T11">
                  <a:pos x="T6" y="T7"/>
                </a:cxn>
              </a:cxnLst>
              <a:rect l="T12" t="T13" r="T14" b="T15"/>
              <a:pathLst>
                <a:path w="30" h="32">
                  <a:moveTo>
                    <a:pt x="29" y="0"/>
                  </a:moveTo>
                  <a:lnTo>
                    <a:pt x="0" y="0"/>
                  </a:lnTo>
                  <a:lnTo>
                    <a:pt x="0" y="31"/>
                  </a:lnTo>
                  <a:lnTo>
                    <a:pt x="29" y="31"/>
                  </a:lnTo>
                </a:path>
              </a:pathLst>
            </a:custGeom>
            <a:noFill/>
            <a:ln w="12700" cap="rnd">
              <a:solidFill>
                <a:srgbClr val="919191"/>
              </a:solidFill>
              <a:round/>
              <a:headEnd type="none" w="sm" len="sm"/>
              <a:tailEnd type="none" w="sm" len="sm"/>
            </a:ln>
          </p:spPr>
          <p:txBody>
            <a:bodyPr/>
            <a:lstStyle/>
            <a:p>
              <a:pPr defTabSz="342900"/>
              <a:endParaRPr lang="ko-KR" altLang="en-US" sz="1200">
                <a:solidFill>
                  <a:prstClr val="black"/>
                </a:solidFill>
              </a:endParaRPr>
            </a:p>
          </p:txBody>
        </p:sp>
        <p:sp>
          <p:nvSpPr>
            <p:cNvPr id="121" name="Freeform 2475"/>
            <p:cNvSpPr>
              <a:spLocks/>
            </p:cNvSpPr>
            <p:nvPr/>
          </p:nvSpPr>
          <p:spPr bwMode="auto">
            <a:xfrm>
              <a:off x="4734" y="2262"/>
              <a:ext cx="30" cy="32"/>
            </a:xfrm>
            <a:custGeom>
              <a:avLst/>
              <a:gdLst>
                <a:gd name="T0" fmla="*/ 29 w 30"/>
                <a:gd name="T1" fmla="*/ 0 h 32"/>
                <a:gd name="T2" fmla="*/ 0 w 30"/>
                <a:gd name="T3" fmla="*/ 0 h 32"/>
                <a:gd name="T4" fmla="*/ 0 w 30"/>
                <a:gd name="T5" fmla="*/ 31 h 32"/>
                <a:gd name="T6" fmla="*/ 29 w 30"/>
                <a:gd name="T7" fmla="*/ 31 h 32"/>
                <a:gd name="T8" fmla="*/ 0 60000 65536"/>
                <a:gd name="T9" fmla="*/ 0 60000 65536"/>
                <a:gd name="T10" fmla="*/ 0 60000 65536"/>
                <a:gd name="T11" fmla="*/ 0 60000 65536"/>
                <a:gd name="T12" fmla="*/ 0 w 30"/>
                <a:gd name="T13" fmla="*/ 0 h 32"/>
                <a:gd name="T14" fmla="*/ 30 w 30"/>
                <a:gd name="T15" fmla="*/ 32 h 32"/>
              </a:gdLst>
              <a:ahLst/>
              <a:cxnLst>
                <a:cxn ang="T8">
                  <a:pos x="T0" y="T1"/>
                </a:cxn>
                <a:cxn ang="T9">
                  <a:pos x="T2" y="T3"/>
                </a:cxn>
                <a:cxn ang="T10">
                  <a:pos x="T4" y="T5"/>
                </a:cxn>
                <a:cxn ang="T11">
                  <a:pos x="T6" y="T7"/>
                </a:cxn>
              </a:cxnLst>
              <a:rect l="T12" t="T13" r="T14" b="T15"/>
              <a:pathLst>
                <a:path w="30" h="32">
                  <a:moveTo>
                    <a:pt x="29" y="0"/>
                  </a:moveTo>
                  <a:lnTo>
                    <a:pt x="0" y="0"/>
                  </a:lnTo>
                  <a:lnTo>
                    <a:pt x="0" y="31"/>
                  </a:lnTo>
                  <a:lnTo>
                    <a:pt x="29" y="31"/>
                  </a:lnTo>
                </a:path>
              </a:pathLst>
            </a:custGeom>
            <a:noFill/>
            <a:ln w="12700" cap="rnd">
              <a:solidFill>
                <a:srgbClr val="919191"/>
              </a:solidFill>
              <a:round/>
              <a:headEnd type="none" w="sm" len="sm"/>
              <a:tailEnd type="none" w="sm" len="sm"/>
            </a:ln>
          </p:spPr>
          <p:txBody>
            <a:bodyPr/>
            <a:lstStyle/>
            <a:p>
              <a:pPr defTabSz="342900"/>
              <a:endParaRPr lang="ko-KR" altLang="en-US" sz="1200">
                <a:solidFill>
                  <a:prstClr val="black"/>
                </a:solidFill>
              </a:endParaRPr>
            </a:p>
          </p:txBody>
        </p:sp>
        <p:sp>
          <p:nvSpPr>
            <p:cNvPr id="122" name="Line 2476"/>
            <p:cNvSpPr>
              <a:spLocks noChangeShapeType="1"/>
            </p:cNvSpPr>
            <p:nvPr/>
          </p:nvSpPr>
          <p:spPr bwMode="auto">
            <a:xfrm>
              <a:off x="4753" y="2191"/>
              <a:ext cx="16" cy="0"/>
            </a:xfrm>
            <a:prstGeom prst="line">
              <a:avLst/>
            </a:prstGeom>
            <a:noFill/>
            <a:ln w="12700">
              <a:solidFill>
                <a:srgbClr val="438E00"/>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23" name="Line 2477"/>
            <p:cNvSpPr>
              <a:spLocks noChangeShapeType="1"/>
            </p:cNvSpPr>
            <p:nvPr/>
          </p:nvSpPr>
          <p:spPr bwMode="auto">
            <a:xfrm>
              <a:off x="4753" y="2224"/>
              <a:ext cx="0" cy="3"/>
            </a:xfrm>
            <a:prstGeom prst="line">
              <a:avLst/>
            </a:prstGeom>
            <a:noFill/>
            <a:ln w="12700">
              <a:solidFill>
                <a:srgbClr val="F6BF69"/>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24" name="Line 2478"/>
            <p:cNvSpPr>
              <a:spLocks noChangeShapeType="1"/>
            </p:cNvSpPr>
            <p:nvPr/>
          </p:nvSpPr>
          <p:spPr bwMode="auto">
            <a:xfrm>
              <a:off x="4753" y="2265"/>
              <a:ext cx="0" cy="4"/>
            </a:xfrm>
            <a:prstGeom prst="line">
              <a:avLst/>
            </a:prstGeom>
            <a:noFill/>
            <a:ln w="12700">
              <a:solidFill>
                <a:srgbClr val="438E00"/>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25" name="Line 2479"/>
            <p:cNvSpPr>
              <a:spLocks noChangeShapeType="1"/>
            </p:cNvSpPr>
            <p:nvPr/>
          </p:nvSpPr>
          <p:spPr bwMode="auto">
            <a:xfrm>
              <a:off x="4753" y="2296"/>
              <a:ext cx="0" cy="3"/>
            </a:xfrm>
            <a:prstGeom prst="line">
              <a:avLst/>
            </a:prstGeom>
            <a:noFill/>
            <a:ln w="12700">
              <a:solidFill>
                <a:srgbClr val="F6BF69"/>
              </a:solidFill>
              <a:round/>
              <a:headEnd type="none" w="sm" len="sm"/>
              <a:tailEnd type="none" w="sm" len="sm"/>
            </a:ln>
          </p:spPr>
          <p:txBody>
            <a:bodyPr wrap="none" anchor="ctr"/>
            <a:lstStyle/>
            <a:p>
              <a:pPr defTabSz="342900"/>
              <a:endParaRPr lang="ko-KR" altLang="en-US" sz="1200">
                <a:solidFill>
                  <a:prstClr val="black"/>
                </a:solidFill>
              </a:endParaRPr>
            </a:p>
          </p:txBody>
        </p:sp>
        <p:sp>
          <p:nvSpPr>
            <p:cNvPr id="126" name="Line 2480"/>
            <p:cNvSpPr>
              <a:spLocks noChangeShapeType="1"/>
            </p:cNvSpPr>
            <p:nvPr/>
          </p:nvSpPr>
          <p:spPr bwMode="auto">
            <a:xfrm>
              <a:off x="4299" y="2086"/>
              <a:ext cx="487" cy="0"/>
            </a:xfrm>
            <a:prstGeom prst="line">
              <a:avLst/>
            </a:prstGeom>
            <a:noFill/>
            <a:ln w="12700">
              <a:solidFill>
                <a:srgbClr val="919191"/>
              </a:solidFill>
              <a:round/>
              <a:headEnd type="none" w="sm" len="sm"/>
              <a:tailEnd type="none" w="sm" len="sm"/>
            </a:ln>
          </p:spPr>
          <p:txBody>
            <a:bodyPr wrap="none" anchor="ctr"/>
            <a:lstStyle/>
            <a:p>
              <a:pPr defTabSz="342900"/>
              <a:endParaRPr lang="ko-KR" altLang="en-US" sz="1200">
                <a:solidFill>
                  <a:prstClr val="black"/>
                </a:solidFill>
              </a:endParaRPr>
            </a:p>
          </p:txBody>
        </p:sp>
      </p:grpSp>
      <p:sp>
        <p:nvSpPr>
          <p:cNvPr id="127" name="TextBox 111"/>
          <p:cNvSpPr txBox="1"/>
          <p:nvPr/>
        </p:nvSpPr>
        <p:spPr>
          <a:xfrm>
            <a:off x="6122503" y="4470336"/>
            <a:ext cx="1519282" cy="461665"/>
          </a:xfrm>
          <a:prstGeom prst="rect">
            <a:avLst/>
          </a:prstGeom>
          <a:noFill/>
        </p:spPr>
        <p:txBody>
          <a:bodyPr wrap="square" rtlCol="0">
            <a:spAutoFit/>
          </a:bodyPr>
          <a:lstStyle/>
          <a:p>
            <a:pPr algn="ctr" defTabSz="342900"/>
            <a:r>
              <a:rPr lang="en-US" altLang="ko-KR" sz="1200" dirty="0">
                <a:solidFill>
                  <a:prstClr val="black"/>
                </a:solidFill>
                <a:latin typeface="맑은 고딕" pitchFamily="50" charset="-127"/>
                <a:ea typeface="맑은 고딕" pitchFamily="50" charset="-127"/>
              </a:rPr>
              <a:t>Phishing</a:t>
            </a:r>
          </a:p>
          <a:p>
            <a:pPr algn="ctr" defTabSz="342900"/>
            <a:r>
              <a:rPr lang="en-US" altLang="ko-KR" sz="1200" dirty="0">
                <a:solidFill>
                  <a:prstClr val="black"/>
                </a:solidFill>
                <a:latin typeface="맑은 고딕" pitchFamily="50" charset="-127"/>
                <a:ea typeface="맑은 고딕" pitchFamily="50" charset="-127"/>
              </a:rPr>
              <a:t>Site</a:t>
            </a:r>
            <a:endParaRPr lang="ko-KR" altLang="en-US" sz="1200" dirty="0">
              <a:solidFill>
                <a:prstClr val="black"/>
              </a:solidFill>
              <a:latin typeface="맑은 고딕" pitchFamily="50" charset="-127"/>
              <a:ea typeface="맑은 고딕" pitchFamily="50" charset="-127"/>
            </a:endParaRPr>
          </a:p>
        </p:txBody>
      </p:sp>
      <p:cxnSp>
        <p:nvCxnSpPr>
          <p:cNvPr id="128" name="직선 연결선 73"/>
          <p:cNvCxnSpPr/>
          <p:nvPr/>
        </p:nvCxnSpPr>
        <p:spPr bwMode="auto">
          <a:xfrm>
            <a:off x="5649905" y="4323666"/>
            <a:ext cx="943872" cy="1004125"/>
          </a:xfrm>
          <a:prstGeom prst="line">
            <a:avLst/>
          </a:prstGeom>
          <a:ln w="38100">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129" name="爆炸 1 128"/>
          <p:cNvSpPr/>
          <p:nvPr/>
        </p:nvSpPr>
        <p:spPr>
          <a:xfrm>
            <a:off x="5880735" y="4655239"/>
            <a:ext cx="579320" cy="413198"/>
          </a:xfrm>
          <a:prstGeom prst="irregularSeal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zh-TW" altLang="en-US" sz="1200">
              <a:solidFill>
                <a:prstClr val="white"/>
              </a:solidFill>
            </a:endParaRPr>
          </a:p>
        </p:txBody>
      </p:sp>
      <p:sp>
        <p:nvSpPr>
          <p:cNvPr id="180" name="手繪多邊形 179"/>
          <p:cNvSpPr/>
          <p:nvPr/>
        </p:nvSpPr>
        <p:spPr>
          <a:xfrm flipV="1">
            <a:off x="2756900" y="3122000"/>
            <a:ext cx="3578809" cy="466034"/>
          </a:xfrm>
          <a:custGeom>
            <a:avLst/>
            <a:gdLst>
              <a:gd name="connsiteX0" fmla="*/ 0 w 3944203"/>
              <a:gd name="connsiteY0" fmla="*/ 0 h 1014484"/>
              <a:gd name="connsiteX1" fmla="*/ 2115403 w 3944203"/>
              <a:gd name="connsiteY1" fmla="*/ 982639 h 1014484"/>
              <a:gd name="connsiteX2" fmla="*/ 3944203 w 3944203"/>
              <a:gd name="connsiteY2" fmla="*/ 191068 h 1014484"/>
            </a:gdLst>
            <a:ahLst/>
            <a:cxnLst>
              <a:cxn ang="0">
                <a:pos x="connsiteX0" y="connsiteY0"/>
              </a:cxn>
              <a:cxn ang="0">
                <a:pos x="connsiteX1" y="connsiteY1"/>
              </a:cxn>
              <a:cxn ang="0">
                <a:pos x="connsiteX2" y="connsiteY2"/>
              </a:cxn>
            </a:cxnLst>
            <a:rect l="l" t="t" r="r" b="b"/>
            <a:pathLst>
              <a:path w="3944203" h="1014484">
                <a:moveTo>
                  <a:pt x="0" y="0"/>
                </a:moveTo>
                <a:cubicBezTo>
                  <a:pt x="729018" y="475397"/>
                  <a:pt x="1458036" y="950794"/>
                  <a:pt x="2115403" y="982639"/>
                </a:cubicBezTo>
                <a:cubicBezTo>
                  <a:pt x="2772770" y="1014484"/>
                  <a:pt x="3612107" y="245659"/>
                  <a:pt x="3944203" y="191068"/>
                </a:cubicBezTo>
              </a:path>
            </a:pathLst>
          </a:custGeom>
          <a:ln w="38100" cmpd="sng">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endParaRPr lang="zh-TW" altLang="en-US" sz="1200">
              <a:solidFill>
                <a:prstClr val="black"/>
              </a:solidFill>
            </a:endParaRPr>
          </a:p>
        </p:txBody>
      </p:sp>
      <p:sp>
        <p:nvSpPr>
          <p:cNvPr id="181" name="TextBox 78"/>
          <p:cNvSpPr txBox="1"/>
          <p:nvPr/>
        </p:nvSpPr>
        <p:spPr>
          <a:xfrm>
            <a:off x="2709839" y="2890600"/>
            <a:ext cx="3014415" cy="276999"/>
          </a:xfrm>
          <a:prstGeom prst="rect">
            <a:avLst/>
          </a:prstGeom>
          <a:noFill/>
        </p:spPr>
        <p:txBody>
          <a:bodyPr wrap="none" rtlCol="0">
            <a:spAutoFit/>
          </a:bodyPr>
          <a:lstStyle/>
          <a:p>
            <a:pPr defTabSz="342900"/>
            <a:r>
              <a:rPr lang="en-US" altLang="ko-KR" sz="1200" dirty="0">
                <a:solidFill>
                  <a:prstClr val="black"/>
                </a:solidFill>
                <a:latin typeface="맑은 고딕" pitchFamily="50" charset="-127"/>
                <a:ea typeface="맑은 고딕" pitchFamily="50" charset="-127"/>
              </a:rPr>
              <a:t>Personal Interactive Information for user</a:t>
            </a:r>
            <a:endParaRPr lang="ko-KR" altLang="en-US" sz="1200" dirty="0">
              <a:solidFill>
                <a:prstClr val="black"/>
              </a:solidFill>
              <a:latin typeface="맑은 고딕" pitchFamily="50" charset="-127"/>
              <a:ea typeface="맑은 고딕" pitchFamily="50" charset="-127"/>
            </a:endParaRPr>
          </a:p>
        </p:txBody>
      </p:sp>
      <p:grpSp>
        <p:nvGrpSpPr>
          <p:cNvPr id="186" name="群組 185"/>
          <p:cNvGrpSpPr/>
          <p:nvPr/>
        </p:nvGrpSpPr>
        <p:grpSpPr>
          <a:xfrm>
            <a:off x="1681690" y="1910932"/>
            <a:ext cx="4336961" cy="758456"/>
            <a:chOff x="2309176" y="1571301"/>
            <a:chExt cx="5782614" cy="1011275"/>
          </a:xfrm>
        </p:grpSpPr>
        <p:sp>
          <p:nvSpPr>
            <p:cNvPr id="130" name="TextBox 111"/>
            <p:cNvSpPr txBox="1"/>
            <p:nvPr/>
          </p:nvSpPr>
          <p:spPr>
            <a:xfrm>
              <a:off x="6867654" y="1898024"/>
              <a:ext cx="1224136" cy="553998"/>
            </a:xfrm>
            <a:prstGeom prst="rect">
              <a:avLst/>
            </a:prstGeom>
            <a:noFill/>
          </p:spPr>
          <p:txBody>
            <a:bodyPr wrap="square" rtlCol="0">
              <a:spAutoFit/>
            </a:bodyPr>
            <a:lstStyle/>
            <a:p>
              <a:pPr algn="ctr" defTabSz="342900"/>
              <a:r>
                <a:rPr lang="en-US" altLang="ko-KR" sz="1050" dirty="0">
                  <a:solidFill>
                    <a:prstClr val="black"/>
                  </a:solidFill>
                  <a:latin typeface="맑은 고딕" pitchFamily="50" charset="-127"/>
                  <a:ea typeface="맑은 고딕" pitchFamily="50" charset="-127"/>
                </a:rPr>
                <a:t>Phishing</a:t>
              </a:r>
            </a:p>
            <a:p>
              <a:pPr algn="ctr" defTabSz="342900"/>
              <a:r>
                <a:rPr lang="en-US" altLang="ko-KR" sz="1050" dirty="0">
                  <a:solidFill>
                    <a:prstClr val="black"/>
                  </a:solidFill>
                  <a:latin typeface="맑은 고딕" pitchFamily="50" charset="-127"/>
                  <a:ea typeface="맑은 고딕" pitchFamily="50" charset="-127"/>
                </a:rPr>
                <a:t>Site</a:t>
              </a:r>
              <a:endParaRPr lang="ko-KR" altLang="en-US" sz="1050" dirty="0">
                <a:solidFill>
                  <a:prstClr val="black"/>
                </a:solidFill>
                <a:latin typeface="맑은 고딕" pitchFamily="50" charset="-127"/>
                <a:ea typeface="맑은 고딕" pitchFamily="50" charset="-127"/>
              </a:endParaRPr>
            </a:p>
          </p:txBody>
        </p:sp>
        <p:grpSp>
          <p:nvGrpSpPr>
            <p:cNvPr id="132" name="Group 2436"/>
            <p:cNvGrpSpPr>
              <a:grpSpLocks/>
            </p:cNvGrpSpPr>
            <p:nvPr/>
          </p:nvGrpSpPr>
          <p:grpSpPr bwMode="auto">
            <a:xfrm>
              <a:off x="6328175" y="1748692"/>
              <a:ext cx="506238" cy="833884"/>
              <a:chOff x="4288" y="1975"/>
              <a:chExt cx="633" cy="1173"/>
            </a:xfrm>
          </p:grpSpPr>
          <p:sp>
            <p:nvSpPr>
              <p:cNvPr id="136" name="Freeform 2437"/>
              <p:cNvSpPr>
                <a:spLocks/>
              </p:cNvSpPr>
              <p:nvPr/>
            </p:nvSpPr>
            <p:spPr bwMode="auto">
              <a:xfrm>
                <a:off x="4797" y="1981"/>
                <a:ext cx="112" cy="1167"/>
              </a:xfrm>
              <a:custGeom>
                <a:avLst/>
                <a:gdLst>
                  <a:gd name="T0" fmla="*/ 0 w 112"/>
                  <a:gd name="T1" fmla="*/ 104 h 1167"/>
                  <a:gd name="T2" fmla="*/ 111 w 112"/>
                  <a:gd name="T3" fmla="*/ 0 h 1167"/>
                  <a:gd name="T4" fmla="*/ 111 w 112"/>
                  <a:gd name="T5" fmla="*/ 1059 h 1167"/>
                  <a:gd name="T6" fmla="*/ 0 w 112"/>
                  <a:gd name="T7" fmla="*/ 1166 h 1167"/>
                  <a:gd name="T8" fmla="*/ 0 w 112"/>
                  <a:gd name="T9" fmla="*/ 104 h 1167"/>
                  <a:gd name="T10" fmla="*/ 0 60000 65536"/>
                  <a:gd name="T11" fmla="*/ 0 60000 65536"/>
                  <a:gd name="T12" fmla="*/ 0 60000 65536"/>
                  <a:gd name="T13" fmla="*/ 0 60000 65536"/>
                  <a:gd name="T14" fmla="*/ 0 60000 65536"/>
                  <a:gd name="T15" fmla="*/ 0 w 112"/>
                  <a:gd name="T16" fmla="*/ 0 h 1167"/>
                  <a:gd name="T17" fmla="*/ 112 w 112"/>
                  <a:gd name="T18" fmla="*/ 1167 h 1167"/>
                </a:gdLst>
                <a:ahLst/>
                <a:cxnLst>
                  <a:cxn ang="T10">
                    <a:pos x="T0" y="T1"/>
                  </a:cxn>
                  <a:cxn ang="T11">
                    <a:pos x="T2" y="T3"/>
                  </a:cxn>
                  <a:cxn ang="T12">
                    <a:pos x="T4" y="T5"/>
                  </a:cxn>
                  <a:cxn ang="T13">
                    <a:pos x="T6" y="T7"/>
                  </a:cxn>
                  <a:cxn ang="T14">
                    <a:pos x="T8" y="T9"/>
                  </a:cxn>
                </a:cxnLst>
                <a:rect l="T15" t="T16" r="T17" b="T18"/>
                <a:pathLst>
                  <a:path w="112" h="1167">
                    <a:moveTo>
                      <a:pt x="0" y="104"/>
                    </a:moveTo>
                    <a:lnTo>
                      <a:pt x="111" y="0"/>
                    </a:lnTo>
                    <a:lnTo>
                      <a:pt x="111" y="1059"/>
                    </a:lnTo>
                    <a:lnTo>
                      <a:pt x="0" y="1166"/>
                    </a:lnTo>
                    <a:lnTo>
                      <a:pt x="0" y="104"/>
                    </a:lnTo>
                  </a:path>
                </a:pathLst>
              </a:custGeom>
              <a:gradFill rotWithShape="0">
                <a:gsLst>
                  <a:gs pos="0">
                    <a:srgbClr val="484848"/>
                  </a:gs>
                  <a:gs pos="100000">
                    <a:srgbClr val="333333"/>
                  </a:gs>
                </a:gsLst>
                <a:lin ang="5400000" scaled="1"/>
              </a:gradFill>
              <a:ln w="12700" cap="rnd">
                <a:solidFill>
                  <a:schemeClr val="bg2"/>
                </a:solidFill>
                <a:round/>
                <a:headEnd/>
                <a:tailEnd/>
              </a:ln>
            </p:spPr>
            <p:txBody>
              <a:bodyPr/>
              <a:lstStyle/>
              <a:p>
                <a:pPr defTabSz="342900"/>
                <a:endParaRPr lang="ko-KR" altLang="en-US" sz="1350">
                  <a:solidFill>
                    <a:prstClr val="black"/>
                  </a:solidFill>
                </a:endParaRPr>
              </a:p>
            </p:txBody>
          </p:sp>
          <p:sp>
            <p:nvSpPr>
              <p:cNvPr id="137" name="Freeform 2438"/>
              <p:cNvSpPr>
                <a:spLocks/>
              </p:cNvSpPr>
              <p:nvPr/>
            </p:nvSpPr>
            <p:spPr bwMode="auto">
              <a:xfrm>
                <a:off x="4289" y="1978"/>
                <a:ext cx="615" cy="106"/>
              </a:xfrm>
              <a:custGeom>
                <a:avLst/>
                <a:gdLst>
                  <a:gd name="T0" fmla="*/ 0 w 615"/>
                  <a:gd name="T1" fmla="*/ 105 h 106"/>
                  <a:gd name="T2" fmla="*/ 506 w 615"/>
                  <a:gd name="T3" fmla="*/ 105 h 106"/>
                  <a:gd name="T4" fmla="*/ 614 w 615"/>
                  <a:gd name="T5" fmla="*/ 0 h 106"/>
                  <a:gd name="T6" fmla="*/ 114 w 615"/>
                  <a:gd name="T7" fmla="*/ 0 h 106"/>
                  <a:gd name="T8" fmla="*/ 3 w 615"/>
                  <a:gd name="T9" fmla="*/ 102 h 106"/>
                  <a:gd name="T10" fmla="*/ 0 60000 65536"/>
                  <a:gd name="T11" fmla="*/ 0 60000 65536"/>
                  <a:gd name="T12" fmla="*/ 0 60000 65536"/>
                  <a:gd name="T13" fmla="*/ 0 60000 65536"/>
                  <a:gd name="T14" fmla="*/ 0 60000 65536"/>
                  <a:gd name="T15" fmla="*/ 0 w 615"/>
                  <a:gd name="T16" fmla="*/ 0 h 106"/>
                  <a:gd name="T17" fmla="*/ 615 w 615"/>
                  <a:gd name="T18" fmla="*/ 106 h 106"/>
                </a:gdLst>
                <a:ahLst/>
                <a:cxnLst>
                  <a:cxn ang="T10">
                    <a:pos x="T0" y="T1"/>
                  </a:cxn>
                  <a:cxn ang="T11">
                    <a:pos x="T2" y="T3"/>
                  </a:cxn>
                  <a:cxn ang="T12">
                    <a:pos x="T4" y="T5"/>
                  </a:cxn>
                  <a:cxn ang="T13">
                    <a:pos x="T6" y="T7"/>
                  </a:cxn>
                  <a:cxn ang="T14">
                    <a:pos x="T8" y="T9"/>
                  </a:cxn>
                </a:cxnLst>
                <a:rect l="T15" t="T16" r="T17" b="T18"/>
                <a:pathLst>
                  <a:path w="615" h="106">
                    <a:moveTo>
                      <a:pt x="0" y="105"/>
                    </a:moveTo>
                    <a:lnTo>
                      <a:pt x="506" y="105"/>
                    </a:lnTo>
                    <a:lnTo>
                      <a:pt x="614" y="0"/>
                    </a:lnTo>
                    <a:lnTo>
                      <a:pt x="114" y="0"/>
                    </a:lnTo>
                    <a:lnTo>
                      <a:pt x="3" y="102"/>
                    </a:lnTo>
                  </a:path>
                </a:pathLst>
              </a:custGeom>
              <a:gradFill rotWithShape="0">
                <a:gsLst>
                  <a:gs pos="0">
                    <a:srgbClr val="5A5A5A"/>
                  </a:gs>
                  <a:gs pos="100000">
                    <a:srgbClr val="474747"/>
                  </a:gs>
                </a:gsLst>
                <a:lin ang="2700000" scaled="1"/>
              </a:gradFill>
              <a:ln w="12700" cap="rnd">
                <a:solidFill>
                  <a:schemeClr val="bg2"/>
                </a:solidFill>
                <a:round/>
                <a:headEnd type="none" w="sm" len="sm"/>
                <a:tailEnd type="none" w="sm" len="sm"/>
              </a:ln>
            </p:spPr>
            <p:txBody>
              <a:bodyPr/>
              <a:lstStyle/>
              <a:p>
                <a:pPr defTabSz="342900"/>
                <a:endParaRPr lang="ko-KR" altLang="en-US" sz="1350">
                  <a:solidFill>
                    <a:prstClr val="black"/>
                  </a:solidFill>
                </a:endParaRPr>
              </a:p>
            </p:txBody>
          </p:sp>
          <p:sp>
            <p:nvSpPr>
              <p:cNvPr id="138" name="Freeform 2439"/>
              <p:cNvSpPr>
                <a:spLocks/>
              </p:cNvSpPr>
              <p:nvPr/>
            </p:nvSpPr>
            <p:spPr bwMode="auto">
              <a:xfrm>
                <a:off x="4288" y="2063"/>
                <a:ext cx="522" cy="30"/>
              </a:xfrm>
              <a:custGeom>
                <a:avLst/>
                <a:gdLst>
                  <a:gd name="T0" fmla="*/ 500 w 522"/>
                  <a:gd name="T1" fmla="*/ 29 h 30"/>
                  <a:gd name="T2" fmla="*/ 0 w 522"/>
                  <a:gd name="T3" fmla="*/ 26 h 30"/>
                  <a:gd name="T4" fmla="*/ 18 w 522"/>
                  <a:gd name="T5" fmla="*/ 0 h 30"/>
                  <a:gd name="T6" fmla="*/ 521 w 522"/>
                  <a:gd name="T7" fmla="*/ 0 h 30"/>
                  <a:gd name="T8" fmla="*/ 500 w 522"/>
                  <a:gd name="T9" fmla="*/ 29 h 30"/>
                  <a:gd name="T10" fmla="*/ 0 60000 65536"/>
                  <a:gd name="T11" fmla="*/ 0 60000 65536"/>
                  <a:gd name="T12" fmla="*/ 0 60000 65536"/>
                  <a:gd name="T13" fmla="*/ 0 60000 65536"/>
                  <a:gd name="T14" fmla="*/ 0 60000 65536"/>
                  <a:gd name="T15" fmla="*/ 0 w 522"/>
                  <a:gd name="T16" fmla="*/ 0 h 30"/>
                  <a:gd name="T17" fmla="*/ 522 w 522"/>
                  <a:gd name="T18" fmla="*/ 30 h 30"/>
                </a:gdLst>
                <a:ahLst/>
                <a:cxnLst>
                  <a:cxn ang="T10">
                    <a:pos x="T0" y="T1"/>
                  </a:cxn>
                  <a:cxn ang="T11">
                    <a:pos x="T2" y="T3"/>
                  </a:cxn>
                  <a:cxn ang="T12">
                    <a:pos x="T4" y="T5"/>
                  </a:cxn>
                  <a:cxn ang="T13">
                    <a:pos x="T6" y="T7"/>
                  </a:cxn>
                  <a:cxn ang="T14">
                    <a:pos x="T8" y="T9"/>
                  </a:cxn>
                </a:cxnLst>
                <a:rect l="T15" t="T16" r="T17" b="T18"/>
                <a:pathLst>
                  <a:path w="522" h="30">
                    <a:moveTo>
                      <a:pt x="500" y="29"/>
                    </a:moveTo>
                    <a:lnTo>
                      <a:pt x="0" y="26"/>
                    </a:lnTo>
                    <a:lnTo>
                      <a:pt x="18" y="0"/>
                    </a:lnTo>
                    <a:lnTo>
                      <a:pt x="521" y="0"/>
                    </a:lnTo>
                    <a:lnTo>
                      <a:pt x="500" y="29"/>
                    </a:lnTo>
                  </a:path>
                </a:pathLst>
              </a:custGeom>
              <a:gradFill rotWithShape="0">
                <a:gsLst>
                  <a:gs pos="0">
                    <a:srgbClr val="151515"/>
                  </a:gs>
                  <a:gs pos="100000">
                    <a:srgbClr val="474747"/>
                  </a:gs>
                </a:gsLst>
                <a:lin ang="0" scaled="1"/>
              </a:gradFill>
              <a:ln w="9525" cap="rnd">
                <a:noFill/>
                <a:round/>
                <a:headEnd/>
                <a:tailEnd/>
              </a:ln>
            </p:spPr>
            <p:txBody>
              <a:bodyPr/>
              <a:lstStyle/>
              <a:p>
                <a:pPr defTabSz="342900"/>
                <a:endParaRPr lang="ko-KR" altLang="en-US" sz="1350">
                  <a:solidFill>
                    <a:prstClr val="black"/>
                  </a:solidFill>
                </a:endParaRPr>
              </a:p>
            </p:txBody>
          </p:sp>
          <p:sp>
            <p:nvSpPr>
              <p:cNvPr id="139" name="Line 2440"/>
              <p:cNvSpPr>
                <a:spLocks noChangeShapeType="1"/>
              </p:cNvSpPr>
              <p:nvPr/>
            </p:nvSpPr>
            <p:spPr bwMode="auto">
              <a:xfrm>
                <a:off x="4324" y="2064"/>
                <a:ext cx="479" cy="0"/>
              </a:xfrm>
              <a:prstGeom prst="line">
                <a:avLst/>
              </a:prstGeom>
              <a:noFill/>
              <a:ln w="12700">
                <a:solidFill>
                  <a:srgbClr val="474747"/>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40" name="Freeform 2441"/>
              <p:cNvSpPr>
                <a:spLocks/>
              </p:cNvSpPr>
              <p:nvPr/>
            </p:nvSpPr>
            <p:spPr bwMode="auto">
              <a:xfrm>
                <a:off x="4794" y="1975"/>
                <a:ext cx="115" cy="136"/>
              </a:xfrm>
              <a:custGeom>
                <a:avLst/>
                <a:gdLst>
                  <a:gd name="T0" fmla="*/ 0 w 115"/>
                  <a:gd name="T1" fmla="*/ 111 h 136"/>
                  <a:gd name="T2" fmla="*/ 114 w 115"/>
                  <a:gd name="T3" fmla="*/ 0 h 136"/>
                  <a:gd name="T4" fmla="*/ 114 w 115"/>
                  <a:gd name="T5" fmla="*/ 22 h 136"/>
                  <a:gd name="T6" fmla="*/ 1 w 115"/>
                  <a:gd name="T7" fmla="*/ 135 h 136"/>
                  <a:gd name="T8" fmla="*/ 0 w 115"/>
                  <a:gd name="T9" fmla="*/ 111 h 136"/>
                  <a:gd name="T10" fmla="*/ 0 60000 65536"/>
                  <a:gd name="T11" fmla="*/ 0 60000 65536"/>
                  <a:gd name="T12" fmla="*/ 0 60000 65536"/>
                  <a:gd name="T13" fmla="*/ 0 60000 65536"/>
                  <a:gd name="T14" fmla="*/ 0 60000 65536"/>
                  <a:gd name="T15" fmla="*/ 0 w 115"/>
                  <a:gd name="T16" fmla="*/ 0 h 136"/>
                  <a:gd name="T17" fmla="*/ 115 w 115"/>
                  <a:gd name="T18" fmla="*/ 136 h 136"/>
                </a:gdLst>
                <a:ahLst/>
                <a:cxnLst>
                  <a:cxn ang="T10">
                    <a:pos x="T0" y="T1"/>
                  </a:cxn>
                  <a:cxn ang="T11">
                    <a:pos x="T2" y="T3"/>
                  </a:cxn>
                  <a:cxn ang="T12">
                    <a:pos x="T4" y="T5"/>
                  </a:cxn>
                  <a:cxn ang="T13">
                    <a:pos x="T6" y="T7"/>
                  </a:cxn>
                  <a:cxn ang="T14">
                    <a:pos x="T8" y="T9"/>
                  </a:cxn>
                </a:cxnLst>
                <a:rect l="T15" t="T16" r="T17" b="T18"/>
                <a:pathLst>
                  <a:path w="115" h="136">
                    <a:moveTo>
                      <a:pt x="0" y="111"/>
                    </a:moveTo>
                    <a:lnTo>
                      <a:pt x="114" y="0"/>
                    </a:lnTo>
                    <a:lnTo>
                      <a:pt x="114" y="22"/>
                    </a:lnTo>
                    <a:lnTo>
                      <a:pt x="1" y="135"/>
                    </a:lnTo>
                    <a:lnTo>
                      <a:pt x="0" y="111"/>
                    </a:lnTo>
                  </a:path>
                </a:pathLst>
              </a:custGeom>
              <a:solidFill>
                <a:srgbClr val="232323"/>
              </a:solidFill>
              <a:ln w="9525" cap="rnd">
                <a:noFill/>
                <a:round/>
                <a:headEnd/>
                <a:tailEnd/>
              </a:ln>
            </p:spPr>
            <p:txBody>
              <a:bodyPr/>
              <a:lstStyle/>
              <a:p>
                <a:pPr defTabSz="342900"/>
                <a:endParaRPr lang="ko-KR" altLang="en-US" sz="1350">
                  <a:solidFill>
                    <a:prstClr val="black"/>
                  </a:solidFill>
                </a:endParaRPr>
              </a:p>
            </p:txBody>
          </p:sp>
          <p:sp>
            <p:nvSpPr>
              <p:cNvPr id="141" name="Rectangle 2442"/>
              <p:cNvSpPr>
                <a:spLocks noChangeArrowheads="1"/>
              </p:cNvSpPr>
              <p:nvPr/>
            </p:nvSpPr>
            <p:spPr bwMode="auto">
              <a:xfrm>
                <a:off x="4289" y="2092"/>
                <a:ext cx="503" cy="1052"/>
              </a:xfrm>
              <a:prstGeom prst="rect">
                <a:avLst/>
              </a:prstGeom>
              <a:gradFill rotWithShape="0">
                <a:gsLst>
                  <a:gs pos="0">
                    <a:srgbClr val="919191"/>
                  </a:gs>
                  <a:gs pos="100000">
                    <a:srgbClr val="575757"/>
                  </a:gs>
                </a:gsLst>
                <a:lin ang="0" scaled="1"/>
              </a:gradFill>
              <a:ln w="12700">
                <a:solidFill>
                  <a:srgbClr val="919191"/>
                </a:solidFill>
                <a:miter lim="800000"/>
                <a:headEnd/>
                <a:tailEnd/>
              </a:ln>
            </p:spPr>
            <p:txBody>
              <a:bodyPr wrap="none" anchor="ctr"/>
              <a:lstStyle/>
              <a:p>
                <a:pPr defTabSz="342900"/>
                <a:endParaRPr lang="ko-KR" altLang="en-US" sz="1350">
                  <a:solidFill>
                    <a:prstClr val="black"/>
                  </a:solidFill>
                </a:endParaRPr>
              </a:p>
            </p:txBody>
          </p:sp>
          <p:sp>
            <p:nvSpPr>
              <p:cNvPr id="142" name="Freeform 2443"/>
              <p:cNvSpPr>
                <a:spLocks/>
              </p:cNvSpPr>
              <p:nvPr/>
            </p:nvSpPr>
            <p:spPr bwMode="auto">
              <a:xfrm>
                <a:off x="4796" y="2060"/>
                <a:ext cx="29" cy="1080"/>
              </a:xfrm>
              <a:custGeom>
                <a:avLst/>
                <a:gdLst>
                  <a:gd name="T0" fmla="*/ 0 w 29"/>
                  <a:gd name="T1" fmla="*/ 20 h 1080"/>
                  <a:gd name="T2" fmla="*/ 0 w 29"/>
                  <a:gd name="T3" fmla="*/ 1079 h 1080"/>
                  <a:gd name="T4" fmla="*/ 28 w 29"/>
                  <a:gd name="T5" fmla="*/ 1067 h 1080"/>
                  <a:gd name="T6" fmla="*/ 28 w 29"/>
                  <a:gd name="T7" fmla="*/ 0 h 1080"/>
                  <a:gd name="T8" fmla="*/ 0 w 29"/>
                  <a:gd name="T9" fmla="*/ 20 h 1080"/>
                  <a:gd name="T10" fmla="*/ 0 60000 65536"/>
                  <a:gd name="T11" fmla="*/ 0 60000 65536"/>
                  <a:gd name="T12" fmla="*/ 0 60000 65536"/>
                  <a:gd name="T13" fmla="*/ 0 60000 65536"/>
                  <a:gd name="T14" fmla="*/ 0 60000 65536"/>
                  <a:gd name="T15" fmla="*/ 0 w 29"/>
                  <a:gd name="T16" fmla="*/ 0 h 1080"/>
                  <a:gd name="T17" fmla="*/ 29 w 29"/>
                  <a:gd name="T18" fmla="*/ 1080 h 1080"/>
                </a:gdLst>
                <a:ahLst/>
                <a:cxnLst>
                  <a:cxn ang="T10">
                    <a:pos x="T0" y="T1"/>
                  </a:cxn>
                  <a:cxn ang="T11">
                    <a:pos x="T2" y="T3"/>
                  </a:cxn>
                  <a:cxn ang="T12">
                    <a:pos x="T4" y="T5"/>
                  </a:cxn>
                  <a:cxn ang="T13">
                    <a:pos x="T6" y="T7"/>
                  </a:cxn>
                  <a:cxn ang="T14">
                    <a:pos x="T8" y="T9"/>
                  </a:cxn>
                </a:cxnLst>
                <a:rect l="T15" t="T16" r="T17" b="T18"/>
                <a:pathLst>
                  <a:path w="29" h="1080">
                    <a:moveTo>
                      <a:pt x="0" y="20"/>
                    </a:moveTo>
                    <a:lnTo>
                      <a:pt x="0" y="1079"/>
                    </a:lnTo>
                    <a:lnTo>
                      <a:pt x="28" y="1067"/>
                    </a:lnTo>
                    <a:lnTo>
                      <a:pt x="28" y="0"/>
                    </a:lnTo>
                    <a:lnTo>
                      <a:pt x="0" y="20"/>
                    </a:lnTo>
                  </a:path>
                </a:pathLst>
              </a:custGeom>
              <a:solidFill>
                <a:srgbClr val="474747"/>
              </a:solidFill>
              <a:ln w="9525" cap="rnd">
                <a:noFill/>
                <a:round/>
                <a:headEnd/>
                <a:tailEnd/>
              </a:ln>
            </p:spPr>
            <p:txBody>
              <a:bodyPr/>
              <a:lstStyle/>
              <a:p>
                <a:pPr defTabSz="342900"/>
                <a:endParaRPr lang="ko-KR" altLang="en-US" sz="1350">
                  <a:solidFill>
                    <a:prstClr val="black"/>
                  </a:solidFill>
                </a:endParaRPr>
              </a:p>
            </p:txBody>
          </p:sp>
          <p:sp>
            <p:nvSpPr>
              <p:cNvPr id="143" name="Line 2444"/>
              <p:cNvSpPr>
                <a:spLocks noChangeShapeType="1"/>
              </p:cNvSpPr>
              <p:nvPr/>
            </p:nvSpPr>
            <p:spPr bwMode="auto">
              <a:xfrm flipH="1">
                <a:off x="4793" y="2106"/>
                <a:ext cx="26" cy="1"/>
              </a:xfrm>
              <a:prstGeom prst="line">
                <a:avLst/>
              </a:prstGeom>
              <a:noFill/>
              <a:ln w="12700">
                <a:solidFill>
                  <a:srgbClr val="333333"/>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44" name="Line 2445"/>
              <p:cNvSpPr>
                <a:spLocks noChangeShapeType="1"/>
              </p:cNvSpPr>
              <p:nvPr/>
            </p:nvSpPr>
            <p:spPr bwMode="auto">
              <a:xfrm flipH="1">
                <a:off x="4792" y="2077"/>
                <a:ext cx="25" cy="1"/>
              </a:xfrm>
              <a:prstGeom prst="line">
                <a:avLst/>
              </a:prstGeom>
              <a:noFill/>
              <a:ln w="12700">
                <a:solidFill>
                  <a:srgbClr val="333333"/>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45" name="Line 2446"/>
              <p:cNvSpPr>
                <a:spLocks noChangeShapeType="1"/>
              </p:cNvSpPr>
              <p:nvPr/>
            </p:nvSpPr>
            <p:spPr bwMode="auto">
              <a:xfrm>
                <a:off x="4813" y="2112"/>
                <a:ext cx="0" cy="1009"/>
              </a:xfrm>
              <a:prstGeom prst="line">
                <a:avLst/>
              </a:prstGeom>
              <a:noFill/>
              <a:ln w="12700">
                <a:solidFill>
                  <a:schemeClr val="bg2"/>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46" name="Freeform 2447" descr="25%"/>
              <p:cNvSpPr>
                <a:spLocks/>
              </p:cNvSpPr>
              <p:nvPr/>
            </p:nvSpPr>
            <p:spPr bwMode="auto">
              <a:xfrm>
                <a:off x="4827" y="2111"/>
                <a:ext cx="29" cy="942"/>
              </a:xfrm>
              <a:custGeom>
                <a:avLst/>
                <a:gdLst>
                  <a:gd name="T0" fmla="*/ 0 w 29"/>
                  <a:gd name="T1" fmla="*/ 16 h 942"/>
                  <a:gd name="T2" fmla="*/ 28 w 29"/>
                  <a:gd name="T3" fmla="*/ 0 h 942"/>
                  <a:gd name="T4" fmla="*/ 28 w 29"/>
                  <a:gd name="T5" fmla="*/ 924 h 942"/>
                  <a:gd name="T6" fmla="*/ 0 w 29"/>
                  <a:gd name="T7" fmla="*/ 941 h 942"/>
                  <a:gd name="T8" fmla="*/ 0 w 29"/>
                  <a:gd name="T9" fmla="*/ 16 h 942"/>
                  <a:gd name="T10" fmla="*/ 0 60000 65536"/>
                  <a:gd name="T11" fmla="*/ 0 60000 65536"/>
                  <a:gd name="T12" fmla="*/ 0 60000 65536"/>
                  <a:gd name="T13" fmla="*/ 0 60000 65536"/>
                  <a:gd name="T14" fmla="*/ 0 60000 65536"/>
                  <a:gd name="T15" fmla="*/ 0 w 29"/>
                  <a:gd name="T16" fmla="*/ 0 h 942"/>
                  <a:gd name="T17" fmla="*/ 29 w 29"/>
                  <a:gd name="T18" fmla="*/ 942 h 942"/>
                </a:gdLst>
                <a:ahLst/>
                <a:cxnLst>
                  <a:cxn ang="T10">
                    <a:pos x="T0" y="T1"/>
                  </a:cxn>
                  <a:cxn ang="T11">
                    <a:pos x="T2" y="T3"/>
                  </a:cxn>
                  <a:cxn ang="T12">
                    <a:pos x="T4" y="T5"/>
                  </a:cxn>
                  <a:cxn ang="T13">
                    <a:pos x="T6" y="T7"/>
                  </a:cxn>
                  <a:cxn ang="T14">
                    <a:pos x="T8" y="T9"/>
                  </a:cxn>
                </a:cxnLst>
                <a:rect l="T15" t="T16" r="T17" b="T18"/>
                <a:pathLst>
                  <a:path w="29" h="942">
                    <a:moveTo>
                      <a:pt x="0" y="16"/>
                    </a:moveTo>
                    <a:lnTo>
                      <a:pt x="28" y="0"/>
                    </a:lnTo>
                    <a:lnTo>
                      <a:pt x="28" y="924"/>
                    </a:lnTo>
                    <a:lnTo>
                      <a:pt x="0" y="941"/>
                    </a:lnTo>
                    <a:lnTo>
                      <a:pt x="0" y="16"/>
                    </a:lnTo>
                  </a:path>
                </a:pathLst>
              </a:custGeom>
              <a:pattFill prst="pct25">
                <a:fgClr>
                  <a:schemeClr val="tx2"/>
                </a:fgClr>
                <a:bgClr>
                  <a:srgbClr val="474747"/>
                </a:bgClr>
              </a:pattFill>
              <a:ln w="12700" cap="rnd">
                <a:solidFill>
                  <a:srgbClr val="333333"/>
                </a:solidFill>
                <a:round/>
                <a:headEnd/>
                <a:tailEnd/>
              </a:ln>
            </p:spPr>
            <p:txBody>
              <a:bodyPr/>
              <a:lstStyle/>
              <a:p>
                <a:pPr defTabSz="342900"/>
                <a:endParaRPr lang="ko-KR" altLang="en-US" sz="1350">
                  <a:solidFill>
                    <a:prstClr val="black"/>
                  </a:solidFill>
                </a:endParaRPr>
              </a:p>
            </p:txBody>
          </p:sp>
          <p:sp>
            <p:nvSpPr>
              <p:cNvPr id="147" name="Freeform 2448" descr="25%"/>
              <p:cNvSpPr>
                <a:spLocks/>
              </p:cNvSpPr>
              <p:nvPr/>
            </p:nvSpPr>
            <p:spPr bwMode="auto">
              <a:xfrm>
                <a:off x="4857" y="2065"/>
                <a:ext cx="29" cy="948"/>
              </a:xfrm>
              <a:custGeom>
                <a:avLst/>
                <a:gdLst>
                  <a:gd name="T0" fmla="*/ 0 w 29"/>
                  <a:gd name="T1" fmla="*/ 33 h 948"/>
                  <a:gd name="T2" fmla="*/ 28 w 29"/>
                  <a:gd name="T3" fmla="*/ 0 h 948"/>
                  <a:gd name="T4" fmla="*/ 28 w 29"/>
                  <a:gd name="T5" fmla="*/ 920 h 948"/>
                  <a:gd name="T6" fmla="*/ 1 w 29"/>
                  <a:gd name="T7" fmla="*/ 947 h 948"/>
                  <a:gd name="T8" fmla="*/ 0 w 29"/>
                  <a:gd name="T9" fmla="*/ 33 h 948"/>
                  <a:gd name="T10" fmla="*/ 0 60000 65536"/>
                  <a:gd name="T11" fmla="*/ 0 60000 65536"/>
                  <a:gd name="T12" fmla="*/ 0 60000 65536"/>
                  <a:gd name="T13" fmla="*/ 0 60000 65536"/>
                  <a:gd name="T14" fmla="*/ 0 60000 65536"/>
                  <a:gd name="T15" fmla="*/ 0 w 29"/>
                  <a:gd name="T16" fmla="*/ 0 h 948"/>
                  <a:gd name="T17" fmla="*/ 29 w 29"/>
                  <a:gd name="T18" fmla="*/ 948 h 948"/>
                </a:gdLst>
                <a:ahLst/>
                <a:cxnLst>
                  <a:cxn ang="T10">
                    <a:pos x="T0" y="T1"/>
                  </a:cxn>
                  <a:cxn ang="T11">
                    <a:pos x="T2" y="T3"/>
                  </a:cxn>
                  <a:cxn ang="T12">
                    <a:pos x="T4" y="T5"/>
                  </a:cxn>
                  <a:cxn ang="T13">
                    <a:pos x="T6" y="T7"/>
                  </a:cxn>
                  <a:cxn ang="T14">
                    <a:pos x="T8" y="T9"/>
                  </a:cxn>
                </a:cxnLst>
                <a:rect l="T15" t="T16" r="T17" b="T18"/>
                <a:pathLst>
                  <a:path w="29" h="948">
                    <a:moveTo>
                      <a:pt x="0" y="33"/>
                    </a:moveTo>
                    <a:lnTo>
                      <a:pt x="28" y="0"/>
                    </a:lnTo>
                    <a:lnTo>
                      <a:pt x="28" y="920"/>
                    </a:lnTo>
                    <a:lnTo>
                      <a:pt x="1" y="947"/>
                    </a:lnTo>
                    <a:lnTo>
                      <a:pt x="0" y="33"/>
                    </a:lnTo>
                  </a:path>
                </a:pathLst>
              </a:custGeom>
              <a:pattFill prst="pct25">
                <a:fgClr>
                  <a:schemeClr val="tx2"/>
                </a:fgClr>
                <a:bgClr>
                  <a:srgbClr val="474747"/>
                </a:bgClr>
              </a:pattFill>
              <a:ln w="12700" cap="rnd">
                <a:solidFill>
                  <a:srgbClr val="333333"/>
                </a:solidFill>
                <a:round/>
                <a:headEnd/>
                <a:tailEnd/>
              </a:ln>
            </p:spPr>
            <p:txBody>
              <a:bodyPr/>
              <a:lstStyle/>
              <a:p>
                <a:pPr defTabSz="342900"/>
                <a:endParaRPr lang="ko-KR" altLang="en-US" sz="1350">
                  <a:solidFill>
                    <a:prstClr val="black"/>
                  </a:solidFill>
                </a:endParaRPr>
              </a:p>
            </p:txBody>
          </p:sp>
          <p:sp>
            <p:nvSpPr>
              <p:cNvPr id="148" name="Line 2449"/>
              <p:cNvSpPr>
                <a:spLocks noChangeShapeType="1"/>
              </p:cNvSpPr>
              <p:nvPr/>
            </p:nvSpPr>
            <p:spPr bwMode="auto">
              <a:xfrm flipV="1">
                <a:off x="4825" y="3001"/>
                <a:ext cx="63" cy="98"/>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49" name="Rectangle 2450"/>
              <p:cNvSpPr>
                <a:spLocks noChangeArrowheads="1"/>
              </p:cNvSpPr>
              <p:nvPr/>
            </p:nvSpPr>
            <p:spPr bwMode="auto">
              <a:xfrm>
                <a:off x="4608" y="2085"/>
                <a:ext cx="184" cy="1059"/>
              </a:xfrm>
              <a:prstGeom prst="rect">
                <a:avLst/>
              </a:prstGeom>
              <a:solidFill>
                <a:srgbClr val="474747"/>
              </a:solidFill>
              <a:ln w="12700">
                <a:solidFill>
                  <a:srgbClr val="232323"/>
                </a:solidFill>
                <a:miter lim="800000"/>
                <a:headEnd/>
                <a:tailEnd/>
              </a:ln>
            </p:spPr>
            <p:txBody>
              <a:bodyPr wrap="none" anchor="ctr"/>
              <a:lstStyle/>
              <a:p>
                <a:pPr defTabSz="342900"/>
                <a:endParaRPr lang="ko-KR" altLang="en-US" sz="1350">
                  <a:solidFill>
                    <a:prstClr val="black"/>
                  </a:solidFill>
                </a:endParaRPr>
              </a:p>
            </p:txBody>
          </p:sp>
          <p:sp>
            <p:nvSpPr>
              <p:cNvPr id="150" name="Rectangle 2451"/>
              <p:cNvSpPr>
                <a:spLocks noChangeArrowheads="1"/>
              </p:cNvSpPr>
              <p:nvPr/>
            </p:nvSpPr>
            <p:spPr bwMode="auto">
              <a:xfrm>
                <a:off x="4289" y="2090"/>
                <a:ext cx="502" cy="28"/>
              </a:xfrm>
              <a:prstGeom prst="rect">
                <a:avLst/>
              </a:prstGeom>
              <a:gradFill rotWithShape="0">
                <a:gsLst>
                  <a:gs pos="0">
                    <a:srgbClr val="0A0A0A"/>
                  </a:gs>
                  <a:gs pos="100000">
                    <a:srgbClr val="232323"/>
                  </a:gs>
                </a:gsLst>
                <a:lin ang="0" scaled="1"/>
              </a:gradFill>
              <a:ln w="12700">
                <a:solidFill>
                  <a:schemeClr val="bg2"/>
                </a:solidFill>
                <a:miter lim="800000"/>
                <a:headEnd/>
                <a:tailEnd/>
              </a:ln>
            </p:spPr>
            <p:txBody>
              <a:bodyPr wrap="none" anchor="ctr"/>
              <a:lstStyle/>
              <a:p>
                <a:pPr defTabSz="342900"/>
                <a:endParaRPr lang="ko-KR" altLang="en-US" sz="1350">
                  <a:solidFill>
                    <a:prstClr val="black"/>
                  </a:solidFill>
                </a:endParaRPr>
              </a:p>
            </p:txBody>
          </p:sp>
          <p:sp>
            <p:nvSpPr>
              <p:cNvPr id="151" name="Line 2452"/>
              <p:cNvSpPr>
                <a:spLocks noChangeShapeType="1"/>
              </p:cNvSpPr>
              <p:nvPr/>
            </p:nvSpPr>
            <p:spPr bwMode="auto">
              <a:xfrm>
                <a:off x="4622" y="2125"/>
                <a:ext cx="164" cy="0"/>
              </a:xfrm>
              <a:prstGeom prst="line">
                <a:avLst/>
              </a:prstGeom>
              <a:noFill/>
              <a:ln w="12700">
                <a:solidFill>
                  <a:srgbClr val="333333"/>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52" name="Line 2453"/>
              <p:cNvSpPr>
                <a:spLocks noChangeShapeType="1"/>
              </p:cNvSpPr>
              <p:nvPr/>
            </p:nvSpPr>
            <p:spPr bwMode="auto">
              <a:xfrm>
                <a:off x="4604" y="2145"/>
                <a:ext cx="0" cy="983"/>
              </a:xfrm>
              <a:prstGeom prst="line">
                <a:avLst/>
              </a:prstGeom>
              <a:noFill/>
              <a:ln w="25400">
                <a:solidFill>
                  <a:srgbClr val="919191"/>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53" name="Line 2454"/>
              <p:cNvSpPr>
                <a:spLocks noChangeShapeType="1"/>
              </p:cNvSpPr>
              <p:nvPr/>
            </p:nvSpPr>
            <p:spPr bwMode="auto">
              <a:xfrm>
                <a:off x="4613" y="2145"/>
                <a:ext cx="0" cy="983"/>
              </a:xfrm>
              <a:prstGeom prst="line">
                <a:avLst/>
              </a:prstGeom>
              <a:noFill/>
              <a:ln w="25400">
                <a:solidFill>
                  <a:schemeClr val="bg2"/>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54" name="Line 2455"/>
              <p:cNvSpPr>
                <a:spLocks noChangeShapeType="1"/>
              </p:cNvSpPr>
              <p:nvPr/>
            </p:nvSpPr>
            <p:spPr bwMode="auto">
              <a:xfrm>
                <a:off x="4634" y="2145"/>
                <a:ext cx="0" cy="983"/>
              </a:xfrm>
              <a:prstGeom prst="line">
                <a:avLst/>
              </a:prstGeom>
              <a:noFill/>
              <a:ln w="25400">
                <a:solidFill>
                  <a:srgbClr val="919191"/>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55" name="Line 2456"/>
              <p:cNvSpPr>
                <a:spLocks noChangeShapeType="1"/>
              </p:cNvSpPr>
              <p:nvPr/>
            </p:nvSpPr>
            <p:spPr bwMode="auto">
              <a:xfrm>
                <a:off x="4641" y="2145"/>
                <a:ext cx="0" cy="983"/>
              </a:xfrm>
              <a:prstGeom prst="line">
                <a:avLst/>
              </a:prstGeom>
              <a:noFill/>
              <a:ln w="25400">
                <a:solidFill>
                  <a:srgbClr val="333333"/>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56" name="Line 2457"/>
              <p:cNvSpPr>
                <a:spLocks noChangeShapeType="1"/>
              </p:cNvSpPr>
              <p:nvPr/>
            </p:nvSpPr>
            <p:spPr bwMode="auto">
              <a:xfrm>
                <a:off x="4665" y="2145"/>
                <a:ext cx="0" cy="983"/>
              </a:xfrm>
              <a:prstGeom prst="line">
                <a:avLst/>
              </a:prstGeom>
              <a:noFill/>
              <a:ln w="25400">
                <a:solidFill>
                  <a:srgbClr val="919191"/>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57" name="Line 2458"/>
              <p:cNvSpPr>
                <a:spLocks noChangeShapeType="1"/>
              </p:cNvSpPr>
              <p:nvPr/>
            </p:nvSpPr>
            <p:spPr bwMode="auto">
              <a:xfrm>
                <a:off x="4673" y="2145"/>
                <a:ext cx="0" cy="983"/>
              </a:xfrm>
              <a:prstGeom prst="line">
                <a:avLst/>
              </a:prstGeom>
              <a:noFill/>
              <a:ln w="25400">
                <a:solidFill>
                  <a:srgbClr val="333333"/>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58" name="Line 2459"/>
              <p:cNvSpPr>
                <a:spLocks noChangeShapeType="1"/>
              </p:cNvSpPr>
              <p:nvPr/>
            </p:nvSpPr>
            <p:spPr bwMode="auto">
              <a:xfrm>
                <a:off x="4694" y="2145"/>
                <a:ext cx="0" cy="983"/>
              </a:xfrm>
              <a:prstGeom prst="line">
                <a:avLst/>
              </a:prstGeom>
              <a:noFill/>
              <a:ln w="25400">
                <a:solidFill>
                  <a:srgbClr val="919191"/>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59" name="Line 2460"/>
              <p:cNvSpPr>
                <a:spLocks noChangeShapeType="1"/>
              </p:cNvSpPr>
              <p:nvPr/>
            </p:nvSpPr>
            <p:spPr bwMode="auto">
              <a:xfrm>
                <a:off x="4703" y="2145"/>
                <a:ext cx="0" cy="983"/>
              </a:xfrm>
              <a:prstGeom prst="line">
                <a:avLst/>
              </a:prstGeom>
              <a:noFill/>
              <a:ln w="25400">
                <a:solidFill>
                  <a:srgbClr val="333333"/>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60" name="Line 2461"/>
              <p:cNvSpPr>
                <a:spLocks noChangeShapeType="1"/>
              </p:cNvSpPr>
              <p:nvPr/>
            </p:nvSpPr>
            <p:spPr bwMode="auto">
              <a:xfrm>
                <a:off x="4298" y="2610"/>
                <a:ext cx="296" cy="0"/>
              </a:xfrm>
              <a:prstGeom prst="line">
                <a:avLst/>
              </a:prstGeom>
              <a:noFill/>
              <a:ln w="12700">
                <a:solidFill>
                  <a:schemeClr val="bg2"/>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61" name="Line 2462"/>
              <p:cNvSpPr>
                <a:spLocks noChangeShapeType="1"/>
              </p:cNvSpPr>
              <p:nvPr/>
            </p:nvSpPr>
            <p:spPr bwMode="auto">
              <a:xfrm>
                <a:off x="4572" y="2369"/>
                <a:ext cx="0" cy="28"/>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62" name="Line 2463"/>
              <p:cNvSpPr>
                <a:spLocks noChangeShapeType="1"/>
              </p:cNvSpPr>
              <p:nvPr/>
            </p:nvSpPr>
            <p:spPr bwMode="auto">
              <a:xfrm>
                <a:off x="4580" y="2359"/>
                <a:ext cx="0" cy="53"/>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63" name="Line 2464"/>
              <p:cNvSpPr>
                <a:spLocks noChangeShapeType="1"/>
              </p:cNvSpPr>
              <p:nvPr/>
            </p:nvSpPr>
            <p:spPr bwMode="auto">
              <a:xfrm>
                <a:off x="4587" y="2369"/>
                <a:ext cx="0" cy="28"/>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64" name="Line 2465"/>
              <p:cNvSpPr>
                <a:spLocks noChangeShapeType="1"/>
              </p:cNvSpPr>
              <p:nvPr/>
            </p:nvSpPr>
            <p:spPr bwMode="auto">
              <a:xfrm>
                <a:off x="4572" y="2859"/>
                <a:ext cx="0" cy="29"/>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65" name="Line 2466"/>
              <p:cNvSpPr>
                <a:spLocks noChangeShapeType="1"/>
              </p:cNvSpPr>
              <p:nvPr/>
            </p:nvSpPr>
            <p:spPr bwMode="auto">
              <a:xfrm>
                <a:off x="4580" y="2850"/>
                <a:ext cx="0" cy="52"/>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66" name="Line 2467"/>
              <p:cNvSpPr>
                <a:spLocks noChangeShapeType="1"/>
              </p:cNvSpPr>
              <p:nvPr/>
            </p:nvSpPr>
            <p:spPr bwMode="auto">
              <a:xfrm>
                <a:off x="4587" y="2859"/>
                <a:ext cx="0" cy="29"/>
              </a:xfrm>
              <a:prstGeom prst="line">
                <a:avLst/>
              </a:prstGeom>
              <a:noFill/>
              <a:ln w="12700">
                <a:solidFill>
                  <a:srgbClr val="232323"/>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67" name="Line 2468"/>
              <p:cNvSpPr>
                <a:spLocks noChangeShapeType="1"/>
              </p:cNvSpPr>
              <p:nvPr/>
            </p:nvSpPr>
            <p:spPr bwMode="auto">
              <a:xfrm>
                <a:off x="4307" y="3148"/>
                <a:ext cx="473" cy="0"/>
              </a:xfrm>
              <a:prstGeom prst="line">
                <a:avLst/>
              </a:prstGeom>
              <a:noFill/>
              <a:ln w="25400">
                <a:solidFill>
                  <a:schemeClr val="bg2"/>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68" name="Oval 2469"/>
              <p:cNvSpPr>
                <a:spLocks noChangeArrowheads="1"/>
              </p:cNvSpPr>
              <p:nvPr/>
            </p:nvSpPr>
            <p:spPr bwMode="auto">
              <a:xfrm>
                <a:off x="4626" y="2582"/>
                <a:ext cx="50" cy="53"/>
              </a:xfrm>
              <a:prstGeom prst="ellipse">
                <a:avLst/>
              </a:prstGeom>
              <a:solidFill>
                <a:srgbClr val="474747"/>
              </a:solidFill>
              <a:ln w="9525">
                <a:noFill/>
                <a:round/>
                <a:headEnd/>
                <a:tailEnd/>
              </a:ln>
            </p:spPr>
            <p:txBody>
              <a:bodyPr wrap="none" anchor="ctr"/>
              <a:lstStyle/>
              <a:p>
                <a:pPr defTabSz="342900"/>
                <a:endParaRPr lang="ko-KR" altLang="en-US" sz="1350">
                  <a:solidFill>
                    <a:prstClr val="black"/>
                  </a:solidFill>
                </a:endParaRPr>
              </a:p>
            </p:txBody>
          </p:sp>
          <p:sp>
            <p:nvSpPr>
              <p:cNvPr id="169" name="Oval 2470"/>
              <p:cNvSpPr>
                <a:spLocks noChangeArrowheads="1"/>
              </p:cNvSpPr>
              <p:nvPr/>
            </p:nvSpPr>
            <p:spPr bwMode="auto">
              <a:xfrm>
                <a:off x="4641" y="2597"/>
                <a:ext cx="28" cy="27"/>
              </a:xfrm>
              <a:prstGeom prst="ellipse">
                <a:avLst/>
              </a:prstGeom>
              <a:noFill/>
              <a:ln w="12700">
                <a:solidFill>
                  <a:srgbClr val="232323"/>
                </a:solidFill>
                <a:round/>
                <a:headEnd/>
                <a:tailEnd/>
              </a:ln>
            </p:spPr>
            <p:txBody>
              <a:bodyPr wrap="none" anchor="ctr"/>
              <a:lstStyle/>
              <a:p>
                <a:pPr defTabSz="342900"/>
                <a:endParaRPr lang="ko-KR" altLang="en-US" sz="1350">
                  <a:solidFill>
                    <a:prstClr val="black"/>
                  </a:solidFill>
                </a:endParaRPr>
              </a:p>
            </p:txBody>
          </p:sp>
          <p:sp>
            <p:nvSpPr>
              <p:cNvPr id="170" name="Oval 2471"/>
              <p:cNvSpPr>
                <a:spLocks noChangeArrowheads="1"/>
              </p:cNvSpPr>
              <p:nvPr/>
            </p:nvSpPr>
            <p:spPr bwMode="auto">
              <a:xfrm>
                <a:off x="4637" y="2596"/>
                <a:ext cx="26" cy="26"/>
              </a:xfrm>
              <a:prstGeom prst="ellipse">
                <a:avLst/>
              </a:prstGeom>
              <a:solidFill>
                <a:srgbClr val="919191"/>
              </a:solidFill>
              <a:ln w="12700">
                <a:solidFill>
                  <a:srgbClr val="333333"/>
                </a:solidFill>
                <a:round/>
                <a:headEnd/>
                <a:tailEnd/>
              </a:ln>
            </p:spPr>
            <p:txBody>
              <a:bodyPr wrap="none" anchor="ctr"/>
              <a:lstStyle/>
              <a:p>
                <a:pPr defTabSz="342900"/>
                <a:endParaRPr lang="ko-KR" altLang="en-US" sz="1350">
                  <a:solidFill>
                    <a:prstClr val="black"/>
                  </a:solidFill>
                </a:endParaRPr>
              </a:p>
            </p:txBody>
          </p:sp>
          <p:sp>
            <p:nvSpPr>
              <p:cNvPr id="171" name="Oval 2472"/>
              <p:cNvSpPr>
                <a:spLocks noChangeArrowheads="1"/>
              </p:cNvSpPr>
              <p:nvPr/>
            </p:nvSpPr>
            <p:spPr bwMode="auto">
              <a:xfrm>
                <a:off x="4648" y="2604"/>
                <a:ext cx="21" cy="21"/>
              </a:xfrm>
              <a:prstGeom prst="ellipse">
                <a:avLst/>
              </a:prstGeom>
              <a:noFill/>
              <a:ln w="12700">
                <a:solidFill>
                  <a:schemeClr val="bg2"/>
                </a:solidFill>
                <a:round/>
                <a:headEnd/>
                <a:tailEnd/>
              </a:ln>
            </p:spPr>
            <p:txBody>
              <a:bodyPr wrap="none" anchor="ctr"/>
              <a:lstStyle/>
              <a:p>
                <a:pPr defTabSz="342900"/>
                <a:endParaRPr lang="ko-KR" altLang="en-US" sz="1350">
                  <a:solidFill>
                    <a:prstClr val="black"/>
                  </a:solidFill>
                </a:endParaRPr>
              </a:p>
            </p:txBody>
          </p:sp>
          <p:sp>
            <p:nvSpPr>
              <p:cNvPr id="172" name="Rectangle 2473"/>
              <p:cNvSpPr>
                <a:spLocks noChangeArrowheads="1"/>
              </p:cNvSpPr>
              <p:nvPr/>
            </p:nvSpPr>
            <p:spPr bwMode="auto">
              <a:xfrm>
                <a:off x="4900" y="2060"/>
                <a:ext cx="21" cy="31"/>
              </a:xfrm>
              <a:prstGeom prst="rect">
                <a:avLst/>
              </a:prstGeom>
              <a:solidFill>
                <a:schemeClr val="bg2"/>
              </a:solidFill>
              <a:ln w="12700">
                <a:solidFill>
                  <a:srgbClr val="333333"/>
                </a:solidFill>
                <a:miter lim="800000"/>
                <a:headEnd/>
                <a:tailEnd/>
              </a:ln>
            </p:spPr>
            <p:txBody>
              <a:bodyPr wrap="none" anchor="ctr"/>
              <a:lstStyle/>
              <a:p>
                <a:pPr defTabSz="342900"/>
                <a:endParaRPr lang="ko-KR" altLang="en-US" sz="1350">
                  <a:solidFill>
                    <a:prstClr val="black"/>
                  </a:solidFill>
                </a:endParaRPr>
              </a:p>
            </p:txBody>
          </p:sp>
          <p:sp>
            <p:nvSpPr>
              <p:cNvPr id="173" name="Freeform 2474"/>
              <p:cNvSpPr>
                <a:spLocks/>
              </p:cNvSpPr>
              <p:nvPr/>
            </p:nvSpPr>
            <p:spPr bwMode="auto">
              <a:xfrm>
                <a:off x="4734" y="2190"/>
                <a:ext cx="30" cy="32"/>
              </a:xfrm>
              <a:custGeom>
                <a:avLst/>
                <a:gdLst>
                  <a:gd name="T0" fmla="*/ 29 w 30"/>
                  <a:gd name="T1" fmla="*/ 0 h 32"/>
                  <a:gd name="T2" fmla="*/ 0 w 30"/>
                  <a:gd name="T3" fmla="*/ 0 h 32"/>
                  <a:gd name="T4" fmla="*/ 0 w 30"/>
                  <a:gd name="T5" fmla="*/ 31 h 32"/>
                  <a:gd name="T6" fmla="*/ 29 w 30"/>
                  <a:gd name="T7" fmla="*/ 31 h 32"/>
                  <a:gd name="T8" fmla="*/ 0 60000 65536"/>
                  <a:gd name="T9" fmla="*/ 0 60000 65536"/>
                  <a:gd name="T10" fmla="*/ 0 60000 65536"/>
                  <a:gd name="T11" fmla="*/ 0 60000 65536"/>
                  <a:gd name="T12" fmla="*/ 0 w 30"/>
                  <a:gd name="T13" fmla="*/ 0 h 32"/>
                  <a:gd name="T14" fmla="*/ 30 w 30"/>
                  <a:gd name="T15" fmla="*/ 32 h 32"/>
                </a:gdLst>
                <a:ahLst/>
                <a:cxnLst>
                  <a:cxn ang="T8">
                    <a:pos x="T0" y="T1"/>
                  </a:cxn>
                  <a:cxn ang="T9">
                    <a:pos x="T2" y="T3"/>
                  </a:cxn>
                  <a:cxn ang="T10">
                    <a:pos x="T4" y="T5"/>
                  </a:cxn>
                  <a:cxn ang="T11">
                    <a:pos x="T6" y="T7"/>
                  </a:cxn>
                </a:cxnLst>
                <a:rect l="T12" t="T13" r="T14" b="T15"/>
                <a:pathLst>
                  <a:path w="30" h="32">
                    <a:moveTo>
                      <a:pt x="29" y="0"/>
                    </a:moveTo>
                    <a:lnTo>
                      <a:pt x="0" y="0"/>
                    </a:lnTo>
                    <a:lnTo>
                      <a:pt x="0" y="31"/>
                    </a:lnTo>
                    <a:lnTo>
                      <a:pt x="29" y="31"/>
                    </a:lnTo>
                  </a:path>
                </a:pathLst>
              </a:custGeom>
              <a:noFill/>
              <a:ln w="12700" cap="rnd">
                <a:solidFill>
                  <a:srgbClr val="919191"/>
                </a:solidFill>
                <a:round/>
                <a:headEnd type="none" w="sm" len="sm"/>
                <a:tailEnd type="none" w="sm" len="sm"/>
              </a:ln>
            </p:spPr>
            <p:txBody>
              <a:bodyPr/>
              <a:lstStyle/>
              <a:p>
                <a:pPr defTabSz="342900"/>
                <a:endParaRPr lang="ko-KR" altLang="en-US" sz="1350">
                  <a:solidFill>
                    <a:prstClr val="black"/>
                  </a:solidFill>
                </a:endParaRPr>
              </a:p>
            </p:txBody>
          </p:sp>
          <p:sp>
            <p:nvSpPr>
              <p:cNvPr id="174" name="Freeform 2475"/>
              <p:cNvSpPr>
                <a:spLocks/>
              </p:cNvSpPr>
              <p:nvPr/>
            </p:nvSpPr>
            <p:spPr bwMode="auto">
              <a:xfrm>
                <a:off x="4734" y="2262"/>
                <a:ext cx="30" cy="32"/>
              </a:xfrm>
              <a:custGeom>
                <a:avLst/>
                <a:gdLst>
                  <a:gd name="T0" fmla="*/ 29 w 30"/>
                  <a:gd name="T1" fmla="*/ 0 h 32"/>
                  <a:gd name="T2" fmla="*/ 0 w 30"/>
                  <a:gd name="T3" fmla="*/ 0 h 32"/>
                  <a:gd name="T4" fmla="*/ 0 w 30"/>
                  <a:gd name="T5" fmla="*/ 31 h 32"/>
                  <a:gd name="T6" fmla="*/ 29 w 30"/>
                  <a:gd name="T7" fmla="*/ 31 h 32"/>
                  <a:gd name="T8" fmla="*/ 0 60000 65536"/>
                  <a:gd name="T9" fmla="*/ 0 60000 65536"/>
                  <a:gd name="T10" fmla="*/ 0 60000 65536"/>
                  <a:gd name="T11" fmla="*/ 0 60000 65536"/>
                  <a:gd name="T12" fmla="*/ 0 w 30"/>
                  <a:gd name="T13" fmla="*/ 0 h 32"/>
                  <a:gd name="T14" fmla="*/ 30 w 30"/>
                  <a:gd name="T15" fmla="*/ 32 h 32"/>
                </a:gdLst>
                <a:ahLst/>
                <a:cxnLst>
                  <a:cxn ang="T8">
                    <a:pos x="T0" y="T1"/>
                  </a:cxn>
                  <a:cxn ang="T9">
                    <a:pos x="T2" y="T3"/>
                  </a:cxn>
                  <a:cxn ang="T10">
                    <a:pos x="T4" y="T5"/>
                  </a:cxn>
                  <a:cxn ang="T11">
                    <a:pos x="T6" y="T7"/>
                  </a:cxn>
                </a:cxnLst>
                <a:rect l="T12" t="T13" r="T14" b="T15"/>
                <a:pathLst>
                  <a:path w="30" h="32">
                    <a:moveTo>
                      <a:pt x="29" y="0"/>
                    </a:moveTo>
                    <a:lnTo>
                      <a:pt x="0" y="0"/>
                    </a:lnTo>
                    <a:lnTo>
                      <a:pt x="0" y="31"/>
                    </a:lnTo>
                    <a:lnTo>
                      <a:pt x="29" y="31"/>
                    </a:lnTo>
                  </a:path>
                </a:pathLst>
              </a:custGeom>
              <a:noFill/>
              <a:ln w="12700" cap="rnd">
                <a:solidFill>
                  <a:srgbClr val="919191"/>
                </a:solidFill>
                <a:round/>
                <a:headEnd type="none" w="sm" len="sm"/>
                <a:tailEnd type="none" w="sm" len="sm"/>
              </a:ln>
            </p:spPr>
            <p:txBody>
              <a:bodyPr/>
              <a:lstStyle/>
              <a:p>
                <a:pPr defTabSz="342900"/>
                <a:endParaRPr lang="ko-KR" altLang="en-US" sz="1350">
                  <a:solidFill>
                    <a:prstClr val="black"/>
                  </a:solidFill>
                </a:endParaRPr>
              </a:p>
            </p:txBody>
          </p:sp>
          <p:sp>
            <p:nvSpPr>
              <p:cNvPr id="175" name="Line 2476"/>
              <p:cNvSpPr>
                <a:spLocks noChangeShapeType="1"/>
              </p:cNvSpPr>
              <p:nvPr/>
            </p:nvSpPr>
            <p:spPr bwMode="auto">
              <a:xfrm>
                <a:off x="4753" y="2191"/>
                <a:ext cx="16" cy="0"/>
              </a:xfrm>
              <a:prstGeom prst="line">
                <a:avLst/>
              </a:prstGeom>
              <a:noFill/>
              <a:ln w="12700">
                <a:solidFill>
                  <a:srgbClr val="438E00"/>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76" name="Line 2477"/>
              <p:cNvSpPr>
                <a:spLocks noChangeShapeType="1"/>
              </p:cNvSpPr>
              <p:nvPr/>
            </p:nvSpPr>
            <p:spPr bwMode="auto">
              <a:xfrm>
                <a:off x="4753" y="2224"/>
                <a:ext cx="0" cy="3"/>
              </a:xfrm>
              <a:prstGeom prst="line">
                <a:avLst/>
              </a:prstGeom>
              <a:noFill/>
              <a:ln w="12700">
                <a:solidFill>
                  <a:srgbClr val="F6BF69"/>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77" name="Line 2478"/>
              <p:cNvSpPr>
                <a:spLocks noChangeShapeType="1"/>
              </p:cNvSpPr>
              <p:nvPr/>
            </p:nvSpPr>
            <p:spPr bwMode="auto">
              <a:xfrm>
                <a:off x="4753" y="2265"/>
                <a:ext cx="0" cy="4"/>
              </a:xfrm>
              <a:prstGeom prst="line">
                <a:avLst/>
              </a:prstGeom>
              <a:noFill/>
              <a:ln w="12700">
                <a:solidFill>
                  <a:srgbClr val="438E00"/>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78" name="Line 2479"/>
              <p:cNvSpPr>
                <a:spLocks noChangeShapeType="1"/>
              </p:cNvSpPr>
              <p:nvPr/>
            </p:nvSpPr>
            <p:spPr bwMode="auto">
              <a:xfrm>
                <a:off x="4753" y="2296"/>
                <a:ext cx="0" cy="3"/>
              </a:xfrm>
              <a:prstGeom prst="line">
                <a:avLst/>
              </a:prstGeom>
              <a:noFill/>
              <a:ln w="12700">
                <a:solidFill>
                  <a:srgbClr val="F6BF69"/>
                </a:solidFill>
                <a:round/>
                <a:headEnd type="none" w="sm" len="sm"/>
                <a:tailEnd type="none" w="sm" len="sm"/>
              </a:ln>
            </p:spPr>
            <p:txBody>
              <a:bodyPr wrap="none" anchor="ctr"/>
              <a:lstStyle/>
              <a:p>
                <a:pPr defTabSz="342900"/>
                <a:endParaRPr lang="ko-KR" altLang="en-US" sz="1350">
                  <a:solidFill>
                    <a:prstClr val="black"/>
                  </a:solidFill>
                </a:endParaRPr>
              </a:p>
            </p:txBody>
          </p:sp>
          <p:sp>
            <p:nvSpPr>
              <p:cNvPr id="179" name="Line 2480"/>
              <p:cNvSpPr>
                <a:spLocks noChangeShapeType="1"/>
              </p:cNvSpPr>
              <p:nvPr/>
            </p:nvSpPr>
            <p:spPr bwMode="auto">
              <a:xfrm>
                <a:off x="4299" y="2086"/>
                <a:ext cx="487" cy="0"/>
              </a:xfrm>
              <a:prstGeom prst="line">
                <a:avLst/>
              </a:prstGeom>
              <a:noFill/>
              <a:ln w="12700">
                <a:solidFill>
                  <a:srgbClr val="919191"/>
                </a:solidFill>
                <a:round/>
                <a:headEnd type="none" w="sm" len="sm"/>
                <a:tailEnd type="none" w="sm" len="sm"/>
              </a:ln>
            </p:spPr>
            <p:txBody>
              <a:bodyPr wrap="none" anchor="ctr"/>
              <a:lstStyle/>
              <a:p>
                <a:pPr defTabSz="342900"/>
                <a:endParaRPr lang="ko-KR" altLang="en-US" sz="1350">
                  <a:solidFill>
                    <a:prstClr val="black"/>
                  </a:solidFill>
                </a:endParaRPr>
              </a:p>
            </p:txBody>
          </p:sp>
        </p:grpSp>
        <p:sp>
          <p:nvSpPr>
            <p:cNvPr id="135" name="矩形 134"/>
            <p:cNvSpPr/>
            <p:nvPr/>
          </p:nvSpPr>
          <p:spPr>
            <a:xfrm>
              <a:off x="2309176" y="1953958"/>
              <a:ext cx="1782968" cy="338555"/>
            </a:xfrm>
            <a:prstGeom prst="rect">
              <a:avLst/>
            </a:prstGeom>
          </p:spPr>
          <p:txBody>
            <a:bodyPr wrap="none">
              <a:spAutoFit/>
            </a:bodyPr>
            <a:lstStyle/>
            <a:p>
              <a:pPr defTabSz="342900"/>
              <a:r>
                <a:rPr lang="en-US" altLang="ko-KR" sz="1050" dirty="0">
                  <a:solidFill>
                    <a:prstClr val="black"/>
                  </a:solidFill>
                  <a:latin typeface="맑은 고딕" pitchFamily="50" charset="-127"/>
                  <a:ea typeface="맑은 고딕" pitchFamily="50" charset="-127"/>
                </a:rPr>
                <a:t>Non </a:t>
              </a:r>
              <a:r>
                <a:rPr lang="en-US" altLang="ko-KR" sz="1050" dirty="0" err="1">
                  <a:solidFill>
                    <a:prstClr val="black"/>
                  </a:solidFill>
                  <a:latin typeface="맑은 고딕" pitchFamily="50" charset="-127"/>
                  <a:ea typeface="맑은 고딕" pitchFamily="50" charset="-127"/>
                </a:rPr>
                <a:t>oCTS</a:t>
              </a:r>
              <a:r>
                <a:rPr lang="en-US" altLang="ko-KR" sz="1050" dirty="0">
                  <a:solidFill>
                    <a:prstClr val="black"/>
                  </a:solidFill>
                  <a:latin typeface="맑은 고딕" pitchFamily="50" charset="-127"/>
                  <a:ea typeface="맑은 고딕" pitchFamily="50" charset="-127"/>
                </a:rPr>
                <a:t> Browser</a:t>
              </a:r>
              <a:endParaRPr lang="ko-KR" altLang="en-US" sz="1050" dirty="0">
                <a:solidFill>
                  <a:prstClr val="black"/>
                </a:solidFill>
                <a:latin typeface="맑은 고딕" pitchFamily="50" charset="-127"/>
                <a:ea typeface="맑은 고딕" pitchFamily="50" charset="-127"/>
              </a:endParaRPr>
            </a:p>
          </p:txBody>
        </p:sp>
        <p:sp>
          <p:nvSpPr>
            <p:cNvPr id="182" name="手繪多邊形 181"/>
            <p:cNvSpPr/>
            <p:nvPr/>
          </p:nvSpPr>
          <p:spPr>
            <a:xfrm flipV="1">
              <a:off x="3878989" y="1809118"/>
              <a:ext cx="2280512" cy="186728"/>
            </a:xfrm>
            <a:custGeom>
              <a:avLst/>
              <a:gdLst>
                <a:gd name="connsiteX0" fmla="*/ 0 w 3944203"/>
                <a:gd name="connsiteY0" fmla="*/ 0 h 1014484"/>
                <a:gd name="connsiteX1" fmla="*/ 2115403 w 3944203"/>
                <a:gd name="connsiteY1" fmla="*/ 982639 h 1014484"/>
                <a:gd name="connsiteX2" fmla="*/ 3944203 w 3944203"/>
                <a:gd name="connsiteY2" fmla="*/ 191068 h 1014484"/>
              </a:gdLst>
              <a:ahLst/>
              <a:cxnLst>
                <a:cxn ang="0">
                  <a:pos x="connsiteX0" y="connsiteY0"/>
                </a:cxn>
                <a:cxn ang="0">
                  <a:pos x="connsiteX1" y="connsiteY1"/>
                </a:cxn>
                <a:cxn ang="0">
                  <a:pos x="connsiteX2" y="connsiteY2"/>
                </a:cxn>
              </a:cxnLst>
              <a:rect l="l" t="t" r="r" b="b"/>
              <a:pathLst>
                <a:path w="3944203" h="1014484">
                  <a:moveTo>
                    <a:pt x="0" y="0"/>
                  </a:moveTo>
                  <a:cubicBezTo>
                    <a:pt x="729018" y="475397"/>
                    <a:pt x="1458036" y="950794"/>
                    <a:pt x="2115403" y="982639"/>
                  </a:cubicBezTo>
                  <a:cubicBezTo>
                    <a:pt x="2772770" y="1014484"/>
                    <a:pt x="3612107" y="245659"/>
                    <a:pt x="3944203" y="191068"/>
                  </a:cubicBezTo>
                </a:path>
              </a:pathLst>
            </a:custGeom>
            <a:ln w="38100" cmpd="sng">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endParaRPr lang="zh-TW" altLang="en-US" sz="1350">
                <a:solidFill>
                  <a:prstClr val="black"/>
                </a:solidFill>
              </a:endParaRPr>
            </a:p>
          </p:txBody>
        </p:sp>
        <p:sp>
          <p:nvSpPr>
            <p:cNvPr id="134" name="爆炸 1 133"/>
            <p:cNvSpPr/>
            <p:nvPr/>
          </p:nvSpPr>
          <p:spPr>
            <a:xfrm>
              <a:off x="4707014" y="1571301"/>
              <a:ext cx="772427" cy="550930"/>
            </a:xfrm>
            <a:prstGeom prst="irregularSeal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zh-TW" altLang="en-US" sz="1350">
                <a:solidFill>
                  <a:prstClr val="white"/>
                </a:solidFill>
              </a:endParaRPr>
            </a:p>
          </p:txBody>
        </p:sp>
        <p:sp>
          <p:nvSpPr>
            <p:cNvPr id="183" name="手繪多邊形 182"/>
            <p:cNvSpPr/>
            <p:nvPr/>
          </p:nvSpPr>
          <p:spPr>
            <a:xfrm>
              <a:off x="3926898" y="2291212"/>
              <a:ext cx="2342097" cy="230473"/>
            </a:xfrm>
            <a:custGeom>
              <a:avLst/>
              <a:gdLst>
                <a:gd name="connsiteX0" fmla="*/ 0 w 3944203"/>
                <a:gd name="connsiteY0" fmla="*/ 0 h 1014484"/>
                <a:gd name="connsiteX1" fmla="*/ 2115403 w 3944203"/>
                <a:gd name="connsiteY1" fmla="*/ 982639 h 1014484"/>
                <a:gd name="connsiteX2" fmla="*/ 3944203 w 3944203"/>
                <a:gd name="connsiteY2" fmla="*/ 191068 h 1014484"/>
              </a:gdLst>
              <a:ahLst/>
              <a:cxnLst>
                <a:cxn ang="0">
                  <a:pos x="connsiteX0" y="connsiteY0"/>
                </a:cxn>
                <a:cxn ang="0">
                  <a:pos x="connsiteX1" y="connsiteY1"/>
                </a:cxn>
                <a:cxn ang="0">
                  <a:pos x="connsiteX2" y="connsiteY2"/>
                </a:cxn>
              </a:cxnLst>
              <a:rect l="l" t="t" r="r" b="b"/>
              <a:pathLst>
                <a:path w="3944203" h="1014484">
                  <a:moveTo>
                    <a:pt x="0" y="0"/>
                  </a:moveTo>
                  <a:cubicBezTo>
                    <a:pt x="729018" y="475397"/>
                    <a:pt x="1458036" y="950794"/>
                    <a:pt x="2115403" y="982639"/>
                  </a:cubicBezTo>
                  <a:cubicBezTo>
                    <a:pt x="2772770" y="1014484"/>
                    <a:pt x="3612107" y="245659"/>
                    <a:pt x="3944203" y="191068"/>
                  </a:cubicBezTo>
                </a:path>
              </a:pathLst>
            </a:custGeom>
            <a:ln w="38100" cmpd="sng">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endParaRPr lang="zh-TW" altLang="en-US" sz="1350">
                <a:solidFill>
                  <a:prstClr val="black"/>
                </a:solidFill>
              </a:endParaRPr>
            </a:p>
          </p:txBody>
        </p:sp>
      </p:grpSp>
      <p:sp>
        <p:nvSpPr>
          <p:cNvPr id="184" name="TextBox 101"/>
          <p:cNvSpPr txBox="1"/>
          <p:nvPr/>
        </p:nvSpPr>
        <p:spPr>
          <a:xfrm>
            <a:off x="1573137" y="5521984"/>
            <a:ext cx="1906932" cy="323165"/>
          </a:xfrm>
          <a:prstGeom prst="rect">
            <a:avLst/>
          </a:prstGeom>
          <a:noFill/>
        </p:spPr>
        <p:txBody>
          <a:bodyPr wrap="none" rtlCol="0">
            <a:spAutoFit/>
          </a:bodyPr>
          <a:lstStyle/>
          <a:p>
            <a:pPr defTabSz="342900"/>
            <a:r>
              <a:rPr lang="en-US" altLang="ko-KR" sz="1500" b="1" dirty="0">
                <a:solidFill>
                  <a:prstClr val="black"/>
                </a:solidFill>
                <a:latin typeface="맑은 고딕" pitchFamily="50" charset="-127"/>
                <a:ea typeface="맑은 고딕" pitchFamily="50" charset="-127"/>
              </a:rPr>
              <a:t>Hacking Free Zone</a:t>
            </a:r>
            <a:endParaRPr lang="ko-KR" altLang="en-US" sz="1500" b="1" dirty="0">
              <a:solidFill>
                <a:prstClr val="black"/>
              </a:solidFill>
              <a:latin typeface="맑은 고딕" pitchFamily="50" charset="-127"/>
              <a:ea typeface="맑은 고딕" pitchFamily="50" charset="-127"/>
            </a:endParaRPr>
          </a:p>
        </p:txBody>
      </p:sp>
      <p:sp>
        <p:nvSpPr>
          <p:cNvPr id="187" name="手繪多邊形 186"/>
          <p:cNvSpPr/>
          <p:nvPr/>
        </p:nvSpPr>
        <p:spPr>
          <a:xfrm>
            <a:off x="5639289" y="4183392"/>
            <a:ext cx="796153" cy="123413"/>
          </a:xfrm>
          <a:custGeom>
            <a:avLst/>
            <a:gdLst>
              <a:gd name="connsiteX0" fmla="*/ 0 w 3944203"/>
              <a:gd name="connsiteY0" fmla="*/ 0 h 1014484"/>
              <a:gd name="connsiteX1" fmla="*/ 2115403 w 3944203"/>
              <a:gd name="connsiteY1" fmla="*/ 982639 h 1014484"/>
              <a:gd name="connsiteX2" fmla="*/ 3944203 w 3944203"/>
              <a:gd name="connsiteY2" fmla="*/ 191068 h 1014484"/>
            </a:gdLst>
            <a:ahLst/>
            <a:cxnLst>
              <a:cxn ang="0">
                <a:pos x="connsiteX0" y="connsiteY0"/>
              </a:cxn>
              <a:cxn ang="0">
                <a:pos x="connsiteX1" y="connsiteY1"/>
              </a:cxn>
              <a:cxn ang="0">
                <a:pos x="connsiteX2" y="connsiteY2"/>
              </a:cxn>
            </a:cxnLst>
            <a:rect l="l" t="t" r="r" b="b"/>
            <a:pathLst>
              <a:path w="3944203" h="1014484">
                <a:moveTo>
                  <a:pt x="0" y="0"/>
                </a:moveTo>
                <a:cubicBezTo>
                  <a:pt x="729018" y="475397"/>
                  <a:pt x="1458036" y="950794"/>
                  <a:pt x="2115403" y="982639"/>
                </a:cubicBezTo>
                <a:cubicBezTo>
                  <a:pt x="2772770" y="1014484"/>
                  <a:pt x="3612107" y="245659"/>
                  <a:pt x="3944203" y="191068"/>
                </a:cubicBezTo>
              </a:path>
            </a:pathLst>
          </a:custGeom>
          <a:ln w="38100" cmpd="sng">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endParaRPr lang="zh-TW" altLang="en-US" sz="1350">
              <a:solidFill>
                <a:prstClr val="black"/>
              </a:solidFill>
            </a:endParaRPr>
          </a:p>
        </p:txBody>
      </p:sp>
      <p:sp>
        <p:nvSpPr>
          <p:cNvPr id="188" name="矩形 187"/>
          <p:cNvSpPr/>
          <p:nvPr/>
        </p:nvSpPr>
        <p:spPr>
          <a:xfrm>
            <a:off x="3077489" y="3741945"/>
            <a:ext cx="1723164" cy="323165"/>
          </a:xfrm>
          <a:prstGeom prst="rect">
            <a:avLst/>
          </a:prstGeom>
        </p:spPr>
        <p:txBody>
          <a:bodyPr wrap="none">
            <a:spAutoFit/>
          </a:bodyPr>
          <a:lstStyle/>
          <a:p>
            <a:pPr algn="ctr" defTabSz="342900"/>
            <a:r>
              <a:rPr lang="en-US" altLang="ko-KR" sz="1500" b="1" dirty="0">
                <a:solidFill>
                  <a:srgbClr val="54A021"/>
                </a:solidFill>
                <a:latin typeface="맑은 고딕" pitchFamily="50" charset="-127"/>
                <a:ea typeface="맑은 고딕" pitchFamily="50" charset="-127"/>
              </a:rPr>
              <a:t>Internet/Intranet</a:t>
            </a:r>
            <a:endParaRPr lang="ko-KR" altLang="en-US" sz="1500" b="1" dirty="0">
              <a:solidFill>
                <a:srgbClr val="54A021"/>
              </a:solidFill>
              <a:latin typeface="맑은 고딕" pitchFamily="50" charset="-127"/>
              <a:ea typeface="맑은 고딕" pitchFamily="50" charset="-127"/>
            </a:endParaRPr>
          </a:p>
        </p:txBody>
      </p:sp>
      <p:sp>
        <p:nvSpPr>
          <p:cNvPr id="189" name="橢圓 188"/>
          <p:cNvSpPr/>
          <p:nvPr/>
        </p:nvSpPr>
        <p:spPr>
          <a:xfrm>
            <a:off x="3591731" y="4437616"/>
            <a:ext cx="324192" cy="33720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342900"/>
            <a:r>
              <a:rPr lang="en-US" altLang="zh-TW" sz="1350" dirty="0">
                <a:solidFill>
                  <a:prstClr val="white"/>
                </a:solidFill>
                <a:latin typeface="Arial Black" pitchFamily="34" charset="0"/>
              </a:rPr>
              <a:t>1</a:t>
            </a:r>
            <a:endParaRPr lang="zh-TW" altLang="en-US" sz="1350" dirty="0">
              <a:solidFill>
                <a:prstClr val="white"/>
              </a:solidFill>
              <a:latin typeface="Arial Black" pitchFamily="34" charset="0"/>
            </a:endParaRPr>
          </a:p>
        </p:txBody>
      </p:sp>
      <p:sp>
        <p:nvSpPr>
          <p:cNvPr id="190" name="橢圓 189"/>
          <p:cNvSpPr/>
          <p:nvPr/>
        </p:nvSpPr>
        <p:spPr>
          <a:xfrm>
            <a:off x="5876709" y="4076497"/>
            <a:ext cx="324192" cy="33720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342900"/>
            <a:r>
              <a:rPr lang="en-US" altLang="zh-TW" sz="1350" dirty="0">
                <a:solidFill>
                  <a:prstClr val="white"/>
                </a:solidFill>
                <a:latin typeface="Arial Black" pitchFamily="34" charset="0"/>
              </a:rPr>
              <a:t>2</a:t>
            </a:r>
            <a:endParaRPr lang="zh-TW" altLang="en-US" sz="1350" dirty="0">
              <a:solidFill>
                <a:prstClr val="white"/>
              </a:solidFill>
              <a:latin typeface="Arial Black" pitchFamily="34" charset="0"/>
            </a:endParaRPr>
          </a:p>
        </p:txBody>
      </p:sp>
      <p:sp>
        <p:nvSpPr>
          <p:cNvPr id="191" name="橢圓 190"/>
          <p:cNvSpPr/>
          <p:nvPr/>
        </p:nvSpPr>
        <p:spPr>
          <a:xfrm>
            <a:off x="5423219" y="3129050"/>
            <a:ext cx="324192" cy="33720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342900"/>
            <a:r>
              <a:rPr lang="en-US" altLang="zh-TW" sz="1350" dirty="0">
                <a:solidFill>
                  <a:prstClr val="white"/>
                </a:solidFill>
                <a:latin typeface="Arial Black" pitchFamily="34" charset="0"/>
              </a:rPr>
              <a:t>3</a:t>
            </a:r>
            <a:endParaRPr lang="zh-TW" altLang="en-US" sz="1350" dirty="0">
              <a:solidFill>
                <a:prstClr val="white"/>
              </a:solidFill>
              <a:latin typeface="Arial Black" pitchFamily="34" charset="0"/>
            </a:endParaRPr>
          </a:p>
        </p:txBody>
      </p:sp>
    </p:spTree>
    <p:extLst>
      <p:ext uri="{BB962C8B-B14F-4D97-AF65-F5344CB8AC3E}">
        <p14:creationId xmlns:p14="http://schemas.microsoft.com/office/powerpoint/2010/main" val="214735222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0994" y="857250"/>
            <a:ext cx="2419946" cy="3871913"/>
          </a:xfrm>
          <a:prstGeom prst="rect">
            <a:avLst/>
          </a:prstGeom>
        </p:spPr>
      </p:pic>
      <p:sp>
        <p:nvSpPr>
          <p:cNvPr id="6" name="標題 2"/>
          <p:cNvSpPr txBox="1">
            <a:spLocks/>
          </p:cNvSpPr>
          <p:nvPr/>
        </p:nvSpPr>
        <p:spPr>
          <a:xfrm>
            <a:off x="342900" y="620688"/>
            <a:ext cx="8276953" cy="85725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sz="3000" b="1" dirty="0" err="1">
                <a:solidFill>
                  <a:schemeClr val="tx1"/>
                </a:solidFill>
                <a:latin typeface="Arial" pitchFamily="34" charset="0"/>
                <a:ea typeface="標楷體" pitchFamily="65" charset="-120"/>
                <a:cs typeface="Arial" pitchFamily="34" charset="0"/>
              </a:rPr>
              <a:t>oCKS</a:t>
            </a:r>
            <a:r>
              <a:rPr lang="en-US" altLang="zh-TW" sz="3000" b="1" dirty="0">
                <a:solidFill>
                  <a:schemeClr val="tx1"/>
                </a:solidFill>
                <a:latin typeface="Arial" pitchFamily="34" charset="0"/>
                <a:ea typeface="標楷體" pitchFamily="65" charset="-120"/>
                <a:cs typeface="Arial" pitchFamily="34" charset="0"/>
              </a:rPr>
              <a:t>-Pro Integration Example:</a:t>
            </a:r>
          </a:p>
          <a:p>
            <a:endParaRPr lang="en-US" altLang="zh-TW" sz="3000" b="1" dirty="0" smtClean="0">
              <a:solidFill>
                <a:schemeClr val="tx1"/>
              </a:solidFill>
              <a:latin typeface="Arial" pitchFamily="34" charset="0"/>
              <a:ea typeface="標楷體" pitchFamily="65" charset="-120"/>
              <a:cs typeface="Arial" pitchFamily="34" charset="0"/>
            </a:endParaRPr>
          </a:p>
          <a:p>
            <a:r>
              <a:rPr lang="en-US" altLang="zh-TW" sz="3000" b="1" dirty="0" smtClean="0">
                <a:solidFill>
                  <a:schemeClr val="tx1"/>
                </a:solidFill>
                <a:latin typeface="Arial" pitchFamily="34" charset="0"/>
                <a:ea typeface="標楷體" pitchFamily="65" charset="-120"/>
                <a:cs typeface="Arial" pitchFamily="34" charset="0"/>
              </a:rPr>
              <a:t>3 </a:t>
            </a:r>
            <a:r>
              <a:rPr lang="en-US" altLang="zh-TW" sz="3000" b="1" dirty="0">
                <a:solidFill>
                  <a:schemeClr val="tx1"/>
                </a:solidFill>
                <a:latin typeface="Arial" pitchFamily="34" charset="0"/>
                <a:ea typeface="標楷體" pitchFamily="65" charset="-120"/>
                <a:cs typeface="Arial" pitchFamily="34" charset="0"/>
              </a:rPr>
              <a:t>Factors SSH</a:t>
            </a:r>
          </a:p>
          <a:p>
            <a:r>
              <a:rPr lang="en-US" altLang="zh-TW" sz="3000" b="1" dirty="0">
                <a:solidFill>
                  <a:schemeClr val="tx1"/>
                </a:solidFill>
                <a:latin typeface="Arial" pitchFamily="34" charset="0"/>
                <a:ea typeface="標楷體" pitchFamily="65" charset="-120"/>
                <a:cs typeface="Arial" pitchFamily="34" charset="0"/>
              </a:rPr>
              <a:t>Putty + PAM +</a:t>
            </a:r>
            <a:r>
              <a:rPr lang="en-US" altLang="zh-TW" sz="1500" b="1" dirty="0">
                <a:solidFill>
                  <a:schemeClr val="tx1"/>
                </a:solidFill>
                <a:latin typeface="Arial" pitchFamily="34" charset="0"/>
                <a:ea typeface="標楷體" pitchFamily="65" charset="-120"/>
                <a:cs typeface="Arial" pitchFamily="34" charset="0"/>
              </a:rPr>
              <a:t> </a:t>
            </a:r>
            <a:r>
              <a:rPr lang="en-US" altLang="zh-TW" sz="2700" dirty="0">
                <a:solidFill>
                  <a:schemeClr val="tx1"/>
                </a:solidFill>
                <a:latin typeface="Arial" pitchFamily="34" charset="0"/>
                <a:ea typeface="標楷體" pitchFamily="65" charset="-120"/>
                <a:cs typeface="Arial" pitchFamily="34" charset="0"/>
              </a:rPr>
              <a:t>Google Authenticator</a:t>
            </a:r>
            <a:endParaRPr lang="zh-TW" altLang="en-US" sz="3000" b="1" dirty="0">
              <a:solidFill>
                <a:schemeClr val="tx1"/>
              </a:solidFill>
              <a:latin typeface="標楷體" pitchFamily="65" charset="-120"/>
              <a:ea typeface="標楷體" pitchFamily="65" charset="-120"/>
            </a:endParaRPr>
          </a:p>
        </p:txBody>
      </p:sp>
      <p:sp>
        <p:nvSpPr>
          <p:cNvPr id="11" name="矩形 10"/>
          <p:cNvSpPr/>
          <p:nvPr/>
        </p:nvSpPr>
        <p:spPr>
          <a:xfrm>
            <a:off x="342899" y="2771183"/>
            <a:ext cx="2912464" cy="415498"/>
          </a:xfrm>
          <a:prstGeom prst="rect">
            <a:avLst/>
          </a:prstGeom>
        </p:spPr>
        <p:txBody>
          <a:bodyPr wrap="none">
            <a:spAutoFit/>
          </a:bodyPr>
          <a:lstStyle/>
          <a:p>
            <a:r>
              <a:rPr lang="en-US" altLang="zh-TW" sz="2100" dirty="0">
                <a:latin typeface="Arial" pitchFamily="34" charset="0"/>
                <a:ea typeface="標楷體" pitchFamily="65" charset="-120"/>
                <a:cs typeface="Arial" pitchFamily="34" charset="0"/>
              </a:rPr>
              <a:t>Open Source Available</a:t>
            </a:r>
          </a:p>
        </p:txBody>
      </p:sp>
      <p:pic>
        <p:nvPicPr>
          <p:cNvPr id="2" name="圖片 1"/>
          <p:cNvPicPr>
            <a:picLocks noChangeAspect="1"/>
          </p:cNvPicPr>
          <p:nvPr/>
        </p:nvPicPr>
        <p:blipFill>
          <a:blip r:embed="rId3"/>
          <a:stretch>
            <a:fillRect/>
          </a:stretch>
        </p:blipFill>
        <p:spPr>
          <a:xfrm>
            <a:off x="323528" y="3381375"/>
            <a:ext cx="2717260" cy="2619375"/>
          </a:xfrm>
          <a:prstGeom prst="rect">
            <a:avLst/>
          </a:prstGeom>
        </p:spPr>
      </p:pic>
      <p:grpSp>
        <p:nvGrpSpPr>
          <p:cNvPr id="27" name="群組 26"/>
          <p:cNvGrpSpPr/>
          <p:nvPr/>
        </p:nvGrpSpPr>
        <p:grpSpPr>
          <a:xfrm>
            <a:off x="3713615" y="2828925"/>
            <a:ext cx="5267325" cy="3171825"/>
            <a:chOff x="4780239" y="1472196"/>
            <a:chExt cx="7365556" cy="4638918"/>
          </a:xfrm>
        </p:grpSpPr>
        <p:pic>
          <p:nvPicPr>
            <p:cNvPr id="13" name="圖片 12"/>
            <p:cNvPicPr>
              <a:picLocks noChangeAspect="1"/>
            </p:cNvPicPr>
            <p:nvPr/>
          </p:nvPicPr>
          <p:blipFill>
            <a:blip r:embed="rId4"/>
            <a:stretch>
              <a:fillRect/>
            </a:stretch>
          </p:blipFill>
          <p:spPr>
            <a:xfrm>
              <a:off x="4780239" y="1472196"/>
              <a:ext cx="7365556" cy="4638918"/>
            </a:xfrm>
            <a:prstGeom prst="rect">
              <a:avLst/>
            </a:prstGeom>
          </p:spPr>
        </p:pic>
        <p:cxnSp>
          <p:nvCxnSpPr>
            <p:cNvPr id="16" name="直線單箭頭接點 15"/>
            <p:cNvCxnSpPr/>
            <p:nvPr/>
          </p:nvCxnSpPr>
          <p:spPr>
            <a:xfrm flipH="1" flipV="1">
              <a:off x="6866467" y="2827867"/>
              <a:ext cx="2015511" cy="1325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橢圓 16"/>
            <p:cNvSpPr/>
            <p:nvPr/>
          </p:nvSpPr>
          <p:spPr>
            <a:xfrm>
              <a:off x="8881977" y="2395344"/>
              <a:ext cx="2768155" cy="11001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50" b="1" dirty="0">
                  <a:solidFill>
                    <a:schemeClr val="accent2">
                      <a:lumMod val="75000"/>
                    </a:schemeClr>
                  </a:solidFill>
                </a:rPr>
                <a:t>2</a:t>
              </a:r>
              <a:r>
                <a:rPr lang="en-US" altLang="zh-TW" sz="1350" b="1" baseline="30000" dirty="0">
                  <a:solidFill>
                    <a:schemeClr val="accent2">
                      <a:lumMod val="75000"/>
                    </a:schemeClr>
                  </a:solidFill>
                </a:rPr>
                <a:t>nd</a:t>
              </a:r>
              <a:r>
                <a:rPr lang="en-US" altLang="zh-TW" sz="1350" b="1" dirty="0">
                  <a:solidFill>
                    <a:schemeClr val="accent2">
                      <a:lumMod val="75000"/>
                    </a:schemeClr>
                  </a:solidFill>
                </a:rPr>
                <a:t> factor is </a:t>
              </a:r>
              <a:r>
                <a:rPr lang="en-US" altLang="zh-TW" sz="1350" b="1" dirty="0" err="1">
                  <a:solidFill>
                    <a:schemeClr val="accent2">
                      <a:lumMod val="75000"/>
                    </a:schemeClr>
                  </a:solidFill>
                </a:rPr>
                <a:t>oCKS</a:t>
              </a:r>
              <a:r>
                <a:rPr lang="en-US" altLang="zh-TW" sz="1350" b="1" dirty="0">
                  <a:solidFill>
                    <a:schemeClr val="accent2">
                      <a:lumMod val="75000"/>
                    </a:schemeClr>
                  </a:solidFill>
                </a:rPr>
                <a:t> UID check</a:t>
              </a:r>
              <a:endParaRPr lang="zh-TW" altLang="en-US" sz="1350" b="1" dirty="0">
                <a:solidFill>
                  <a:schemeClr val="accent2">
                    <a:lumMod val="75000"/>
                  </a:schemeClr>
                </a:solidFill>
              </a:endParaRPr>
            </a:p>
          </p:txBody>
        </p:sp>
        <p:cxnSp>
          <p:nvCxnSpPr>
            <p:cNvPr id="24" name="直線單箭頭接點 23"/>
            <p:cNvCxnSpPr>
              <a:stCxn id="25" idx="2"/>
            </p:cNvCxnSpPr>
            <p:nvPr/>
          </p:nvCxnSpPr>
          <p:spPr>
            <a:xfrm flipH="1" flipV="1">
              <a:off x="6466418" y="3505214"/>
              <a:ext cx="2212359" cy="17068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橢圓 24"/>
            <p:cNvSpPr/>
            <p:nvPr/>
          </p:nvSpPr>
          <p:spPr>
            <a:xfrm>
              <a:off x="8678777" y="4662004"/>
              <a:ext cx="2768155" cy="11001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50" b="1" dirty="0">
                  <a:solidFill>
                    <a:schemeClr val="accent2">
                      <a:lumMod val="75000"/>
                    </a:schemeClr>
                  </a:solidFill>
                </a:rPr>
                <a:t>3rd factor is Google  </a:t>
              </a:r>
              <a:r>
                <a:rPr lang="en-US" altLang="zh-TW" sz="1350" b="1" dirty="0" err="1">
                  <a:solidFill>
                    <a:schemeClr val="accent2">
                      <a:lumMod val="75000"/>
                    </a:schemeClr>
                  </a:solidFill>
                </a:rPr>
                <a:t>Authenticatior</a:t>
              </a:r>
              <a:endParaRPr lang="zh-TW" altLang="en-US" sz="1350" b="1" dirty="0">
                <a:solidFill>
                  <a:schemeClr val="accent2">
                    <a:lumMod val="75000"/>
                  </a:schemeClr>
                </a:solidFill>
              </a:endParaRPr>
            </a:p>
          </p:txBody>
        </p:sp>
      </p:grpSp>
    </p:spTree>
    <p:extLst>
      <p:ext uri="{BB962C8B-B14F-4D97-AF65-F5344CB8AC3E}">
        <p14:creationId xmlns:p14="http://schemas.microsoft.com/office/powerpoint/2010/main" val="39304306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664" y="857250"/>
            <a:ext cx="3326336" cy="5143500"/>
          </a:xfrm>
          <a:prstGeom prst="rect">
            <a:avLst/>
          </a:prstGeom>
        </p:spPr>
      </p:pic>
      <p:sp>
        <p:nvSpPr>
          <p:cNvPr id="2" name="標題 1"/>
          <p:cNvSpPr>
            <a:spLocks noGrp="1"/>
          </p:cNvSpPr>
          <p:nvPr>
            <p:ph type="title"/>
          </p:nvPr>
        </p:nvSpPr>
        <p:spPr>
          <a:xfrm>
            <a:off x="107951" y="1519930"/>
            <a:ext cx="6447501" cy="990600"/>
          </a:xfrm>
        </p:spPr>
        <p:txBody>
          <a:bodyPr>
            <a:normAutofit/>
          </a:bodyPr>
          <a:lstStyle/>
          <a:p>
            <a:r>
              <a:rPr lang="en-US" altLang="zh-TW" sz="3300" b="1" dirty="0">
                <a:solidFill>
                  <a:schemeClr val="tx1"/>
                </a:solidFill>
              </a:rPr>
              <a:t>What can SSH work for you ?</a:t>
            </a:r>
            <a:endParaRPr lang="zh-TW" altLang="en-US" sz="3300" b="1" dirty="0">
              <a:solidFill>
                <a:schemeClr val="tx1"/>
              </a:solidFill>
            </a:endParaRPr>
          </a:p>
        </p:txBody>
      </p:sp>
      <p:sp>
        <p:nvSpPr>
          <p:cNvPr id="3" name="內容版面配置區 2"/>
          <p:cNvSpPr>
            <a:spLocks noGrp="1"/>
          </p:cNvSpPr>
          <p:nvPr>
            <p:ph idx="1"/>
          </p:nvPr>
        </p:nvSpPr>
        <p:spPr>
          <a:xfrm>
            <a:off x="508001" y="2305050"/>
            <a:ext cx="6447501" cy="2910580"/>
          </a:xfrm>
        </p:spPr>
        <p:txBody>
          <a:bodyPr>
            <a:normAutofit/>
          </a:bodyPr>
          <a:lstStyle/>
          <a:p>
            <a:pPr lvl="1">
              <a:buClr>
                <a:schemeClr val="tx1"/>
              </a:buClr>
              <a:buFont typeface="Wingdings" panose="05000000000000000000" pitchFamily="2" charset="2"/>
              <a:buChar char="ü"/>
            </a:pPr>
            <a:r>
              <a:rPr lang="en-US" altLang="zh-TW" sz="2850" dirty="0">
                <a:solidFill>
                  <a:schemeClr val="tx1"/>
                </a:solidFill>
              </a:rPr>
              <a:t> Remote Login</a:t>
            </a:r>
          </a:p>
          <a:p>
            <a:pPr lvl="1">
              <a:buClr>
                <a:schemeClr val="tx1"/>
              </a:buClr>
              <a:buFont typeface="Wingdings" panose="05000000000000000000" pitchFamily="2" charset="2"/>
              <a:buChar char="ü"/>
            </a:pPr>
            <a:r>
              <a:rPr lang="en-US" altLang="zh-TW" sz="2850" dirty="0">
                <a:solidFill>
                  <a:schemeClr val="tx1"/>
                </a:solidFill>
              </a:rPr>
              <a:t> Remote Execution</a:t>
            </a:r>
          </a:p>
          <a:p>
            <a:pPr lvl="1">
              <a:buClr>
                <a:schemeClr val="tx1"/>
              </a:buClr>
              <a:buFont typeface="Wingdings" panose="05000000000000000000" pitchFamily="2" charset="2"/>
              <a:buChar char="ü"/>
            </a:pPr>
            <a:r>
              <a:rPr lang="en-US" altLang="zh-TW" sz="2850" dirty="0">
                <a:solidFill>
                  <a:schemeClr val="tx1"/>
                </a:solidFill>
              </a:rPr>
              <a:t> Remote Copy File</a:t>
            </a:r>
          </a:p>
          <a:p>
            <a:pPr lvl="1">
              <a:buClr>
                <a:schemeClr val="tx1"/>
              </a:buClr>
              <a:buFont typeface="Wingdings" panose="05000000000000000000" pitchFamily="2" charset="2"/>
              <a:buChar char="ü"/>
            </a:pPr>
            <a:r>
              <a:rPr lang="en-US" altLang="zh-TW" sz="2850" dirty="0">
                <a:solidFill>
                  <a:schemeClr val="tx1"/>
                </a:solidFill>
              </a:rPr>
              <a:t> X Forwarding</a:t>
            </a:r>
          </a:p>
          <a:p>
            <a:pPr lvl="1">
              <a:buClr>
                <a:schemeClr val="tx1"/>
              </a:buClr>
              <a:buFont typeface="Wingdings" panose="05000000000000000000" pitchFamily="2" charset="2"/>
              <a:buChar char="ü"/>
            </a:pPr>
            <a:r>
              <a:rPr lang="en-US" altLang="zh-TW" sz="2850" dirty="0">
                <a:solidFill>
                  <a:schemeClr val="tx1"/>
                </a:solidFill>
              </a:rPr>
              <a:t> Tunnel / Port Forwarding</a:t>
            </a:r>
            <a:endParaRPr lang="zh-TW" altLang="en-US" sz="2850" dirty="0">
              <a:solidFill>
                <a:schemeClr val="tx1"/>
              </a:solidFill>
            </a:endParaRPr>
          </a:p>
        </p:txBody>
      </p:sp>
      <p:sp>
        <p:nvSpPr>
          <p:cNvPr id="4" name="日期版面配置區 3"/>
          <p:cNvSpPr>
            <a:spLocks noGrp="1"/>
          </p:cNvSpPr>
          <p:nvPr>
            <p:ph type="dt" sz="half" idx="10"/>
          </p:nvPr>
        </p:nvSpPr>
        <p:spPr/>
        <p:txBody>
          <a:bodyPr/>
          <a:lstStyle/>
          <a:p>
            <a:fld id="{32956DFA-06A7-4A92-8202-038AE4696A14}" type="datetime1">
              <a:rPr lang="zh-TW" altLang="en-US" smtClean="0"/>
              <a:t>2014/8/21</a:t>
            </a:fld>
            <a:endParaRPr lang="en-US" dirty="0"/>
          </a:p>
        </p:txBody>
      </p:sp>
      <p:sp>
        <p:nvSpPr>
          <p:cNvPr id="5" name="投影片編號版面配置區 4"/>
          <p:cNvSpPr>
            <a:spLocks noGrp="1"/>
          </p:cNvSpPr>
          <p:nvPr>
            <p:ph type="sldNum" sz="quarter" idx="12"/>
          </p:nvPr>
        </p:nvSpPr>
        <p:spPr/>
        <p:txBody>
          <a:bodyPr/>
          <a:lstStyle/>
          <a:p>
            <a:fld id="{D57F1E4F-1CFF-5643-939E-217C01CDF565}" type="slidenum">
              <a:rPr lang="en-US" smtClean="0"/>
              <a:pPr/>
              <a:t>96</a:t>
            </a:fld>
            <a:endParaRPr lang="en-US" dirty="0"/>
          </a:p>
        </p:txBody>
      </p:sp>
    </p:spTree>
    <p:extLst>
      <p:ext uri="{BB962C8B-B14F-4D97-AF65-F5344CB8AC3E}">
        <p14:creationId xmlns:p14="http://schemas.microsoft.com/office/powerpoint/2010/main" val="10584347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0325" y="1716645"/>
            <a:ext cx="2733675" cy="3407805"/>
          </a:xfrm>
          <a:prstGeom prst="rect">
            <a:avLst/>
          </a:prstGeom>
        </p:spPr>
      </p:pic>
      <p:sp>
        <p:nvSpPr>
          <p:cNvPr id="2" name="標題 1"/>
          <p:cNvSpPr>
            <a:spLocks noGrp="1"/>
          </p:cNvSpPr>
          <p:nvPr>
            <p:ph type="title"/>
          </p:nvPr>
        </p:nvSpPr>
        <p:spPr>
          <a:xfrm>
            <a:off x="422275" y="836712"/>
            <a:ext cx="8035925" cy="990600"/>
          </a:xfrm>
        </p:spPr>
        <p:txBody>
          <a:bodyPr/>
          <a:lstStyle/>
          <a:p>
            <a:r>
              <a:rPr lang="en-US" altLang="zh-TW" b="1" dirty="0" smtClean="0">
                <a:solidFill>
                  <a:schemeClr val="tx1"/>
                </a:solidFill>
              </a:rPr>
              <a:t>Putty / PAM SSH (Secure Shell) Porting</a:t>
            </a:r>
            <a:endParaRPr lang="zh-TW" altLang="en-US" b="1" dirty="0">
              <a:solidFill>
                <a:schemeClr val="tx1"/>
              </a:solidFill>
            </a:endParaRPr>
          </a:p>
        </p:txBody>
      </p:sp>
      <p:sp>
        <p:nvSpPr>
          <p:cNvPr id="3" name="內容版面配置區 2"/>
          <p:cNvSpPr>
            <a:spLocks noGrp="1"/>
          </p:cNvSpPr>
          <p:nvPr>
            <p:ph idx="1"/>
          </p:nvPr>
        </p:nvSpPr>
        <p:spPr>
          <a:xfrm>
            <a:off x="508001" y="1484784"/>
            <a:ext cx="8364537" cy="4438649"/>
          </a:xfrm>
        </p:spPr>
        <p:txBody>
          <a:bodyPr>
            <a:normAutofit/>
          </a:bodyPr>
          <a:lstStyle/>
          <a:p>
            <a:pPr>
              <a:buClr>
                <a:schemeClr val="tx1"/>
              </a:buClr>
              <a:buFont typeface="Wingdings" panose="05000000000000000000" pitchFamily="2" charset="2"/>
              <a:buChar char="ü"/>
            </a:pPr>
            <a:r>
              <a:rPr lang="en-US" altLang="zh-TW" sz="1400" dirty="0" smtClean="0">
                <a:solidFill>
                  <a:schemeClr val="tx1"/>
                </a:solidFill>
              </a:rPr>
              <a:t>1</a:t>
            </a:r>
            <a:r>
              <a:rPr lang="en-US" altLang="zh-TW" sz="1400" baseline="30000" dirty="0" smtClean="0">
                <a:solidFill>
                  <a:schemeClr val="tx1"/>
                </a:solidFill>
              </a:rPr>
              <a:t>st</a:t>
            </a:r>
            <a:r>
              <a:rPr lang="en-US" altLang="zh-TW" sz="1400" dirty="0" smtClean="0">
                <a:solidFill>
                  <a:schemeClr val="tx1"/>
                </a:solidFill>
              </a:rPr>
              <a:t> factor security (In </a:t>
            </a:r>
            <a:r>
              <a:rPr lang="en-US" altLang="zh-TW" sz="1400" dirty="0" err="1" smtClean="0">
                <a:solidFill>
                  <a:schemeClr val="tx1"/>
                </a:solidFill>
              </a:rPr>
              <a:t>Windows.c</a:t>
            </a:r>
            <a:r>
              <a:rPr lang="en-US" altLang="zh-TW" sz="1400" dirty="0" smtClean="0">
                <a:solidFill>
                  <a:schemeClr val="tx1"/>
                </a:solidFill>
              </a:rPr>
              <a:t>)</a:t>
            </a:r>
          </a:p>
          <a:p>
            <a:pPr lvl="1">
              <a:buClr>
                <a:schemeClr val="tx1"/>
              </a:buClr>
              <a:buAutoNum type="arabicPeriod"/>
            </a:pPr>
            <a:r>
              <a:rPr lang="en-US" altLang="zh-TW" sz="1000" dirty="0">
                <a:solidFill>
                  <a:schemeClr val="tx1"/>
                </a:solidFill>
              </a:rPr>
              <a:t>#include "</a:t>
            </a:r>
            <a:r>
              <a:rPr lang="en-US" altLang="zh-TW" sz="1000" dirty="0" err="1">
                <a:solidFill>
                  <a:schemeClr val="tx1"/>
                </a:solidFill>
              </a:rPr>
              <a:t>cks_api.h</a:t>
            </a:r>
            <a:r>
              <a:rPr lang="en-US" altLang="zh-TW" sz="1000" dirty="0">
                <a:solidFill>
                  <a:schemeClr val="tx1"/>
                </a:solidFill>
              </a:rPr>
              <a:t>"		// CKS_API Definition Header</a:t>
            </a:r>
          </a:p>
          <a:p>
            <a:pPr lvl="1">
              <a:buClr>
                <a:schemeClr val="tx1"/>
              </a:buClr>
              <a:buAutoNum type="arabicPeriod"/>
            </a:pPr>
            <a:r>
              <a:rPr lang="en-US" altLang="zh-TW" sz="1000" dirty="0">
                <a:solidFill>
                  <a:schemeClr val="tx1"/>
                </a:solidFill>
              </a:rPr>
              <a:t>Call </a:t>
            </a:r>
            <a:r>
              <a:rPr lang="en-US" altLang="zh-TW" sz="1000" dirty="0" err="1">
                <a:solidFill>
                  <a:schemeClr val="tx1"/>
                </a:solidFill>
              </a:rPr>
              <a:t>cks_api_init</a:t>
            </a:r>
            <a:r>
              <a:rPr lang="en-US" altLang="zh-TW" sz="1000" dirty="0">
                <a:solidFill>
                  <a:schemeClr val="tx1"/>
                </a:solidFill>
              </a:rPr>
              <a:t>();		// in </a:t>
            </a:r>
            <a:r>
              <a:rPr lang="en-US" altLang="zh-TW" sz="1000" dirty="0" err="1">
                <a:solidFill>
                  <a:schemeClr val="tx1"/>
                </a:solidFill>
              </a:rPr>
              <a:t>WinMain</a:t>
            </a:r>
            <a:r>
              <a:rPr lang="en-US" altLang="zh-TW" sz="1000" dirty="0">
                <a:solidFill>
                  <a:schemeClr val="tx1"/>
                </a:solidFill>
              </a:rPr>
              <a:t>()</a:t>
            </a:r>
          </a:p>
          <a:p>
            <a:pPr lvl="1">
              <a:buClr>
                <a:schemeClr val="tx1"/>
              </a:buClr>
              <a:buAutoNum type="arabicPeriod"/>
            </a:pPr>
            <a:r>
              <a:rPr lang="en-US" altLang="zh-TW" sz="1000" dirty="0">
                <a:solidFill>
                  <a:schemeClr val="tx1"/>
                </a:solidFill>
              </a:rPr>
              <a:t>Call </a:t>
            </a:r>
            <a:r>
              <a:rPr lang="en-US" altLang="zh-TW" sz="1000" dirty="0" err="1">
                <a:solidFill>
                  <a:schemeClr val="tx1"/>
                </a:solidFill>
              </a:rPr>
              <a:t>g_fnOKKcDisable</a:t>
            </a:r>
            <a:r>
              <a:rPr lang="en-US" altLang="zh-TW" sz="1000" dirty="0">
                <a:solidFill>
                  <a:schemeClr val="tx1"/>
                </a:solidFill>
              </a:rPr>
              <a:t>();	// disable CKS_API after when exit</a:t>
            </a:r>
          </a:p>
          <a:p>
            <a:pPr lvl="1">
              <a:buClr>
                <a:schemeClr val="tx1"/>
              </a:buClr>
              <a:buFont typeface="Wingdings 3" charset="2"/>
              <a:buAutoNum type="arabicPeriod"/>
            </a:pPr>
            <a:r>
              <a:rPr lang="en-US" altLang="zh-TW" sz="1000" dirty="0">
                <a:solidFill>
                  <a:schemeClr val="tx1"/>
                </a:solidFill>
              </a:rPr>
              <a:t>Call </a:t>
            </a:r>
            <a:r>
              <a:rPr lang="en-US" altLang="zh-TW" sz="1000" dirty="0" err="1">
                <a:solidFill>
                  <a:schemeClr val="tx1"/>
                </a:solidFill>
              </a:rPr>
              <a:t>g_fnOKKcEnable</a:t>
            </a:r>
            <a:r>
              <a:rPr lang="en-US" altLang="zh-TW" sz="1000" dirty="0">
                <a:solidFill>
                  <a:schemeClr val="tx1"/>
                </a:solidFill>
              </a:rPr>
              <a:t>();	// enable CKS_API in WM_SETFOCUS event</a:t>
            </a:r>
          </a:p>
          <a:p>
            <a:pPr lvl="1">
              <a:buClr>
                <a:schemeClr val="tx1"/>
              </a:buClr>
              <a:buFont typeface="Wingdings 3" charset="2"/>
              <a:buAutoNum type="arabicPeriod"/>
            </a:pPr>
            <a:r>
              <a:rPr lang="en-US" altLang="zh-TW" sz="1000" dirty="0">
                <a:solidFill>
                  <a:schemeClr val="tx1"/>
                </a:solidFill>
              </a:rPr>
              <a:t>Call </a:t>
            </a:r>
            <a:r>
              <a:rPr lang="en-US" altLang="zh-TW" sz="1000" dirty="0" err="1">
                <a:solidFill>
                  <a:schemeClr val="tx1"/>
                </a:solidFill>
              </a:rPr>
              <a:t>g_fnOKKcDisable</a:t>
            </a:r>
            <a:r>
              <a:rPr lang="en-US" altLang="zh-TW" sz="1000" dirty="0">
                <a:solidFill>
                  <a:schemeClr val="tx1"/>
                </a:solidFill>
              </a:rPr>
              <a:t>();	// disable CKS_API in WM_KILLFOCUS event</a:t>
            </a:r>
          </a:p>
          <a:p>
            <a:pPr lvl="1">
              <a:buClr>
                <a:schemeClr val="tx1"/>
              </a:buClr>
              <a:buFont typeface="Wingdings 3" charset="2"/>
              <a:buAutoNum type="arabicPeriod"/>
            </a:pPr>
            <a:r>
              <a:rPr lang="en-US" altLang="zh-TW" sz="1000" dirty="0">
                <a:solidFill>
                  <a:schemeClr val="tx1"/>
                </a:solidFill>
              </a:rPr>
              <a:t>Call </a:t>
            </a:r>
            <a:r>
              <a:rPr lang="en-US" altLang="zh-TW" sz="1000" dirty="0" err="1">
                <a:solidFill>
                  <a:schemeClr val="tx1"/>
                </a:solidFill>
              </a:rPr>
              <a:t>g_fnOKKCSKDec</a:t>
            </a:r>
            <a:r>
              <a:rPr lang="en-US" altLang="zh-TW" sz="1000" dirty="0">
                <a:solidFill>
                  <a:schemeClr val="tx1"/>
                </a:solidFill>
              </a:rPr>
              <a:t>(</a:t>
            </a:r>
            <a:r>
              <a:rPr lang="en-US" altLang="zh-TW" sz="1000" dirty="0" err="1">
                <a:solidFill>
                  <a:schemeClr val="tx1"/>
                </a:solidFill>
              </a:rPr>
              <a:t>wParam</a:t>
            </a:r>
            <a:r>
              <a:rPr lang="en-US" altLang="zh-TW" sz="1000" dirty="0">
                <a:solidFill>
                  <a:schemeClr val="tx1"/>
                </a:solidFill>
              </a:rPr>
              <a:t>, scan, </a:t>
            </a:r>
            <a:r>
              <a:rPr lang="en-US" altLang="zh-TW" sz="1000" dirty="0" err="1">
                <a:solidFill>
                  <a:schemeClr val="tx1"/>
                </a:solidFill>
              </a:rPr>
              <a:t>keys_unicode</a:t>
            </a:r>
            <a:r>
              <a:rPr lang="en-US" altLang="zh-TW" sz="1000" dirty="0">
                <a:solidFill>
                  <a:schemeClr val="tx1"/>
                </a:solidFill>
              </a:rPr>
              <a:t>);	// decryption keystrokes in </a:t>
            </a:r>
            <a:r>
              <a:rPr lang="en-US" altLang="zh-TW" sz="1000" dirty="0" err="1">
                <a:solidFill>
                  <a:schemeClr val="tx1"/>
                </a:solidFill>
              </a:rPr>
              <a:t>TranslateKey</a:t>
            </a:r>
            <a:r>
              <a:rPr lang="en-US" altLang="zh-TW" sz="1000" dirty="0">
                <a:solidFill>
                  <a:schemeClr val="tx1"/>
                </a:solidFill>
              </a:rPr>
              <a:t>()</a:t>
            </a:r>
          </a:p>
          <a:p>
            <a:pPr marL="214313" lvl="1">
              <a:buClr>
                <a:schemeClr val="tx1"/>
              </a:buClr>
              <a:buFont typeface="Wingdings" panose="05000000000000000000" pitchFamily="2" charset="2"/>
              <a:buChar char="ü"/>
            </a:pPr>
            <a:r>
              <a:rPr lang="en-US" altLang="zh-TW" sz="1400" dirty="0" smtClean="0">
                <a:solidFill>
                  <a:schemeClr val="tx1"/>
                </a:solidFill>
              </a:rPr>
              <a:t>2</a:t>
            </a:r>
            <a:r>
              <a:rPr lang="en-US" altLang="zh-TW" sz="1400" baseline="30000" dirty="0" smtClean="0">
                <a:solidFill>
                  <a:schemeClr val="tx1"/>
                </a:solidFill>
              </a:rPr>
              <a:t>nd</a:t>
            </a:r>
            <a:r>
              <a:rPr lang="en-US" altLang="zh-TW" sz="1400" dirty="0" smtClean="0">
                <a:solidFill>
                  <a:schemeClr val="tx1"/>
                </a:solidFill>
              </a:rPr>
              <a:t> factor </a:t>
            </a:r>
            <a:r>
              <a:rPr lang="en-US" altLang="zh-TW" sz="1400" dirty="0" err="1" smtClean="0">
                <a:solidFill>
                  <a:schemeClr val="tx1"/>
                </a:solidFill>
              </a:rPr>
              <a:t>oCKS_UID</a:t>
            </a:r>
            <a:r>
              <a:rPr lang="en-US" altLang="zh-TW" sz="1400" dirty="0" smtClean="0">
                <a:solidFill>
                  <a:schemeClr val="tx1"/>
                </a:solidFill>
              </a:rPr>
              <a:t> authentication for Linux PAM(</a:t>
            </a:r>
            <a:r>
              <a:rPr lang="en-US" altLang="zh-TW" sz="1400" dirty="0" err="1" smtClean="0">
                <a:solidFill>
                  <a:schemeClr val="tx1"/>
                </a:solidFill>
              </a:rPr>
              <a:t>Plugable</a:t>
            </a:r>
            <a:r>
              <a:rPr lang="en-US" altLang="zh-TW" sz="1400" dirty="0" smtClean="0">
                <a:solidFill>
                  <a:schemeClr val="tx1"/>
                </a:solidFill>
              </a:rPr>
              <a:t> </a:t>
            </a:r>
            <a:r>
              <a:rPr lang="en-US" altLang="zh-TW" sz="1400" dirty="0">
                <a:solidFill>
                  <a:schemeClr val="tx1"/>
                </a:solidFill>
              </a:rPr>
              <a:t>Authentication Module)</a:t>
            </a:r>
          </a:p>
          <a:p>
            <a:pPr lvl="1">
              <a:buClr>
                <a:schemeClr val="tx1"/>
              </a:buClr>
              <a:buAutoNum type="arabicPeriod"/>
            </a:pPr>
            <a:r>
              <a:rPr lang="en-US" altLang="zh-TW" sz="1400" dirty="0" smtClean="0">
                <a:solidFill>
                  <a:schemeClr val="tx1"/>
                </a:solidFill>
              </a:rPr>
              <a:t>Modify Google Authenticator PAM (Open Source)</a:t>
            </a:r>
          </a:p>
          <a:p>
            <a:pPr lvl="2">
              <a:buClr>
                <a:schemeClr val="tx1"/>
              </a:buClr>
              <a:buFont typeface="Wingdings" panose="05000000000000000000" pitchFamily="2" charset="2"/>
              <a:buChar char="ü"/>
            </a:pPr>
            <a:r>
              <a:rPr lang="en-US" altLang="zh-TW" sz="1000" dirty="0" err="1">
                <a:solidFill>
                  <a:schemeClr val="tx1"/>
                </a:solidFill>
              </a:rPr>
              <a:t>google_authenticator.c</a:t>
            </a:r>
            <a:r>
              <a:rPr lang="en-US" altLang="zh-TW" sz="1000" dirty="0">
                <a:solidFill>
                  <a:schemeClr val="tx1"/>
                </a:solidFill>
              </a:rPr>
              <a:t>   			</a:t>
            </a:r>
            <a:r>
              <a:rPr lang="en-US" altLang="zh-TW" sz="1000" dirty="0" err="1">
                <a:solidFill>
                  <a:schemeClr val="tx1"/>
                </a:solidFill>
              </a:rPr>
              <a:t>cks_uid.c</a:t>
            </a:r>
            <a:endParaRPr lang="en-US" altLang="zh-TW" sz="1000" dirty="0">
              <a:solidFill>
                <a:schemeClr val="tx1"/>
              </a:solidFill>
            </a:endParaRPr>
          </a:p>
          <a:p>
            <a:pPr lvl="2">
              <a:buClr>
                <a:schemeClr val="tx1"/>
              </a:buClr>
              <a:buFont typeface="Wingdings" panose="05000000000000000000" pitchFamily="2" charset="2"/>
              <a:buChar char="ü"/>
            </a:pPr>
            <a:r>
              <a:rPr lang="en-US" altLang="zh-TW" sz="1000" dirty="0" err="1">
                <a:solidFill>
                  <a:schemeClr val="tx1"/>
                </a:solidFill>
              </a:rPr>
              <a:t>pam_google_authenticator.c</a:t>
            </a:r>
            <a:r>
              <a:rPr lang="en-US" altLang="zh-TW" sz="1000" dirty="0">
                <a:solidFill>
                  <a:schemeClr val="tx1"/>
                </a:solidFill>
              </a:rPr>
              <a:t>   		</a:t>
            </a:r>
            <a:r>
              <a:rPr lang="en-US" altLang="zh-TW" sz="1000" dirty="0" err="1">
                <a:solidFill>
                  <a:schemeClr val="tx1"/>
                </a:solidFill>
              </a:rPr>
              <a:t>pam_cks_uid.c</a:t>
            </a:r>
            <a:endParaRPr lang="en-US" altLang="zh-TW" sz="1000" dirty="0">
              <a:solidFill>
                <a:schemeClr val="tx1"/>
              </a:solidFill>
            </a:endParaRPr>
          </a:p>
          <a:p>
            <a:pPr lvl="2">
              <a:buClr>
                <a:schemeClr val="tx1"/>
              </a:buClr>
              <a:buFont typeface="Wingdings" panose="05000000000000000000" pitchFamily="2" charset="2"/>
              <a:buChar char="ü"/>
            </a:pPr>
            <a:r>
              <a:rPr lang="en-US" altLang="zh-TW" sz="1000" dirty="0">
                <a:solidFill>
                  <a:schemeClr val="tx1"/>
                </a:solidFill>
              </a:rPr>
              <a:t>ID </a:t>
            </a:r>
            <a:r>
              <a:rPr lang="en-US" altLang="zh-TW" sz="1000" dirty="0" err="1">
                <a:solidFill>
                  <a:schemeClr val="tx1"/>
                </a:solidFill>
              </a:rPr>
              <a:t>pam_google_authenticator</a:t>
            </a:r>
            <a:r>
              <a:rPr lang="en-US" altLang="zh-TW" sz="1000" dirty="0">
                <a:solidFill>
                  <a:schemeClr val="tx1"/>
                </a:solidFill>
              </a:rPr>
              <a:t> 			</a:t>
            </a:r>
            <a:r>
              <a:rPr lang="en-US" altLang="zh-TW" sz="1000" dirty="0" err="1">
                <a:solidFill>
                  <a:schemeClr val="tx1"/>
                </a:solidFill>
              </a:rPr>
              <a:t>pam_cks_uid</a:t>
            </a:r>
            <a:endParaRPr lang="en-US" altLang="zh-TW" sz="1000" dirty="0">
              <a:solidFill>
                <a:schemeClr val="tx1"/>
              </a:solidFill>
            </a:endParaRPr>
          </a:p>
          <a:p>
            <a:pPr lvl="2">
              <a:buClr>
                <a:schemeClr val="tx1"/>
              </a:buClr>
              <a:buFont typeface="Wingdings" panose="05000000000000000000" pitchFamily="2" charset="2"/>
              <a:buChar char="ü"/>
            </a:pPr>
            <a:r>
              <a:rPr lang="en-US" altLang="zh-TW" sz="1000" dirty="0">
                <a:solidFill>
                  <a:schemeClr val="tx1"/>
                </a:solidFill>
              </a:rPr>
              <a:t>ID </a:t>
            </a:r>
            <a:r>
              <a:rPr lang="en-US" altLang="zh-TW" sz="1000" dirty="0" err="1">
                <a:solidFill>
                  <a:schemeClr val="tx1"/>
                </a:solidFill>
              </a:rPr>
              <a:t>google_authenticator</a:t>
            </a:r>
            <a:r>
              <a:rPr lang="en-US" altLang="zh-TW" sz="1000" dirty="0">
                <a:solidFill>
                  <a:schemeClr val="tx1"/>
                </a:solidFill>
              </a:rPr>
              <a:t>			</a:t>
            </a:r>
            <a:r>
              <a:rPr lang="en-US" altLang="zh-TW" sz="1000" dirty="0" err="1">
                <a:solidFill>
                  <a:schemeClr val="tx1"/>
                </a:solidFill>
              </a:rPr>
              <a:t>cks_uid</a:t>
            </a:r>
            <a:endParaRPr lang="en-US" altLang="zh-TW" sz="1000" dirty="0">
              <a:solidFill>
                <a:schemeClr val="tx1"/>
              </a:solidFill>
            </a:endParaRPr>
          </a:p>
          <a:p>
            <a:pPr lvl="1">
              <a:buClr>
                <a:schemeClr val="tx1"/>
              </a:buClr>
              <a:buAutoNum type="arabicPeriod"/>
            </a:pPr>
            <a:r>
              <a:rPr lang="en-US" altLang="zh-TW" sz="1400" dirty="0" smtClean="0">
                <a:solidFill>
                  <a:schemeClr val="tx1"/>
                </a:solidFill>
              </a:rPr>
              <a:t>Modify </a:t>
            </a:r>
            <a:r>
              <a:rPr lang="en-US" altLang="zh-TW" sz="1400" dirty="0" err="1" smtClean="0">
                <a:solidFill>
                  <a:schemeClr val="tx1"/>
                </a:solidFill>
              </a:rPr>
              <a:t>SSH.c</a:t>
            </a:r>
            <a:r>
              <a:rPr lang="en-US" altLang="zh-TW" sz="1400" dirty="0" smtClean="0">
                <a:solidFill>
                  <a:schemeClr val="tx1"/>
                </a:solidFill>
              </a:rPr>
              <a:t>					add </a:t>
            </a:r>
            <a:r>
              <a:rPr lang="en-US" altLang="zh-TW" sz="1400" dirty="0" err="1" smtClean="0">
                <a:solidFill>
                  <a:schemeClr val="tx1"/>
                </a:solidFill>
              </a:rPr>
              <a:t>oCKS_UID</a:t>
            </a:r>
            <a:r>
              <a:rPr lang="en-US" altLang="zh-TW" sz="1400" dirty="0" smtClean="0">
                <a:solidFill>
                  <a:schemeClr val="tx1"/>
                </a:solidFill>
              </a:rPr>
              <a:t> response to host</a:t>
            </a:r>
            <a:endParaRPr lang="en-US" altLang="zh-TW" sz="1400" dirty="0">
              <a:solidFill>
                <a:schemeClr val="tx1"/>
              </a:solidFill>
            </a:endParaRPr>
          </a:p>
          <a:p>
            <a:pPr lvl="1">
              <a:buClr>
                <a:schemeClr val="tx1"/>
              </a:buClr>
              <a:buAutoNum type="arabicPeriod"/>
            </a:pPr>
            <a:r>
              <a:rPr lang="en-US" altLang="zh-TW" sz="1400" dirty="0" smtClean="0">
                <a:solidFill>
                  <a:schemeClr val="tx1"/>
                </a:solidFill>
              </a:rPr>
              <a:t>/</a:t>
            </a:r>
            <a:r>
              <a:rPr lang="en-US" altLang="zh-TW" sz="1400" dirty="0" err="1" smtClean="0">
                <a:solidFill>
                  <a:schemeClr val="tx1"/>
                </a:solidFill>
              </a:rPr>
              <a:t>etc</a:t>
            </a:r>
            <a:r>
              <a:rPr lang="en-US" altLang="zh-TW" sz="1400" dirty="0" smtClean="0">
                <a:solidFill>
                  <a:schemeClr val="tx1"/>
                </a:solidFill>
              </a:rPr>
              <a:t>/</a:t>
            </a:r>
            <a:r>
              <a:rPr lang="en-US" altLang="zh-TW" sz="1400" dirty="0" err="1" smtClean="0">
                <a:solidFill>
                  <a:schemeClr val="tx1"/>
                </a:solidFill>
              </a:rPr>
              <a:t>pam.d</a:t>
            </a:r>
            <a:r>
              <a:rPr lang="en-US" altLang="zh-TW" sz="1400" dirty="0" smtClean="0">
                <a:solidFill>
                  <a:schemeClr val="tx1"/>
                </a:solidFill>
              </a:rPr>
              <a:t>/</a:t>
            </a:r>
            <a:r>
              <a:rPr lang="en-US" altLang="zh-TW" sz="1400" dirty="0" err="1" smtClean="0">
                <a:solidFill>
                  <a:schemeClr val="tx1"/>
                </a:solidFill>
              </a:rPr>
              <a:t>sshd</a:t>
            </a:r>
            <a:r>
              <a:rPr lang="en-US" altLang="zh-TW" sz="1400" dirty="0" smtClean="0">
                <a:solidFill>
                  <a:schemeClr val="tx1"/>
                </a:solidFill>
              </a:rPr>
              <a:t>				</a:t>
            </a:r>
            <a:r>
              <a:rPr lang="en-US" altLang="zh-TW" sz="1400" dirty="0" err="1" smtClean="0">
                <a:solidFill>
                  <a:schemeClr val="tx1"/>
                </a:solidFill>
              </a:rPr>
              <a:t>auth</a:t>
            </a:r>
            <a:r>
              <a:rPr lang="en-US" altLang="zh-TW" sz="1400" dirty="0" smtClean="0">
                <a:solidFill>
                  <a:schemeClr val="tx1"/>
                </a:solidFill>
              </a:rPr>
              <a:t>       </a:t>
            </a:r>
            <a:r>
              <a:rPr lang="en-US" altLang="zh-TW" sz="1400" dirty="0">
                <a:solidFill>
                  <a:schemeClr val="tx1"/>
                </a:solidFill>
              </a:rPr>
              <a:t>required     </a:t>
            </a:r>
            <a:r>
              <a:rPr lang="en-US" altLang="zh-TW" sz="1400" dirty="0" smtClean="0">
                <a:solidFill>
                  <a:schemeClr val="tx1"/>
                </a:solidFill>
              </a:rPr>
              <a:t>pam_cks_uid.so</a:t>
            </a:r>
          </a:p>
          <a:p>
            <a:pPr lvl="1">
              <a:buClr>
                <a:schemeClr val="tx1"/>
              </a:buClr>
              <a:buAutoNum type="arabicPeriod"/>
            </a:pPr>
            <a:r>
              <a:rPr lang="en-US" altLang="zh-TW" sz="1400" dirty="0" smtClean="0">
                <a:solidFill>
                  <a:schemeClr val="tx1"/>
                </a:solidFill>
              </a:rPr>
              <a:t>/</a:t>
            </a:r>
            <a:r>
              <a:rPr lang="en-US" altLang="zh-TW" sz="1400" dirty="0" err="1" smtClean="0">
                <a:solidFill>
                  <a:schemeClr val="tx1"/>
                </a:solidFill>
              </a:rPr>
              <a:t>etc</a:t>
            </a:r>
            <a:r>
              <a:rPr lang="en-US" altLang="zh-TW" sz="1400" dirty="0" smtClean="0">
                <a:solidFill>
                  <a:schemeClr val="tx1"/>
                </a:solidFill>
              </a:rPr>
              <a:t>/</a:t>
            </a:r>
            <a:r>
              <a:rPr lang="en-US" altLang="zh-TW" sz="1400" dirty="0" err="1" smtClean="0">
                <a:solidFill>
                  <a:schemeClr val="tx1"/>
                </a:solidFill>
              </a:rPr>
              <a:t>ssh</a:t>
            </a:r>
            <a:r>
              <a:rPr lang="en-US" altLang="zh-TW" sz="1400" dirty="0" smtClean="0">
                <a:solidFill>
                  <a:schemeClr val="tx1"/>
                </a:solidFill>
              </a:rPr>
              <a:t>/</a:t>
            </a:r>
            <a:r>
              <a:rPr lang="en-US" altLang="zh-TW" sz="1400" dirty="0" err="1" smtClean="0">
                <a:solidFill>
                  <a:schemeClr val="tx1"/>
                </a:solidFill>
              </a:rPr>
              <a:t>sshd_config</a:t>
            </a:r>
            <a:r>
              <a:rPr lang="en-US" altLang="zh-TW" sz="1400" dirty="0" smtClean="0">
                <a:solidFill>
                  <a:schemeClr val="tx1"/>
                </a:solidFill>
              </a:rPr>
              <a:t>				</a:t>
            </a:r>
            <a:r>
              <a:rPr lang="en-US" altLang="zh-TW" sz="1400" dirty="0" err="1" smtClean="0">
                <a:solidFill>
                  <a:schemeClr val="tx1"/>
                </a:solidFill>
              </a:rPr>
              <a:t>ChallengeResponseAuthentication</a:t>
            </a:r>
            <a:r>
              <a:rPr lang="en-US" altLang="zh-TW" sz="1400" dirty="0" smtClean="0">
                <a:solidFill>
                  <a:schemeClr val="tx1"/>
                </a:solidFill>
              </a:rPr>
              <a:t>   yes</a:t>
            </a:r>
            <a:endParaRPr lang="en-US" altLang="zh-TW" sz="1400" dirty="0">
              <a:solidFill>
                <a:schemeClr val="tx1"/>
              </a:solidFill>
            </a:endParaRPr>
          </a:p>
        </p:txBody>
      </p:sp>
      <p:sp>
        <p:nvSpPr>
          <p:cNvPr id="5" name="投影片編號版面配置區 4"/>
          <p:cNvSpPr>
            <a:spLocks noGrp="1"/>
          </p:cNvSpPr>
          <p:nvPr>
            <p:ph type="sldNum" sz="quarter" idx="12"/>
          </p:nvPr>
        </p:nvSpPr>
        <p:spPr>
          <a:xfrm>
            <a:off x="2339752" y="238832"/>
            <a:ext cx="512504" cy="273844"/>
          </a:xfrm>
        </p:spPr>
        <p:txBody>
          <a:bodyPr/>
          <a:lstStyle/>
          <a:p>
            <a:pPr algn="l"/>
            <a:fld id="{D57F1E4F-1CFF-5643-939E-217C01CDF565}" type="slidenum">
              <a:rPr lang="en-US" smtClean="0">
                <a:solidFill>
                  <a:schemeClr val="tx1"/>
                </a:solidFill>
              </a:rPr>
              <a:pPr algn="l"/>
              <a:t>97</a:t>
            </a:fld>
            <a:endParaRPr lang="en-US" dirty="0">
              <a:solidFill>
                <a:schemeClr val="tx1"/>
              </a:solidFill>
            </a:endParaRPr>
          </a:p>
        </p:txBody>
      </p:sp>
    </p:spTree>
    <p:extLst>
      <p:ext uri="{BB962C8B-B14F-4D97-AF65-F5344CB8AC3E}">
        <p14:creationId xmlns:p14="http://schemas.microsoft.com/office/powerpoint/2010/main" val="9683103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2314" y="2246053"/>
            <a:ext cx="4693370" cy="3754697"/>
          </a:xfrm>
          <a:prstGeom prst="rect">
            <a:avLst/>
          </a:prstGeom>
        </p:spPr>
      </p:pic>
      <p:sp>
        <p:nvSpPr>
          <p:cNvPr id="6" name="標題 2"/>
          <p:cNvSpPr txBox="1">
            <a:spLocks/>
          </p:cNvSpPr>
          <p:nvPr/>
        </p:nvSpPr>
        <p:spPr>
          <a:xfrm>
            <a:off x="342900" y="620688"/>
            <a:ext cx="8043863" cy="85725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sz="3000" b="1" dirty="0" err="1">
                <a:solidFill>
                  <a:schemeClr val="tx1"/>
                </a:solidFill>
                <a:latin typeface="Arial" pitchFamily="34" charset="0"/>
                <a:ea typeface="標楷體" pitchFamily="65" charset="-120"/>
                <a:cs typeface="Arial" pitchFamily="34" charset="0"/>
              </a:rPr>
              <a:t>oCKS</a:t>
            </a:r>
            <a:r>
              <a:rPr lang="en-US" altLang="zh-TW" sz="3000" b="1" dirty="0">
                <a:solidFill>
                  <a:schemeClr val="tx1"/>
                </a:solidFill>
                <a:latin typeface="Arial" pitchFamily="34" charset="0"/>
                <a:ea typeface="標楷體" pitchFamily="65" charset="-120"/>
                <a:cs typeface="Arial" pitchFamily="34" charset="0"/>
              </a:rPr>
              <a:t>-Pro Integration Example</a:t>
            </a:r>
            <a:r>
              <a:rPr lang="en-US" altLang="zh-TW" sz="3000" b="1" dirty="0" smtClean="0">
                <a:solidFill>
                  <a:schemeClr val="tx1"/>
                </a:solidFill>
                <a:latin typeface="Arial" pitchFamily="34" charset="0"/>
                <a:ea typeface="標楷體" pitchFamily="65" charset="-120"/>
                <a:cs typeface="Arial" pitchFamily="34" charset="0"/>
              </a:rPr>
              <a:t>:</a:t>
            </a:r>
          </a:p>
          <a:p>
            <a:endParaRPr lang="en-US" altLang="zh-TW" sz="3000" b="1" dirty="0">
              <a:solidFill>
                <a:schemeClr val="tx1"/>
              </a:solidFill>
              <a:latin typeface="Arial" pitchFamily="34" charset="0"/>
              <a:ea typeface="標楷體" pitchFamily="65" charset="-120"/>
              <a:cs typeface="Arial" pitchFamily="34" charset="0"/>
            </a:endParaRPr>
          </a:p>
          <a:p>
            <a:r>
              <a:rPr lang="en-US" altLang="zh-TW" sz="3000" b="1" dirty="0">
                <a:solidFill>
                  <a:schemeClr val="tx1"/>
                </a:solidFill>
                <a:latin typeface="Arial" pitchFamily="34" charset="0"/>
                <a:ea typeface="標楷體" pitchFamily="65" charset="-120"/>
                <a:cs typeface="Arial" pitchFamily="34" charset="0"/>
              </a:rPr>
              <a:t>2 Factors Remote Control </a:t>
            </a:r>
          </a:p>
          <a:p>
            <a:endParaRPr lang="en-US" altLang="zh-TW" sz="3000" b="1" dirty="0">
              <a:solidFill>
                <a:schemeClr val="tx1"/>
              </a:solidFill>
              <a:latin typeface="Arial" pitchFamily="34" charset="0"/>
              <a:ea typeface="標楷體" pitchFamily="65" charset="-120"/>
              <a:cs typeface="Arial" pitchFamily="34" charset="0"/>
            </a:endParaRPr>
          </a:p>
          <a:p>
            <a:r>
              <a:rPr lang="en-US" altLang="zh-TW" sz="3000" b="1" dirty="0" err="1">
                <a:solidFill>
                  <a:schemeClr val="tx1"/>
                </a:solidFill>
                <a:latin typeface="Arial" pitchFamily="34" charset="0"/>
                <a:ea typeface="標楷體" pitchFamily="65" charset="-120"/>
                <a:cs typeface="Arial" pitchFamily="34" charset="0"/>
              </a:rPr>
              <a:t>UltraVNC</a:t>
            </a:r>
            <a:endParaRPr lang="zh-TW" altLang="en-US" sz="3000" b="1" dirty="0">
              <a:solidFill>
                <a:schemeClr val="tx1"/>
              </a:solidFill>
              <a:latin typeface="標楷體" pitchFamily="65" charset="-120"/>
              <a:ea typeface="標楷體" pitchFamily="65"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068" y="3890962"/>
            <a:ext cx="1968446" cy="2109788"/>
          </a:xfrm>
          <a:prstGeom prst="rect">
            <a:avLst/>
          </a:prstGeom>
        </p:spPr>
      </p:pic>
      <p:sp>
        <p:nvSpPr>
          <p:cNvPr id="5" name="矩形 4"/>
          <p:cNvSpPr/>
          <p:nvPr/>
        </p:nvSpPr>
        <p:spPr>
          <a:xfrm>
            <a:off x="342900" y="3330435"/>
            <a:ext cx="2912464" cy="415498"/>
          </a:xfrm>
          <a:prstGeom prst="rect">
            <a:avLst/>
          </a:prstGeom>
        </p:spPr>
        <p:txBody>
          <a:bodyPr wrap="none">
            <a:spAutoFit/>
          </a:bodyPr>
          <a:lstStyle/>
          <a:p>
            <a:r>
              <a:rPr lang="en-US" altLang="zh-TW" sz="2100" dirty="0">
                <a:latin typeface="Arial" pitchFamily="34" charset="0"/>
                <a:ea typeface="標楷體" pitchFamily="65" charset="-120"/>
                <a:cs typeface="Arial" pitchFamily="34" charset="0"/>
              </a:rPr>
              <a:t>Open Source Available</a:t>
            </a:r>
          </a:p>
        </p:txBody>
      </p:sp>
    </p:spTree>
    <p:extLst>
      <p:ext uri="{BB962C8B-B14F-4D97-AF65-F5344CB8AC3E}">
        <p14:creationId xmlns:p14="http://schemas.microsoft.com/office/powerpoint/2010/main" val="330968520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0325" y="1716645"/>
            <a:ext cx="2733675" cy="3407805"/>
          </a:xfrm>
          <a:prstGeom prst="rect">
            <a:avLst/>
          </a:prstGeom>
        </p:spPr>
      </p:pic>
      <p:sp>
        <p:nvSpPr>
          <p:cNvPr id="5" name="投影片編號版面配置區 4"/>
          <p:cNvSpPr>
            <a:spLocks noGrp="1"/>
          </p:cNvSpPr>
          <p:nvPr>
            <p:ph type="sldNum" sz="quarter" idx="12"/>
          </p:nvPr>
        </p:nvSpPr>
        <p:spPr/>
        <p:txBody>
          <a:bodyPr/>
          <a:lstStyle/>
          <a:p>
            <a:fld id="{D57F1E4F-1CFF-5643-939E-217C01CDF565}" type="slidenum">
              <a:rPr lang="en-US" smtClean="0"/>
              <a:pPr/>
              <a:t>99</a:t>
            </a:fld>
            <a:endParaRPr lang="en-US" dirty="0"/>
          </a:p>
        </p:txBody>
      </p:sp>
      <p:sp>
        <p:nvSpPr>
          <p:cNvPr id="3" name="內容版面配置區 2"/>
          <p:cNvSpPr>
            <a:spLocks noGrp="1"/>
          </p:cNvSpPr>
          <p:nvPr>
            <p:ph idx="4294967295"/>
          </p:nvPr>
        </p:nvSpPr>
        <p:spPr>
          <a:xfrm>
            <a:off x="467544" y="1366614"/>
            <a:ext cx="8364537" cy="4438650"/>
          </a:xfrm>
        </p:spPr>
        <p:txBody>
          <a:bodyPr>
            <a:noAutofit/>
          </a:bodyPr>
          <a:lstStyle/>
          <a:p>
            <a:pPr>
              <a:buFont typeface="Wingdings" panose="05000000000000000000" pitchFamily="2" charset="2"/>
              <a:buChar char="ü"/>
            </a:pPr>
            <a:r>
              <a:rPr lang="en-US" altLang="zh-TW" sz="1600" dirty="0" smtClean="0">
                <a:solidFill>
                  <a:schemeClr val="tx1"/>
                </a:solidFill>
                <a:effectLst/>
                <a:latin typeface="+mn-ea"/>
              </a:rPr>
              <a:t>1</a:t>
            </a:r>
            <a:r>
              <a:rPr lang="en-US" altLang="zh-TW" sz="1600" baseline="30000" dirty="0" smtClean="0">
                <a:solidFill>
                  <a:schemeClr val="tx1"/>
                </a:solidFill>
                <a:effectLst/>
                <a:latin typeface="+mn-ea"/>
              </a:rPr>
              <a:t>st</a:t>
            </a:r>
            <a:r>
              <a:rPr lang="en-US" altLang="zh-TW" sz="1600" dirty="0" smtClean="0">
                <a:solidFill>
                  <a:schemeClr val="tx1"/>
                </a:solidFill>
                <a:effectLst/>
                <a:latin typeface="+mn-ea"/>
              </a:rPr>
              <a:t> factor </a:t>
            </a:r>
            <a:r>
              <a:rPr lang="en-US" altLang="zh-TW" sz="1600" dirty="0">
                <a:solidFill>
                  <a:schemeClr val="tx1"/>
                </a:solidFill>
                <a:effectLst/>
                <a:latin typeface="+mn-ea"/>
              </a:rPr>
              <a:t>security </a:t>
            </a:r>
            <a:r>
              <a:rPr lang="en-US" altLang="zh-TW" sz="1600" dirty="0" smtClean="0">
                <a:solidFill>
                  <a:schemeClr val="tx1"/>
                </a:solidFill>
                <a:effectLst/>
                <a:latin typeface="+mn-ea"/>
              </a:rPr>
              <a:t>(VNC viewer)</a:t>
            </a:r>
          </a:p>
          <a:p>
            <a:pPr lvl="1">
              <a:buFont typeface="Wingdings" panose="05000000000000000000" pitchFamily="2" charset="2"/>
              <a:buChar char="ü"/>
            </a:pPr>
            <a:r>
              <a:rPr lang="en-US" altLang="zh-TW" sz="1400" dirty="0" smtClean="0">
                <a:solidFill>
                  <a:schemeClr val="tx1"/>
                </a:solidFill>
                <a:effectLst/>
                <a:latin typeface="+mn-ea"/>
              </a:rPr>
              <a:t>#</a:t>
            </a:r>
            <a:r>
              <a:rPr lang="en-US" altLang="zh-TW" sz="1400" dirty="0">
                <a:solidFill>
                  <a:schemeClr val="tx1"/>
                </a:solidFill>
                <a:effectLst/>
                <a:latin typeface="+mn-ea"/>
              </a:rPr>
              <a:t>include "</a:t>
            </a:r>
            <a:r>
              <a:rPr lang="en-US" altLang="zh-TW" sz="1400" dirty="0" err="1">
                <a:solidFill>
                  <a:schemeClr val="tx1"/>
                </a:solidFill>
                <a:effectLst/>
                <a:latin typeface="+mn-ea"/>
              </a:rPr>
              <a:t>cks_api.h</a:t>
            </a:r>
            <a:r>
              <a:rPr lang="en-US" altLang="zh-TW" sz="1400" dirty="0">
                <a:solidFill>
                  <a:schemeClr val="tx1"/>
                </a:solidFill>
                <a:effectLst/>
                <a:latin typeface="+mn-ea"/>
              </a:rPr>
              <a:t>"		// CKS_API Definition </a:t>
            </a:r>
            <a:r>
              <a:rPr lang="en-US" altLang="zh-TW" sz="1400" dirty="0" smtClean="0">
                <a:solidFill>
                  <a:schemeClr val="tx1"/>
                </a:solidFill>
                <a:effectLst/>
                <a:latin typeface="+mn-ea"/>
              </a:rPr>
              <a:t>Header</a:t>
            </a:r>
          </a:p>
          <a:p>
            <a:pPr lvl="1">
              <a:buFont typeface="Wingdings" panose="05000000000000000000" pitchFamily="2" charset="2"/>
              <a:buChar char="ü"/>
            </a:pPr>
            <a:r>
              <a:rPr lang="en-US" altLang="zh-TW" sz="1400" dirty="0" smtClean="0">
                <a:solidFill>
                  <a:schemeClr val="tx1"/>
                </a:solidFill>
                <a:effectLst/>
                <a:latin typeface="+mn-ea"/>
              </a:rPr>
              <a:t>vncviewer.cpp: </a:t>
            </a:r>
            <a:r>
              <a:rPr lang="en-US" altLang="zh-TW" sz="1400" dirty="0" err="1" smtClean="0">
                <a:solidFill>
                  <a:schemeClr val="tx1"/>
                </a:solidFill>
                <a:effectLst/>
                <a:latin typeface="+mn-ea"/>
              </a:rPr>
              <a:t>WinMain</a:t>
            </a:r>
            <a:r>
              <a:rPr lang="en-US" altLang="zh-TW" sz="1400" dirty="0" smtClean="0">
                <a:solidFill>
                  <a:schemeClr val="tx1"/>
                </a:solidFill>
                <a:effectLst/>
                <a:latin typeface="+mn-ea"/>
              </a:rPr>
              <a:t>(): add </a:t>
            </a:r>
            <a:r>
              <a:rPr lang="en-US" altLang="zh-TW" sz="1400" dirty="0" err="1" smtClean="0">
                <a:solidFill>
                  <a:schemeClr val="tx1"/>
                </a:solidFill>
                <a:effectLst/>
                <a:latin typeface="+mn-ea"/>
              </a:rPr>
              <a:t>cks_api_init</a:t>
            </a:r>
            <a:r>
              <a:rPr lang="en-US" altLang="zh-TW" sz="1400" dirty="0">
                <a:solidFill>
                  <a:schemeClr val="tx1"/>
                </a:solidFill>
                <a:effectLst/>
                <a:latin typeface="+mn-ea"/>
              </a:rPr>
              <a:t>(), </a:t>
            </a:r>
            <a:r>
              <a:rPr lang="en-US" altLang="zh-TW" sz="1400" dirty="0" err="1" smtClean="0">
                <a:solidFill>
                  <a:schemeClr val="tx1"/>
                </a:solidFill>
                <a:effectLst/>
                <a:latin typeface="+mn-ea"/>
              </a:rPr>
              <a:t>cks_api_uninit</a:t>
            </a:r>
            <a:r>
              <a:rPr lang="en-US" altLang="zh-TW" sz="1400" dirty="0" smtClean="0">
                <a:solidFill>
                  <a:schemeClr val="tx1"/>
                </a:solidFill>
                <a:effectLst/>
                <a:latin typeface="+mn-ea"/>
              </a:rPr>
              <a:t>()</a:t>
            </a:r>
          </a:p>
          <a:p>
            <a:pPr lvl="1">
              <a:buFont typeface="Wingdings" panose="05000000000000000000" pitchFamily="2" charset="2"/>
              <a:buChar char="ü"/>
            </a:pPr>
            <a:r>
              <a:rPr lang="en-US" altLang="zh-TW" sz="1400" dirty="0" smtClean="0">
                <a:solidFill>
                  <a:schemeClr val="tx1"/>
                </a:solidFill>
                <a:effectLst/>
                <a:latin typeface="+mn-ea"/>
              </a:rPr>
              <a:t>AuthDialog.cpp: add </a:t>
            </a:r>
            <a:r>
              <a:rPr lang="en-US" altLang="zh-TW" sz="1400" dirty="0">
                <a:solidFill>
                  <a:schemeClr val="tx1"/>
                </a:solidFill>
                <a:effectLst/>
                <a:latin typeface="+mn-ea"/>
              </a:rPr>
              <a:t>PassEditProc1()	// </a:t>
            </a:r>
            <a:r>
              <a:rPr lang="en-US" altLang="zh-TW" sz="1400" dirty="0" err="1">
                <a:solidFill>
                  <a:schemeClr val="tx1"/>
                </a:solidFill>
                <a:effectLst/>
                <a:latin typeface="+mn-ea"/>
              </a:rPr>
              <a:t>SubClass</a:t>
            </a:r>
            <a:r>
              <a:rPr lang="en-US" altLang="zh-TW" sz="1400" dirty="0">
                <a:solidFill>
                  <a:schemeClr val="tx1"/>
                </a:solidFill>
                <a:effectLst/>
                <a:latin typeface="+mn-ea"/>
              </a:rPr>
              <a:t> for password </a:t>
            </a:r>
            <a:r>
              <a:rPr lang="en-US" altLang="zh-TW" sz="1400" dirty="0" err="1">
                <a:solidFill>
                  <a:schemeClr val="tx1"/>
                </a:solidFill>
                <a:effectLst/>
                <a:latin typeface="+mn-ea"/>
              </a:rPr>
              <a:t>inpput</a:t>
            </a:r>
            <a:r>
              <a:rPr lang="en-US" altLang="zh-TW" sz="1400" dirty="0">
                <a:solidFill>
                  <a:schemeClr val="tx1"/>
                </a:solidFill>
                <a:effectLst/>
                <a:latin typeface="+mn-ea"/>
              </a:rPr>
              <a:t> dialog</a:t>
            </a:r>
          </a:p>
          <a:p>
            <a:pPr marL="557213" lvl="2" indent="-257175">
              <a:buFont typeface="Wingdings" panose="05000000000000000000" pitchFamily="2" charset="2"/>
              <a:buChar char="ü"/>
            </a:pPr>
            <a:r>
              <a:rPr lang="en-US" altLang="zh-TW" sz="900" dirty="0" err="1">
                <a:solidFill>
                  <a:schemeClr val="tx1"/>
                </a:solidFill>
                <a:effectLst/>
                <a:latin typeface="+mn-ea"/>
              </a:rPr>
              <a:t>AuthDialog</a:t>
            </a:r>
            <a:r>
              <a:rPr lang="en-US" altLang="zh-TW" sz="900" dirty="0">
                <a:solidFill>
                  <a:schemeClr val="tx1"/>
                </a:solidFill>
                <a:effectLst/>
                <a:latin typeface="+mn-ea"/>
              </a:rPr>
              <a:t>::DlgProc1()	// original password </a:t>
            </a:r>
            <a:r>
              <a:rPr lang="en-US" altLang="zh-TW" sz="900" dirty="0" err="1">
                <a:solidFill>
                  <a:schemeClr val="tx1"/>
                </a:solidFill>
                <a:effectLst/>
                <a:latin typeface="+mn-ea"/>
              </a:rPr>
              <a:t>inpput</a:t>
            </a:r>
            <a:r>
              <a:rPr lang="en-US" altLang="zh-TW" sz="900" dirty="0">
                <a:solidFill>
                  <a:schemeClr val="tx1"/>
                </a:solidFill>
                <a:effectLst/>
                <a:latin typeface="+mn-ea"/>
              </a:rPr>
              <a:t> dialog</a:t>
            </a:r>
          </a:p>
          <a:p>
            <a:pPr marL="900113" lvl="3" indent="-257175">
              <a:buFont typeface="Wingdings" panose="05000000000000000000" pitchFamily="2" charset="2"/>
              <a:buChar char="ü"/>
            </a:pPr>
            <a:r>
              <a:rPr lang="en-US" altLang="zh-TW" sz="1100" dirty="0" smtClean="0">
                <a:solidFill>
                  <a:schemeClr val="tx1"/>
                </a:solidFill>
                <a:effectLst/>
                <a:latin typeface="+mn-ea"/>
              </a:rPr>
              <a:t>WM_INITDIALOG: </a:t>
            </a:r>
            <a:r>
              <a:rPr lang="en-US" altLang="zh-TW" sz="1100" dirty="0" err="1" smtClean="0">
                <a:solidFill>
                  <a:schemeClr val="tx1"/>
                </a:solidFill>
                <a:effectLst/>
                <a:latin typeface="+mn-ea"/>
              </a:rPr>
              <a:t>SetWindowSubclass</a:t>
            </a:r>
            <a:r>
              <a:rPr lang="en-US" altLang="zh-TW" sz="1100" dirty="0" smtClean="0">
                <a:solidFill>
                  <a:schemeClr val="tx1"/>
                </a:solidFill>
                <a:effectLst/>
                <a:latin typeface="+mn-ea"/>
              </a:rPr>
              <a:t>(</a:t>
            </a:r>
            <a:r>
              <a:rPr lang="en-US" altLang="zh-TW" sz="1100" dirty="0" err="1" smtClean="0">
                <a:solidFill>
                  <a:schemeClr val="tx1"/>
                </a:solidFill>
                <a:effectLst/>
                <a:latin typeface="+mn-ea"/>
              </a:rPr>
              <a:t>GetDlgItem</a:t>
            </a:r>
            <a:r>
              <a:rPr lang="en-US" altLang="zh-TW" sz="1100" dirty="0" smtClean="0">
                <a:solidFill>
                  <a:schemeClr val="tx1"/>
                </a:solidFill>
                <a:effectLst/>
                <a:latin typeface="+mn-ea"/>
              </a:rPr>
              <a:t>(</a:t>
            </a:r>
            <a:r>
              <a:rPr lang="en-US" altLang="zh-TW" sz="1100" dirty="0" err="1" smtClean="0">
                <a:solidFill>
                  <a:schemeClr val="tx1"/>
                </a:solidFill>
                <a:effectLst/>
                <a:latin typeface="+mn-ea"/>
              </a:rPr>
              <a:t>hwnd</a:t>
            </a:r>
            <a:r>
              <a:rPr lang="en-US" altLang="zh-TW" sz="1100" dirty="0">
                <a:solidFill>
                  <a:schemeClr val="tx1"/>
                </a:solidFill>
                <a:effectLst/>
                <a:latin typeface="+mn-ea"/>
              </a:rPr>
              <a:t>, IDC_PASSWD_EDIT), PassEditProc1, 0, 0</a:t>
            </a:r>
            <a:r>
              <a:rPr lang="en-US" altLang="zh-TW" sz="1100" dirty="0" smtClean="0">
                <a:solidFill>
                  <a:schemeClr val="tx1"/>
                </a:solidFill>
                <a:effectLst/>
                <a:latin typeface="+mn-ea"/>
              </a:rPr>
              <a:t>);</a:t>
            </a:r>
          </a:p>
          <a:p>
            <a:pPr marL="900113" lvl="3" indent="-257175">
              <a:buFont typeface="Wingdings" panose="05000000000000000000" pitchFamily="2" charset="2"/>
              <a:buChar char="ü"/>
            </a:pPr>
            <a:r>
              <a:rPr lang="en-US" altLang="zh-TW" sz="1100" dirty="0">
                <a:solidFill>
                  <a:schemeClr val="tx1"/>
                </a:solidFill>
                <a:effectLst/>
                <a:latin typeface="+mn-ea"/>
              </a:rPr>
              <a:t>WM_COMMAND / IDOK: </a:t>
            </a:r>
            <a:r>
              <a:rPr lang="en-US" altLang="zh-TW" sz="1100" dirty="0" smtClean="0">
                <a:solidFill>
                  <a:schemeClr val="tx1"/>
                </a:solidFill>
                <a:effectLst/>
                <a:latin typeface="+mn-ea"/>
              </a:rPr>
              <a:t>get decode password string</a:t>
            </a:r>
          </a:p>
          <a:p>
            <a:pPr marL="857250" lvl="3">
              <a:buFont typeface="Wingdings" panose="05000000000000000000" pitchFamily="2" charset="2"/>
              <a:buChar char="ü"/>
            </a:pPr>
            <a:r>
              <a:rPr lang="en-US" altLang="zh-TW" sz="1100" dirty="0">
                <a:solidFill>
                  <a:schemeClr val="tx1"/>
                </a:solidFill>
                <a:effectLst/>
                <a:latin typeface="+mn-ea"/>
              </a:rPr>
              <a:t>WM_DESTROY: </a:t>
            </a:r>
            <a:r>
              <a:rPr lang="en-US" altLang="zh-TW" sz="1100" dirty="0" err="1">
                <a:solidFill>
                  <a:schemeClr val="tx1"/>
                </a:solidFill>
                <a:effectLst/>
                <a:latin typeface="+mn-ea"/>
              </a:rPr>
              <a:t>RemoveWindowSubclass</a:t>
            </a:r>
            <a:r>
              <a:rPr lang="en-US" altLang="zh-TW" sz="1100" dirty="0">
                <a:solidFill>
                  <a:schemeClr val="tx1"/>
                </a:solidFill>
                <a:effectLst/>
                <a:latin typeface="+mn-ea"/>
              </a:rPr>
              <a:t>(</a:t>
            </a:r>
            <a:r>
              <a:rPr lang="en-US" altLang="zh-TW" sz="1100" dirty="0" err="1">
                <a:solidFill>
                  <a:schemeClr val="tx1"/>
                </a:solidFill>
                <a:effectLst/>
                <a:latin typeface="+mn-ea"/>
              </a:rPr>
              <a:t>GetDlgItem</a:t>
            </a:r>
            <a:r>
              <a:rPr lang="en-US" altLang="zh-TW" sz="1100" dirty="0">
                <a:solidFill>
                  <a:schemeClr val="tx1"/>
                </a:solidFill>
                <a:effectLst/>
                <a:latin typeface="+mn-ea"/>
              </a:rPr>
              <a:t>(</a:t>
            </a:r>
            <a:r>
              <a:rPr lang="en-US" altLang="zh-TW" sz="1100" dirty="0" err="1">
                <a:solidFill>
                  <a:schemeClr val="tx1"/>
                </a:solidFill>
                <a:effectLst/>
                <a:latin typeface="+mn-ea"/>
              </a:rPr>
              <a:t>hwnd</a:t>
            </a:r>
            <a:r>
              <a:rPr lang="en-US" altLang="zh-TW" sz="1100" dirty="0">
                <a:solidFill>
                  <a:schemeClr val="tx1"/>
                </a:solidFill>
                <a:effectLst/>
                <a:latin typeface="+mn-ea"/>
              </a:rPr>
              <a:t>, IDC_PASSWD_EDIT), PassEditProc1, 0);</a:t>
            </a:r>
            <a:endParaRPr lang="en-US" altLang="zh-TW" sz="1100" dirty="0" smtClean="0">
              <a:solidFill>
                <a:schemeClr val="tx1"/>
              </a:solidFill>
              <a:effectLst/>
              <a:latin typeface="+mn-ea"/>
            </a:endParaRPr>
          </a:p>
          <a:p>
            <a:pPr marL="214313" lvl="1">
              <a:buFont typeface="Wingdings" panose="05000000000000000000" pitchFamily="2" charset="2"/>
              <a:buChar char="ü"/>
            </a:pPr>
            <a:r>
              <a:rPr lang="en-US" altLang="zh-TW" sz="1400" dirty="0" smtClean="0">
                <a:solidFill>
                  <a:schemeClr val="tx1"/>
                </a:solidFill>
                <a:effectLst/>
                <a:latin typeface="+mn-ea"/>
              </a:rPr>
              <a:t>2</a:t>
            </a:r>
            <a:r>
              <a:rPr lang="en-US" altLang="zh-TW" sz="1400" baseline="30000" dirty="0" smtClean="0">
                <a:solidFill>
                  <a:schemeClr val="tx1"/>
                </a:solidFill>
                <a:effectLst/>
                <a:latin typeface="+mn-ea"/>
              </a:rPr>
              <a:t>nd</a:t>
            </a:r>
            <a:r>
              <a:rPr lang="en-US" altLang="zh-TW" sz="1400" dirty="0" smtClean="0">
                <a:solidFill>
                  <a:schemeClr val="tx1"/>
                </a:solidFill>
                <a:effectLst/>
                <a:latin typeface="+mn-ea"/>
              </a:rPr>
              <a:t> factor </a:t>
            </a:r>
            <a:r>
              <a:rPr lang="en-US" altLang="zh-TW" sz="1400" dirty="0" err="1" smtClean="0">
                <a:solidFill>
                  <a:schemeClr val="tx1"/>
                </a:solidFill>
                <a:effectLst/>
                <a:latin typeface="+mn-ea"/>
              </a:rPr>
              <a:t>oCKS_UID</a:t>
            </a:r>
            <a:r>
              <a:rPr lang="en-US" altLang="zh-TW" sz="1400" dirty="0" smtClean="0">
                <a:solidFill>
                  <a:schemeClr val="tx1"/>
                </a:solidFill>
                <a:effectLst/>
                <a:latin typeface="+mn-ea"/>
              </a:rPr>
              <a:t> authentication with VNC Server</a:t>
            </a:r>
            <a:endParaRPr lang="en-US" altLang="zh-TW" sz="1400" dirty="0">
              <a:solidFill>
                <a:schemeClr val="tx1"/>
              </a:solidFill>
              <a:effectLst/>
              <a:latin typeface="+mn-ea"/>
            </a:endParaRPr>
          </a:p>
          <a:p>
            <a:pPr lvl="1">
              <a:buFont typeface="Wingdings" panose="05000000000000000000" pitchFamily="2" charset="2"/>
              <a:buChar char="ü"/>
            </a:pPr>
            <a:r>
              <a:rPr lang="en-US" altLang="zh-TW" sz="1400" dirty="0" smtClean="0">
                <a:solidFill>
                  <a:schemeClr val="tx1"/>
                </a:solidFill>
                <a:effectLst/>
                <a:latin typeface="+mn-ea"/>
              </a:rPr>
              <a:t>Client: ClientConnection.cpp </a:t>
            </a:r>
          </a:p>
          <a:p>
            <a:pPr lvl="2">
              <a:buFont typeface="Wingdings" panose="05000000000000000000" pitchFamily="2" charset="2"/>
              <a:buChar char="ü"/>
            </a:pPr>
            <a:r>
              <a:rPr lang="en-US" altLang="zh-TW" sz="1200" dirty="0">
                <a:solidFill>
                  <a:schemeClr val="tx1"/>
                </a:solidFill>
                <a:effectLst/>
                <a:latin typeface="+mn-ea"/>
              </a:rPr>
              <a:t>#include "</a:t>
            </a:r>
            <a:r>
              <a:rPr lang="en-US" altLang="zh-TW" sz="1200" dirty="0" err="1">
                <a:solidFill>
                  <a:schemeClr val="tx1"/>
                </a:solidFill>
                <a:effectLst/>
                <a:latin typeface="+mn-ea"/>
              </a:rPr>
              <a:t>cks_api.h</a:t>
            </a:r>
            <a:r>
              <a:rPr lang="en-US" altLang="zh-TW" sz="1200" dirty="0">
                <a:solidFill>
                  <a:schemeClr val="tx1"/>
                </a:solidFill>
                <a:effectLst/>
                <a:latin typeface="+mn-ea"/>
              </a:rPr>
              <a:t>"		// CKS_API Definition </a:t>
            </a:r>
            <a:r>
              <a:rPr lang="en-US" altLang="zh-TW" sz="1200" dirty="0" smtClean="0">
                <a:solidFill>
                  <a:schemeClr val="tx1"/>
                </a:solidFill>
                <a:effectLst/>
                <a:latin typeface="+mn-ea"/>
              </a:rPr>
              <a:t>Header</a:t>
            </a:r>
          </a:p>
          <a:p>
            <a:pPr lvl="2">
              <a:buFont typeface="Wingdings" panose="05000000000000000000" pitchFamily="2" charset="2"/>
              <a:buChar char="ü"/>
            </a:pPr>
            <a:r>
              <a:rPr lang="en-US" altLang="zh-TW" sz="1200" dirty="0" smtClean="0">
                <a:solidFill>
                  <a:schemeClr val="tx1"/>
                </a:solidFill>
                <a:effectLst/>
                <a:latin typeface="+mn-ea"/>
              </a:rPr>
              <a:t>get </a:t>
            </a:r>
            <a:r>
              <a:rPr lang="en-US" altLang="zh-TW" sz="1200" dirty="0" err="1">
                <a:solidFill>
                  <a:schemeClr val="tx1"/>
                </a:solidFill>
                <a:effectLst/>
                <a:latin typeface="+mn-ea"/>
              </a:rPr>
              <a:t>oCKS_UID</a:t>
            </a:r>
            <a:r>
              <a:rPr lang="en-US" altLang="zh-TW" sz="1200" dirty="0">
                <a:solidFill>
                  <a:schemeClr val="tx1"/>
                </a:solidFill>
                <a:effectLst/>
                <a:latin typeface="+mn-ea"/>
              </a:rPr>
              <a:t> in </a:t>
            </a:r>
            <a:r>
              <a:rPr lang="en-US" altLang="zh-TW" sz="1200" dirty="0" err="1" smtClean="0">
                <a:solidFill>
                  <a:schemeClr val="tx1"/>
                </a:solidFill>
                <a:effectLst/>
                <a:latin typeface="+mn-ea"/>
              </a:rPr>
              <a:t>cks_api_getuid_string</a:t>
            </a:r>
            <a:r>
              <a:rPr lang="en-US" altLang="zh-TW" sz="1200" dirty="0" smtClean="0">
                <a:solidFill>
                  <a:schemeClr val="tx1"/>
                </a:solidFill>
                <a:effectLst/>
                <a:latin typeface="+mn-ea"/>
              </a:rPr>
              <a:t> in </a:t>
            </a:r>
            <a:r>
              <a:rPr lang="en-US" altLang="zh-TW" sz="1200" dirty="0" err="1" smtClean="0">
                <a:solidFill>
                  <a:schemeClr val="tx1"/>
                </a:solidFill>
                <a:effectLst/>
                <a:latin typeface="+mn-ea"/>
              </a:rPr>
              <a:t>cks_api_enable</a:t>
            </a:r>
            <a:r>
              <a:rPr lang="en-US" altLang="zh-TW" sz="1200" dirty="0" smtClean="0">
                <a:solidFill>
                  <a:schemeClr val="tx1"/>
                </a:solidFill>
                <a:effectLst/>
                <a:latin typeface="+mn-ea"/>
              </a:rPr>
              <a:t>()</a:t>
            </a:r>
          </a:p>
          <a:p>
            <a:pPr lvl="2">
              <a:buFont typeface="Wingdings" panose="05000000000000000000" pitchFamily="2" charset="2"/>
              <a:buChar char="ü"/>
            </a:pPr>
            <a:r>
              <a:rPr lang="en-US" altLang="zh-TW" sz="1200" dirty="0" err="1" smtClean="0">
                <a:solidFill>
                  <a:schemeClr val="tx1"/>
                </a:solidFill>
                <a:effectLst/>
                <a:latin typeface="+mn-ea"/>
              </a:rPr>
              <a:t>WriteExact</a:t>
            </a:r>
            <a:r>
              <a:rPr lang="en-US" altLang="zh-TW" sz="1200" dirty="0">
                <a:solidFill>
                  <a:schemeClr val="tx1"/>
                </a:solidFill>
                <a:effectLst/>
                <a:latin typeface="+mn-ea"/>
              </a:rPr>
              <a:t>((char *) </a:t>
            </a:r>
            <a:r>
              <a:rPr lang="en-US" altLang="zh-TW" sz="1200" dirty="0" err="1">
                <a:solidFill>
                  <a:schemeClr val="tx1"/>
                </a:solidFill>
                <a:effectLst/>
                <a:latin typeface="+mn-ea"/>
              </a:rPr>
              <a:t>cks_api_getuid_string</a:t>
            </a:r>
            <a:r>
              <a:rPr lang="en-US" altLang="zh-TW" sz="1200" dirty="0">
                <a:solidFill>
                  <a:schemeClr val="tx1"/>
                </a:solidFill>
                <a:effectLst/>
                <a:latin typeface="+mn-ea"/>
              </a:rPr>
              <a:t>, 128);	// response to server with </a:t>
            </a:r>
            <a:r>
              <a:rPr lang="en-US" altLang="zh-TW" sz="1200" dirty="0" err="1">
                <a:solidFill>
                  <a:schemeClr val="tx1"/>
                </a:solidFill>
                <a:effectLst/>
                <a:latin typeface="+mn-ea"/>
              </a:rPr>
              <a:t>oCKS_UID</a:t>
            </a:r>
            <a:r>
              <a:rPr lang="en-US" altLang="zh-TW" sz="1200" dirty="0">
                <a:solidFill>
                  <a:schemeClr val="tx1"/>
                </a:solidFill>
                <a:effectLst/>
                <a:latin typeface="+mn-ea"/>
              </a:rPr>
              <a:t>, 128 bytes packet</a:t>
            </a:r>
          </a:p>
          <a:p>
            <a:pPr lvl="3">
              <a:buFont typeface="Wingdings" panose="05000000000000000000" pitchFamily="2" charset="2"/>
              <a:buChar char="ü"/>
            </a:pPr>
            <a:r>
              <a:rPr lang="en-US" altLang="zh-TW" sz="1100" dirty="0" err="1">
                <a:solidFill>
                  <a:schemeClr val="tx1"/>
                </a:solidFill>
                <a:effectLst/>
                <a:latin typeface="+mn-ea"/>
              </a:rPr>
              <a:t>AuthVnc</a:t>
            </a:r>
            <a:r>
              <a:rPr lang="en-US" altLang="zh-TW" sz="1100" dirty="0">
                <a:solidFill>
                  <a:schemeClr val="tx1"/>
                </a:solidFill>
                <a:effectLst/>
                <a:latin typeface="+mn-ea"/>
              </a:rPr>
              <a:t>(), </a:t>
            </a:r>
            <a:r>
              <a:rPr lang="en-US" altLang="zh-TW" sz="1100" dirty="0" err="1">
                <a:solidFill>
                  <a:schemeClr val="tx1"/>
                </a:solidFill>
                <a:effectLst/>
                <a:latin typeface="+mn-ea"/>
              </a:rPr>
              <a:t>AuthSecureVNCPlugin</a:t>
            </a:r>
            <a:r>
              <a:rPr lang="en-US" altLang="zh-TW" sz="1100" dirty="0" smtClean="0">
                <a:solidFill>
                  <a:schemeClr val="tx1"/>
                </a:solidFill>
                <a:effectLst/>
                <a:latin typeface="+mn-ea"/>
              </a:rPr>
              <a:t>()</a:t>
            </a:r>
          </a:p>
          <a:p>
            <a:pPr lvl="1">
              <a:buFont typeface="Wingdings" panose="05000000000000000000" pitchFamily="2" charset="2"/>
              <a:buChar char="ü"/>
            </a:pPr>
            <a:r>
              <a:rPr lang="en-US" altLang="zh-TW" sz="1400" dirty="0">
                <a:solidFill>
                  <a:schemeClr val="tx1"/>
                </a:solidFill>
                <a:effectLst/>
                <a:latin typeface="+mn-ea"/>
              </a:rPr>
              <a:t>Server: </a:t>
            </a:r>
            <a:r>
              <a:rPr lang="en-US" altLang="zh-TW" sz="1400" dirty="0" smtClean="0">
                <a:solidFill>
                  <a:schemeClr val="tx1"/>
                </a:solidFill>
                <a:effectLst/>
                <a:latin typeface="+mn-ea"/>
              </a:rPr>
              <a:t>vncclient.cpp</a:t>
            </a:r>
          </a:p>
          <a:p>
            <a:pPr lvl="2">
              <a:buFont typeface="Wingdings" panose="05000000000000000000" pitchFamily="2" charset="2"/>
              <a:buChar char="ü"/>
            </a:pPr>
            <a:r>
              <a:rPr lang="en-US" altLang="zh-TW" sz="1200" dirty="0" err="1">
                <a:solidFill>
                  <a:schemeClr val="tx1"/>
                </a:solidFill>
                <a:effectLst/>
                <a:latin typeface="+mn-ea"/>
              </a:rPr>
              <a:t>oCKS_UID_check</a:t>
            </a:r>
            <a:r>
              <a:rPr lang="en-US" altLang="zh-TW" sz="1200" dirty="0">
                <a:solidFill>
                  <a:schemeClr val="tx1"/>
                </a:solidFill>
                <a:effectLst/>
                <a:latin typeface="+mn-ea"/>
              </a:rPr>
              <a:t>() in </a:t>
            </a:r>
            <a:r>
              <a:rPr lang="en-US" altLang="zh-TW" sz="1200" dirty="0" err="1" smtClean="0">
                <a:solidFill>
                  <a:schemeClr val="tx1"/>
                </a:solidFill>
                <a:effectLst/>
                <a:latin typeface="+mn-ea"/>
              </a:rPr>
              <a:t>AuthSecureVNCPlugin</a:t>
            </a:r>
            <a:r>
              <a:rPr lang="en-US" altLang="zh-TW" sz="1200" dirty="0">
                <a:solidFill>
                  <a:schemeClr val="tx1"/>
                </a:solidFill>
                <a:effectLst/>
                <a:latin typeface="+mn-ea"/>
              </a:rPr>
              <a:t>() and </a:t>
            </a:r>
            <a:r>
              <a:rPr lang="en-US" altLang="zh-TW" sz="1200" dirty="0" err="1" smtClean="0">
                <a:solidFill>
                  <a:schemeClr val="tx1"/>
                </a:solidFill>
                <a:effectLst/>
                <a:latin typeface="+mn-ea"/>
              </a:rPr>
              <a:t>AuthVnc</a:t>
            </a:r>
            <a:r>
              <a:rPr lang="en-US" altLang="zh-TW" sz="1200" dirty="0" smtClean="0">
                <a:solidFill>
                  <a:schemeClr val="tx1"/>
                </a:solidFill>
                <a:effectLst/>
                <a:latin typeface="+mn-ea"/>
              </a:rPr>
              <a:t>()</a:t>
            </a:r>
          </a:p>
          <a:p>
            <a:pPr lvl="2">
              <a:buFont typeface="Wingdings" panose="05000000000000000000" pitchFamily="2" charset="2"/>
              <a:buChar char="ü"/>
            </a:pPr>
            <a:endParaRPr lang="en-US" altLang="zh-TW" sz="1200" dirty="0">
              <a:solidFill>
                <a:schemeClr val="tx1"/>
              </a:solidFill>
              <a:effectLst/>
              <a:latin typeface="+mn-ea"/>
            </a:endParaRPr>
          </a:p>
        </p:txBody>
      </p:sp>
      <p:sp>
        <p:nvSpPr>
          <p:cNvPr id="2" name="標題 1"/>
          <p:cNvSpPr>
            <a:spLocks noGrp="1"/>
          </p:cNvSpPr>
          <p:nvPr>
            <p:ph type="title" idx="4294967295"/>
          </p:nvPr>
        </p:nvSpPr>
        <p:spPr>
          <a:xfrm>
            <a:off x="467544" y="404664"/>
            <a:ext cx="8035925" cy="990600"/>
          </a:xfrm>
        </p:spPr>
        <p:txBody>
          <a:bodyPr/>
          <a:lstStyle/>
          <a:p>
            <a:pPr algn="l"/>
            <a:r>
              <a:rPr lang="en-US" altLang="zh-TW" b="1" dirty="0" err="1" smtClean="0">
                <a:solidFill>
                  <a:schemeClr val="tx1"/>
                </a:solidFill>
                <a:effectLst/>
                <a:latin typeface="+mn-ea"/>
                <a:ea typeface="+mn-ea"/>
              </a:rPr>
              <a:t>UltraVNC</a:t>
            </a:r>
            <a:r>
              <a:rPr lang="en-US" altLang="zh-TW" b="1" dirty="0" smtClean="0">
                <a:solidFill>
                  <a:schemeClr val="tx1"/>
                </a:solidFill>
                <a:effectLst/>
                <a:latin typeface="+mn-ea"/>
                <a:ea typeface="+mn-ea"/>
              </a:rPr>
              <a:t> Porting</a:t>
            </a:r>
            <a:endParaRPr lang="zh-TW" altLang="en-US" b="1" dirty="0">
              <a:solidFill>
                <a:schemeClr val="tx1"/>
              </a:solidFill>
              <a:effectLst/>
              <a:latin typeface="+mn-ea"/>
              <a:ea typeface="+mn-ea"/>
            </a:endParaRPr>
          </a:p>
        </p:txBody>
      </p:sp>
    </p:spTree>
    <p:extLst>
      <p:ext uri="{BB962C8B-B14F-4D97-AF65-F5344CB8AC3E}">
        <p14:creationId xmlns:p14="http://schemas.microsoft.com/office/powerpoint/2010/main" val="11553379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石板">
  <a:themeElements>
    <a:clrScheme name="石板">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石板">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石板">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多面向">
  <a:themeElements>
    <a:clrScheme name="多面向">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多面向">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多面向">
  <a:themeElements>
    <a:clrScheme name="多面向">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多面向">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2_多面向">
  <a:themeElements>
    <a:clrScheme name="多面向">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多面向">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3_多面向">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TechComputer">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TechComputer">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D472324-6816-447D-A73C-4FA00160DF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6106</Words>
  <Application>Microsoft Office PowerPoint</Application>
  <PresentationFormat>如螢幕大小 (4:3)</PresentationFormat>
  <Paragraphs>1175</Paragraphs>
  <Slides>105</Slides>
  <Notes>24</Notes>
  <HiddenSlides>0</HiddenSlides>
  <MMClips>1</MMClips>
  <ScaleCrop>false</ScaleCrop>
  <HeadingPairs>
    <vt:vector size="8" baseType="variant">
      <vt:variant>
        <vt:lpstr>使用字型</vt:lpstr>
      </vt:variant>
      <vt:variant>
        <vt:i4>21</vt:i4>
      </vt:variant>
      <vt:variant>
        <vt:lpstr>佈景主題</vt:lpstr>
      </vt:variant>
      <vt:variant>
        <vt:i4>5</vt:i4>
      </vt:variant>
      <vt:variant>
        <vt:lpstr>內嵌 OLE 伺服程式</vt:lpstr>
      </vt:variant>
      <vt:variant>
        <vt:i4>1</vt:i4>
      </vt:variant>
      <vt:variant>
        <vt:lpstr>投影片標題</vt:lpstr>
      </vt:variant>
      <vt:variant>
        <vt:i4>105</vt:i4>
      </vt:variant>
    </vt:vector>
  </HeadingPairs>
  <TitlesOfParts>
    <vt:vector size="132" baseType="lpstr">
      <vt:lpstr>DFKaiShu-SB-Estd-BF</vt:lpstr>
      <vt:lpstr>HY그래픽M</vt:lpstr>
      <vt:lpstr>Malgun Gothic</vt:lpstr>
      <vt:lpstr>Malgun Gothic</vt:lpstr>
      <vt:lpstr>幼圆</vt:lpstr>
      <vt:lpstr>微軟正黑體</vt:lpstr>
      <vt:lpstr>微軟正黑體 Light</vt:lpstr>
      <vt:lpstr>新細明體</vt:lpstr>
      <vt:lpstr>標楷體</vt:lpstr>
      <vt:lpstr>Arial</vt:lpstr>
      <vt:lpstr>Arial Black</vt:lpstr>
      <vt:lpstr>Calibri</vt:lpstr>
      <vt:lpstr>Calisto MT</vt:lpstr>
      <vt:lpstr>Candara</vt:lpstr>
      <vt:lpstr>MV Boli</vt:lpstr>
      <vt:lpstr>Tahoma</vt:lpstr>
      <vt:lpstr>Times New Roman</vt:lpstr>
      <vt:lpstr>Trebuchet MS</vt:lpstr>
      <vt:lpstr>Wingdings</vt:lpstr>
      <vt:lpstr>Wingdings 2</vt:lpstr>
      <vt:lpstr>Wingdings 3</vt:lpstr>
      <vt:lpstr>石板</vt:lpstr>
      <vt:lpstr>多面向</vt:lpstr>
      <vt:lpstr>1_多面向</vt:lpstr>
      <vt:lpstr>2_多面向</vt:lpstr>
      <vt:lpstr>3_多面向</vt:lpstr>
      <vt:lpstr>Visio</vt:lpstr>
      <vt:lpstr>PowerPoint 簡報</vt:lpstr>
      <vt:lpstr> Proactive ID/Password Protection</vt:lpstr>
      <vt:lpstr>oCKS Hardware Based  Anti-keylogger System</vt:lpstr>
      <vt:lpstr>Agenda</vt:lpstr>
      <vt:lpstr>Agenda</vt:lpstr>
      <vt:lpstr>奧樂科技．公司簡介</vt:lpstr>
      <vt:lpstr>Our Vision</vt:lpstr>
      <vt:lpstr>駭客：自我進化</vt:lpstr>
      <vt:lpstr>Four Freedoms</vt:lpstr>
      <vt:lpstr>自由或免費的代價：全球網路犯罪GDP</vt:lpstr>
      <vt:lpstr>全球每年因為黑客攻擊而 損失超過4000億美元</vt:lpstr>
      <vt:lpstr>美國因駭客 50萬人失業</vt:lpstr>
      <vt:lpstr>實際損失案件</vt:lpstr>
      <vt:lpstr>PowerPoint 簡報</vt:lpstr>
      <vt:lpstr>PowerPoint 簡報</vt:lpstr>
      <vt:lpstr>PowerPoint 簡報</vt:lpstr>
      <vt:lpstr>PowerPoint 簡報</vt:lpstr>
      <vt:lpstr>PowerPoint 簡報</vt:lpstr>
      <vt:lpstr>PowerPoint 簡報</vt:lpstr>
      <vt:lpstr>問題  v.s. 機會</vt:lpstr>
      <vt:lpstr>Agenda</vt:lpstr>
      <vt:lpstr>South Korea Electronic Financial Transaction Act 2006</vt:lpstr>
      <vt:lpstr>網路銀行交易量與金額</vt:lpstr>
      <vt:lpstr>PowerPoint 簡報</vt:lpstr>
      <vt:lpstr>PowerPoint 簡報</vt:lpstr>
      <vt:lpstr>PowerPoint 簡報</vt:lpstr>
      <vt:lpstr>PowerPoint 簡報</vt:lpstr>
      <vt:lpstr>PowerPoint 簡報</vt:lpstr>
      <vt:lpstr>大陸 網上銀行系統資訊安全  通用規範 2012</vt:lpstr>
      <vt:lpstr>PowerPoint 簡報</vt:lpstr>
      <vt:lpstr>北京銀盾思創</vt:lpstr>
      <vt:lpstr>台灣的網路銀行 「安控基準」2013更新主要內容</vt:lpstr>
      <vt:lpstr>Agenda</vt:lpstr>
      <vt:lpstr>Transaction Security Basic Requirements</vt:lpstr>
      <vt:lpstr>How To Authenticate Securely?</vt:lpstr>
      <vt:lpstr>PowerPoint 簡報</vt:lpstr>
      <vt:lpstr>Online Banking SAC Diagram</vt:lpstr>
      <vt:lpstr>Issues</vt:lpstr>
      <vt:lpstr>PKI Risk and limitation</vt:lpstr>
      <vt:lpstr>Agenda</vt:lpstr>
      <vt:lpstr>鍵盤加密技術（INCA, South Korea）</vt:lpstr>
      <vt:lpstr>鍵盤加密技術（INCA, South Korea）</vt:lpstr>
      <vt:lpstr>K-Defense</vt:lpstr>
      <vt:lpstr>K-Defense</vt:lpstr>
      <vt:lpstr>PowerPoint 簡報</vt:lpstr>
      <vt:lpstr>oCTS Network Topology</vt:lpstr>
      <vt:lpstr>Agenda</vt:lpstr>
      <vt:lpstr>Keylogger Lab. Design</vt:lpstr>
      <vt:lpstr>Keylogger Lab. Design2</vt:lpstr>
      <vt:lpstr>鍵盤輸入路徑、層次圖</vt:lpstr>
      <vt:lpstr>鍵盤側錄軟體範例</vt:lpstr>
      <vt:lpstr>Anti-Keylogger Tester</vt:lpstr>
      <vt:lpstr>Ardamax  Keylogger  Generator</vt:lpstr>
      <vt:lpstr>AKChecker (Anti-Keylogger Checker)  Architecture</vt:lpstr>
      <vt:lpstr>Debug Registers</vt:lpstr>
      <vt:lpstr>PowerPoint 簡報</vt:lpstr>
      <vt:lpstr>AKChecker Capturing Example</vt:lpstr>
      <vt:lpstr>Example of Internet bank in China</vt:lpstr>
      <vt:lpstr>Example of QQ in China</vt:lpstr>
      <vt:lpstr>Example of Internet bank UOB</vt:lpstr>
      <vt:lpstr>AKChecker（滲透性測試軟體）in South Korea …</vt:lpstr>
      <vt:lpstr>Anti-Keylogger Checker Results</vt:lpstr>
      <vt:lpstr>Agenda</vt:lpstr>
      <vt:lpstr>Verizon  DBIR 2014 Updated</vt:lpstr>
      <vt:lpstr>自動化駭客工具，讓駭客攻擊更簡單</vt:lpstr>
      <vt:lpstr>防毐軟體偵測比率大幅降低</vt:lpstr>
      <vt:lpstr>PowerPoint 簡報</vt:lpstr>
      <vt:lpstr>PowerPoint 簡報</vt:lpstr>
      <vt:lpstr>PowerPoint 簡報</vt:lpstr>
      <vt:lpstr>oCTS 雲端交易安全平台 Feel Free, Fear Free (F4安全平台)</vt:lpstr>
      <vt:lpstr>PowerPoint 簡報</vt:lpstr>
      <vt:lpstr>oCTS Browser Login Bank Example</vt:lpstr>
      <vt:lpstr>CloudKey App使用畫面(iPad mini)</vt:lpstr>
      <vt:lpstr>PowerPoint 簡報</vt:lpstr>
      <vt:lpstr>PowerPoint 簡報</vt:lpstr>
      <vt:lpstr>Big Issues Often Be Multi-dimention</vt:lpstr>
      <vt:lpstr>從網路銀行2013新版 「金融機構辦理電子銀行業務安控基準」 談網路金融效率之未來</vt:lpstr>
      <vt:lpstr>阿里巴巴：餘額寶</vt:lpstr>
      <vt:lpstr>PowerPoint 簡報</vt:lpstr>
      <vt:lpstr>On Screen/Touch Keyboard Safe ?</vt:lpstr>
      <vt:lpstr>New Paper Further Study</vt:lpstr>
      <vt:lpstr>隔空取得加密無線網路WPA2密碼 </vt:lpstr>
      <vt:lpstr>WPA2 Cracking Service Providers</vt:lpstr>
      <vt:lpstr>隔空取得Gmail、Yahoo 、Pchome、Facebook… 的密碼 ! </vt:lpstr>
      <vt:lpstr>密碼被盜，誰之過？ Risks In Routers Cisco、Linksys、Netgear、Tenda、D-link 等多款路由器</vt:lpstr>
      <vt:lpstr>Using Tool Set</vt:lpstr>
      <vt:lpstr>ID/Password Risks  in Networks</vt:lpstr>
      <vt:lpstr>How to Proactive  Protect Your IPs in Servers</vt:lpstr>
      <vt:lpstr>PowerPoint 簡報</vt:lpstr>
      <vt:lpstr>PowerPoint 簡報</vt:lpstr>
      <vt:lpstr>How To Anti-APT By CKS-Pro</vt:lpstr>
      <vt:lpstr>oCKS-Pro Integration In System</vt:lpstr>
      <vt:lpstr>Conclusion : oCTS Network Topology</vt:lpstr>
      <vt:lpstr>Proactive  Anti-Phishing/Anti-Pharming How-To</vt:lpstr>
      <vt:lpstr>PowerPoint 簡報</vt:lpstr>
      <vt:lpstr>What can SSH work for you ?</vt:lpstr>
      <vt:lpstr>Putty / PAM SSH (Secure Shell) Porting</vt:lpstr>
      <vt:lpstr>PowerPoint 簡報</vt:lpstr>
      <vt:lpstr>UltraVNC Porting</vt:lpstr>
      <vt:lpstr>PowerPoint 簡報</vt:lpstr>
      <vt:lpstr>SoftEther VPN</vt:lpstr>
      <vt:lpstr>SoftEther VPN Porting</vt:lpstr>
      <vt:lpstr>PowerPoint 簡報</vt:lpstr>
      <vt:lpstr>PowerPoint 簡報</vt:lpstr>
      <vt:lpstr>What We Offer  1. oCTS Server +  2. oCTS Browser(BYOB) +  3. oCKS Hardware / App (Secured Input)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2014-08-15T05:28:43Z</dcterms:created>
  <dcterms:modified xsi:type="dcterms:W3CDTF">2014-08-20T17:28:50Z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TC029010269991</vt:lpwstr>
  </property>
</Properties>
</file>